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Default Extension="vml" ContentType="application/vnd.openxmlformats-officedocument.vmlDrawing"/>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94" r:id="rId1"/>
  </p:sldMasterIdLst>
  <p:notesMasterIdLst>
    <p:notesMasterId r:id="rId50"/>
  </p:notesMasterIdLst>
  <p:handoutMasterIdLst>
    <p:handoutMasterId r:id="rId51"/>
  </p:handoutMasterIdLst>
  <p:sldIdLst>
    <p:sldId id="256" r:id="rId2"/>
    <p:sldId id="842" r:id="rId3"/>
    <p:sldId id="853" r:id="rId4"/>
    <p:sldId id="844" r:id="rId5"/>
    <p:sldId id="866" r:id="rId6"/>
    <p:sldId id="859" r:id="rId7"/>
    <p:sldId id="850" r:id="rId8"/>
    <p:sldId id="851" r:id="rId9"/>
    <p:sldId id="740" r:id="rId10"/>
    <p:sldId id="867" r:id="rId11"/>
    <p:sldId id="864" r:id="rId12"/>
    <p:sldId id="868" r:id="rId13"/>
    <p:sldId id="882" r:id="rId14"/>
    <p:sldId id="883" r:id="rId15"/>
    <p:sldId id="865" r:id="rId16"/>
    <p:sldId id="704" r:id="rId17"/>
    <p:sldId id="849" r:id="rId18"/>
    <p:sldId id="854" r:id="rId19"/>
    <p:sldId id="855" r:id="rId20"/>
    <p:sldId id="884" r:id="rId21"/>
    <p:sldId id="885" r:id="rId22"/>
    <p:sldId id="881" r:id="rId23"/>
    <p:sldId id="886" r:id="rId24"/>
    <p:sldId id="649" r:id="rId25"/>
    <p:sldId id="871" r:id="rId26"/>
    <p:sldId id="872" r:id="rId27"/>
    <p:sldId id="691" r:id="rId28"/>
    <p:sldId id="863" r:id="rId29"/>
    <p:sldId id="908" r:id="rId30"/>
    <p:sldId id="889" r:id="rId31"/>
    <p:sldId id="890" r:id="rId32"/>
    <p:sldId id="891" r:id="rId33"/>
    <p:sldId id="892" r:id="rId34"/>
    <p:sldId id="893" r:id="rId35"/>
    <p:sldId id="894" r:id="rId36"/>
    <p:sldId id="895" r:id="rId37"/>
    <p:sldId id="896" r:id="rId38"/>
    <p:sldId id="897" r:id="rId39"/>
    <p:sldId id="898" r:id="rId40"/>
    <p:sldId id="899" r:id="rId41"/>
    <p:sldId id="900" r:id="rId42"/>
    <p:sldId id="901" r:id="rId43"/>
    <p:sldId id="902" r:id="rId44"/>
    <p:sldId id="903" r:id="rId45"/>
    <p:sldId id="904" r:id="rId46"/>
    <p:sldId id="905" r:id="rId47"/>
    <p:sldId id="906" r:id="rId48"/>
    <p:sldId id="907" r:id="rId49"/>
  </p:sldIdLst>
  <p:sldSz cx="9144000" cy="6858000" type="screen4x3"/>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54" d="100"/>
          <a:sy n="54" d="100"/>
        </p:scale>
        <p:origin x="-979" y="-67"/>
      </p:cViewPr>
      <p:guideLst>
        <p:guide orient="horz" pos="2160"/>
        <p:guide pos="2880"/>
      </p:guideLst>
    </p:cSldViewPr>
  </p:slideViewPr>
  <p:notesTextViewPr>
    <p:cViewPr>
      <p:scale>
        <a:sx n="1" d="1"/>
        <a:sy n="1" d="1"/>
      </p:scale>
      <p:origin x="0" y="0"/>
    </p:cViewPr>
  </p:notesTextViewPr>
  <p:sorterViewPr>
    <p:cViewPr>
      <p:scale>
        <a:sx n="100" d="100"/>
        <a:sy n="100" d="100"/>
      </p:scale>
      <p:origin x="0" y="11563"/>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0BC97B-6FD0-4F69-B36B-D4C4F77288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C68498F-73E4-4A73-A953-E51E0AF23AC7}">
      <dgm:prSet custT="1"/>
      <dgm:spPr/>
      <dgm:t>
        <a:bodyPr/>
        <a:lstStyle/>
        <a:p>
          <a:pPr rtl="0"/>
          <a:r>
            <a:rPr lang="en-US" sz="2400" dirty="0" smtClean="0">
              <a:solidFill>
                <a:schemeClr val="tx1"/>
              </a:solidFill>
            </a:rPr>
            <a:t>Medium Range Forecast </a:t>
          </a:r>
          <a:endParaRPr lang="en-US" sz="2400" dirty="0">
            <a:solidFill>
              <a:schemeClr val="tx1"/>
            </a:solidFill>
          </a:endParaRPr>
        </a:p>
      </dgm:t>
    </dgm:pt>
    <dgm:pt modelId="{CC2CE11D-C234-47D7-AF78-0C9FA753121E}" type="parTrans" cxnId="{B69FDDC7-0677-43A7-BCA5-CFE5E3EE5229}">
      <dgm:prSet/>
      <dgm:spPr/>
      <dgm:t>
        <a:bodyPr/>
        <a:lstStyle/>
        <a:p>
          <a:endParaRPr lang="en-US"/>
        </a:p>
      </dgm:t>
    </dgm:pt>
    <dgm:pt modelId="{039F76C2-2A96-4136-8035-BE7A41480038}" type="sibTrans" cxnId="{B69FDDC7-0677-43A7-BCA5-CFE5E3EE5229}">
      <dgm:prSet/>
      <dgm:spPr/>
      <dgm:t>
        <a:bodyPr/>
        <a:lstStyle/>
        <a:p>
          <a:endParaRPr lang="en-US"/>
        </a:p>
      </dgm:t>
    </dgm:pt>
    <dgm:pt modelId="{B20CADA0-0F50-4F11-A6DA-E8673418A45F}">
      <dgm:prSet custT="1"/>
      <dgm:spPr/>
      <dgm:t>
        <a:bodyPr/>
        <a:lstStyle/>
        <a:p>
          <a:pPr rtl="0"/>
          <a:r>
            <a:rPr lang="en-US" sz="1800" dirty="0" smtClean="0">
              <a:solidFill>
                <a:schemeClr val="tx1"/>
              </a:solidFill>
            </a:rPr>
            <a:t>G</a:t>
          </a:r>
          <a:r>
            <a:rPr lang="en-US" sz="1800" i="1" dirty="0" smtClean="0">
              <a:solidFill>
                <a:schemeClr val="tx1"/>
              </a:solidFill>
            </a:rPr>
            <a:t>FS T-574/L64  with GDAS ( 00  &amp; 12  UTC</a:t>
          </a:r>
          <a:r>
            <a:rPr lang="en-US" sz="1800" dirty="0" smtClean="0">
              <a:solidFill>
                <a:schemeClr val="tx1"/>
              </a:solidFill>
            </a:rPr>
            <a:t>) </a:t>
          </a:r>
          <a:endParaRPr lang="en-US" sz="1800" dirty="0">
            <a:solidFill>
              <a:schemeClr val="tx1"/>
            </a:solidFill>
          </a:endParaRPr>
        </a:p>
      </dgm:t>
    </dgm:pt>
    <dgm:pt modelId="{3CCEE44B-FA00-4885-B1AB-F9D8DC2A0CA5}" type="parTrans" cxnId="{3DAE36F8-7A3A-449B-8D84-DCF739AAF8EE}">
      <dgm:prSet/>
      <dgm:spPr/>
      <dgm:t>
        <a:bodyPr/>
        <a:lstStyle/>
        <a:p>
          <a:endParaRPr lang="en-US"/>
        </a:p>
      </dgm:t>
    </dgm:pt>
    <dgm:pt modelId="{E580FAAF-105D-4734-864D-5F08931E529F}" type="sibTrans" cxnId="{3DAE36F8-7A3A-449B-8D84-DCF739AAF8EE}">
      <dgm:prSet/>
      <dgm:spPr/>
      <dgm:t>
        <a:bodyPr/>
        <a:lstStyle/>
        <a:p>
          <a:endParaRPr lang="en-US"/>
        </a:p>
      </dgm:t>
    </dgm:pt>
    <dgm:pt modelId="{F1EA8D1F-230B-4172-86E8-6826211C8797}">
      <dgm:prSet custT="1"/>
      <dgm:spPr/>
      <dgm:t>
        <a:bodyPr/>
        <a:lstStyle/>
        <a:p>
          <a:pPr rtl="0"/>
          <a:r>
            <a:rPr lang="en-US" sz="1800" dirty="0" smtClean="0">
              <a:solidFill>
                <a:schemeClr val="tx1"/>
              </a:solidFill>
            </a:rPr>
            <a:t>MME based District Level Forecast</a:t>
          </a:r>
          <a:endParaRPr lang="en-US" sz="1800" dirty="0">
            <a:solidFill>
              <a:schemeClr val="tx1"/>
            </a:solidFill>
          </a:endParaRPr>
        </a:p>
      </dgm:t>
    </dgm:pt>
    <dgm:pt modelId="{AF9240A5-18B3-4201-9FA9-E2428AE4C287}" type="parTrans" cxnId="{DC41E571-FB39-4E66-9D1F-334779896404}">
      <dgm:prSet/>
      <dgm:spPr/>
      <dgm:t>
        <a:bodyPr/>
        <a:lstStyle/>
        <a:p>
          <a:endParaRPr lang="en-US"/>
        </a:p>
      </dgm:t>
    </dgm:pt>
    <dgm:pt modelId="{A22E02D9-6CF3-44DB-AEC6-7A7C729376A9}" type="sibTrans" cxnId="{DC41E571-FB39-4E66-9D1F-334779896404}">
      <dgm:prSet/>
      <dgm:spPr/>
      <dgm:t>
        <a:bodyPr/>
        <a:lstStyle/>
        <a:p>
          <a:endParaRPr lang="en-US"/>
        </a:p>
      </dgm:t>
    </dgm:pt>
    <dgm:pt modelId="{9BE22165-3A33-4D83-8D06-D333DA4122A0}">
      <dgm:prSet custT="1"/>
      <dgm:spPr/>
      <dgm:t>
        <a:bodyPr/>
        <a:lstStyle/>
        <a:p>
          <a:pPr rtl="0"/>
          <a:r>
            <a:rPr lang="en-US" sz="1800" dirty="0" smtClean="0">
              <a:solidFill>
                <a:schemeClr val="tx1"/>
              </a:solidFill>
            </a:rPr>
            <a:t>City Forecast for Major Cities</a:t>
          </a:r>
          <a:endParaRPr lang="en-US" sz="1800" dirty="0">
            <a:solidFill>
              <a:schemeClr val="tx1"/>
            </a:solidFill>
          </a:endParaRPr>
        </a:p>
      </dgm:t>
    </dgm:pt>
    <dgm:pt modelId="{D6D88A9C-7A04-405E-8579-4A466706AD6B}" type="parTrans" cxnId="{2B250577-8C9F-4BBC-9186-04DDA83DFAAC}">
      <dgm:prSet/>
      <dgm:spPr/>
      <dgm:t>
        <a:bodyPr/>
        <a:lstStyle/>
        <a:p>
          <a:endParaRPr lang="en-US"/>
        </a:p>
      </dgm:t>
    </dgm:pt>
    <dgm:pt modelId="{4756C8AF-1A9C-4A7E-B90D-434BE4ED65BD}" type="sibTrans" cxnId="{2B250577-8C9F-4BBC-9186-04DDA83DFAAC}">
      <dgm:prSet/>
      <dgm:spPr/>
      <dgm:t>
        <a:bodyPr/>
        <a:lstStyle/>
        <a:p>
          <a:endParaRPr lang="en-US"/>
        </a:p>
      </dgm:t>
    </dgm:pt>
    <dgm:pt modelId="{7AC2B9DD-8F40-4822-89DF-B911626086D0}">
      <dgm:prSet custT="1"/>
      <dgm:spPr/>
      <dgm:t>
        <a:bodyPr/>
        <a:lstStyle/>
        <a:p>
          <a:pPr rtl="0"/>
          <a:r>
            <a:rPr lang="en-US" sz="2400" dirty="0" smtClean="0">
              <a:solidFill>
                <a:schemeClr val="tx1"/>
              </a:solidFill>
            </a:rPr>
            <a:t>Short Range Forecast </a:t>
          </a:r>
          <a:endParaRPr lang="en-US" sz="2400" dirty="0">
            <a:solidFill>
              <a:schemeClr val="tx1"/>
            </a:solidFill>
          </a:endParaRPr>
        </a:p>
      </dgm:t>
    </dgm:pt>
    <dgm:pt modelId="{31A5BDD8-0091-4847-A0A6-89EBF3CF9C05}" type="parTrans" cxnId="{FDA86D57-990B-48B9-93D3-5CC42E1F095B}">
      <dgm:prSet/>
      <dgm:spPr/>
      <dgm:t>
        <a:bodyPr/>
        <a:lstStyle/>
        <a:p>
          <a:endParaRPr lang="en-US"/>
        </a:p>
      </dgm:t>
    </dgm:pt>
    <dgm:pt modelId="{48EA2AD9-6EE5-485E-842D-C07FB71ED168}" type="sibTrans" cxnId="{FDA86D57-990B-48B9-93D3-5CC42E1F095B}">
      <dgm:prSet/>
      <dgm:spPr/>
      <dgm:t>
        <a:bodyPr/>
        <a:lstStyle/>
        <a:p>
          <a:endParaRPr lang="en-US"/>
        </a:p>
      </dgm:t>
    </dgm:pt>
    <dgm:pt modelId="{C3DAAD04-9C71-48AA-8601-061807EEF89A}">
      <dgm:prSet custT="1"/>
      <dgm:spPr/>
      <dgm:t>
        <a:bodyPr/>
        <a:lstStyle/>
        <a:p>
          <a:pPr rtl="0"/>
          <a:r>
            <a:rPr lang="en-US" sz="1800" i="1" dirty="0" smtClean="0">
              <a:solidFill>
                <a:schemeClr val="tx1"/>
              </a:solidFill>
            </a:rPr>
            <a:t>WRF (ARW) 3D-VAR  at 27 km and 9 km</a:t>
          </a:r>
          <a:endParaRPr lang="en-US" sz="1800" dirty="0">
            <a:solidFill>
              <a:schemeClr val="tx1"/>
            </a:solidFill>
          </a:endParaRPr>
        </a:p>
      </dgm:t>
    </dgm:pt>
    <dgm:pt modelId="{AA6088E6-71D3-4703-9A3D-2DAC37F361AF}" type="parTrans" cxnId="{57E97180-5BE8-46B5-9A9B-F982AD80FD19}">
      <dgm:prSet/>
      <dgm:spPr/>
      <dgm:t>
        <a:bodyPr/>
        <a:lstStyle/>
        <a:p>
          <a:endParaRPr lang="en-US"/>
        </a:p>
      </dgm:t>
    </dgm:pt>
    <dgm:pt modelId="{82494B9B-4551-45E8-8D16-0310029DC65A}" type="sibTrans" cxnId="{57E97180-5BE8-46B5-9A9B-F982AD80FD19}">
      <dgm:prSet/>
      <dgm:spPr/>
      <dgm:t>
        <a:bodyPr/>
        <a:lstStyle/>
        <a:p>
          <a:endParaRPr lang="en-US"/>
        </a:p>
      </dgm:t>
    </dgm:pt>
    <dgm:pt modelId="{6DEAA644-EB9F-4223-B80A-6519398C2ECD}">
      <dgm:prSet custT="1"/>
      <dgm:spPr/>
      <dgm:t>
        <a:bodyPr/>
        <a:lstStyle/>
        <a:p>
          <a:pPr rtl="0"/>
          <a:r>
            <a:rPr lang="en-US" sz="1800" i="1" dirty="0" smtClean="0">
              <a:solidFill>
                <a:schemeClr val="tx1"/>
              </a:solidFill>
            </a:rPr>
            <a:t>HWRF 3D-VAR GSI at 27/9/3 km </a:t>
          </a:r>
          <a:endParaRPr lang="en-US" sz="1800" dirty="0">
            <a:solidFill>
              <a:schemeClr val="tx1"/>
            </a:solidFill>
          </a:endParaRPr>
        </a:p>
      </dgm:t>
    </dgm:pt>
    <dgm:pt modelId="{A2E30AC8-A3D6-4D13-9953-0A8B39EDC577}" type="parTrans" cxnId="{77A75A7B-7DEA-4546-A800-9D97AC58C1B6}">
      <dgm:prSet/>
      <dgm:spPr/>
      <dgm:t>
        <a:bodyPr/>
        <a:lstStyle/>
        <a:p>
          <a:endParaRPr lang="en-US"/>
        </a:p>
      </dgm:t>
    </dgm:pt>
    <dgm:pt modelId="{FAB5F937-4208-4F6B-9A86-1060E2036F0C}" type="sibTrans" cxnId="{77A75A7B-7DEA-4546-A800-9D97AC58C1B6}">
      <dgm:prSet/>
      <dgm:spPr/>
      <dgm:t>
        <a:bodyPr/>
        <a:lstStyle/>
        <a:p>
          <a:endParaRPr lang="en-US"/>
        </a:p>
      </dgm:t>
    </dgm:pt>
    <dgm:pt modelId="{95F0EE5F-4D2C-437B-812A-A8C11F5C7046}">
      <dgm:prSet custT="1"/>
      <dgm:spPr/>
      <dgm:t>
        <a:bodyPr/>
        <a:lstStyle/>
        <a:p>
          <a:pPr rtl="0"/>
          <a:r>
            <a:rPr lang="en-US" sz="1800" i="1" dirty="0" smtClean="0">
              <a:solidFill>
                <a:schemeClr val="tx1"/>
              </a:solidFill>
            </a:rPr>
            <a:t>Aviation Products   </a:t>
          </a:r>
          <a:endParaRPr lang="en-US" sz="1800" dirty="0">
            <a:solidFill>
              <a:schemeClr val="tx1"/>
            </a:solidFill>
          </a:endParaRPr>
        </a:p>
      </dgm:t>
    </dgm:pt>
    <dgm:pt modelId="{F991CF81-3993-4D71-8933-7A91035473F5}" type="parTrans" cxnId="{4EDD0883-D313-4A6F-BB5F-A5ABDB12ADAE}">
      <dgm:prSet/>
      <dgm:spPr/>
      <dgm:t>
        <a:bodyPr/>
        <a:lstStyle/>
        <a:p>
          <a:endParaRPr lang="en-US"/>
        </a:p>
      </dgm:t>
    </dgm:pt>
    <dgm:pt modelId="{75C2290E-ECFC-4480-A479-674A2FA348BF}" type="sibTrans" cxnId="{4EDD0883-D313-4A6F-BB5F-A5ABDB12ADAE}">
      <dgm:prSet/>
      <dgm:spPr/>
      <dgm:t>
        <a:bodyPr/>
        <a:lstStyle/>
        <a:p>
          <a:endParaRPr lang="en-US"/>
        </a:p>
      </dgm:t>
    </dgm:pt>
    <dgm:pt modelId="{969CDBBD-AF74-40EB-A448-431A45472F92}">
      <dgm:prSet custT="1"/>
      <dgm:spPr/>
      <dgm:t>
        <a:bodyPr/>
        <a:lstStyle/>
        <a:p>
          <a:pPr rtl="0"/>
          <a:r>
            <a:rPr lang="en-US" sz="2400" dirty="0" err="1" smtClean="0">
              <a:solidFill>
                <a:schemeClr val="tx1"/>
              </a:solidFill>
            </a:rPr>
            <a:t>Nowcast</a:t>
          </a:r>
          <a:r>
            <a:rPr lang="en-US" sz="2400" dirty="0" smtClean="0">
              <a:solidFill>
                <a:schemeClr val="tx1"/>
              </a:solidFill>
            </a:rPr>
            <a:t> and Very Short Range Forecast </a:t>
          </a:r>
          <a:endParaRPr lang="en-US" sz="2400" dirty="0">
            <a:solidFill>
              <a:schemeClr val="tx1"/>
            </a:solidFill>
          </a:endParaRPr>
        </a:p>
      </dgm:t>
    </dgm:pt>
    <dgm:pt modelId="{5BD6BF61-1D6B-4653-9956-5F260D509BF7}" type="parTrans" cxnId="{51702D7F-6207-4982-BEFC-B51AAF0AF9A1}">
      <dgm:prSet/>
      <dgm:spPr/>
      <dgm:t>
        <a:bodyPr/>
        <a:lstStyle/>
        <a:p>
          <a:endParaRPr lang="en-US"/>
        </a:p>
      </dgm:t>
    </dgm:pt>
    <dgm:pt modelId="{0C3FFC29-336A-45FC-802E-38846A5D9923}" type="sibTrans" cxnId="{51702D7F-6207-4982-BEFC-B51AAF0AF9A1}">
      <dgm:prSet/>
      <dgm:spPr/>
      <dgm:t>
        <a:bodyPr/>
        <a:lstStyle/>
        <a:p>
          <a:endParaRPr lang="en-US"/>
        </a:p>
      </dgm:t>
    </dgm:pt>
    <dgm:pt modelId="{D58A150E-68F9-415E-9498-ABB760BE7D6C}">
      <dgm:prSet custT="1"/>
      <dgm:spPr/>
      <dgm:t>
        <a:bodyPr/>
        <a:lstStyle/>
        <a:p>
          <a:pPr rtl="0"/>
          <a:r>
            <a:rPr lang="en-US" sz="1800" i="1" dirty="0" smtClean="0">
              <a:solidFill>
                <a:schemeClr val="tx1"/>
              </a:solidFill>
            </a:rPr>
            <a:t>Hourly venue specific forecast- WRF (3 km)</a:t>
          </a:r>
          <a:endParaRPr lang="en-US" sz="1800" dirty="0">
            <a:solidFill>
              <a:schemeClr val="tx1"/>
            </a:solidFill>
          </a:endParaRPr>
        </a:p>
      </dgm:t>
    </dgm:pt>
    <dgm:pt modelId="{92EF2036-6CA2-46EA-B53B-F6ADF3C713F9}" type="parTrans" cxnId="{E8214F8C-E8CA-4BD8-B9E5-F42A46351EFB}">
      <dgm:prSet/>
      <dgm:spPr/>
      <dgm:t>
        <a:bodyPr/>
        <a:lstStyle/>
        <a:p>
          <a:endParaRPr lang="en-US"/>
        </a:p>
      </dgm:t>
    </dgm:pt>
    <dgm:pt modelId="{2C07E737-003A-4168-BE1A-911DDD97D30B}" type="sibTrans" cxnId="{E8214F8C-E8CA-4BD8-B9E5-F42A46351EFB}">
      <dgm:prSet/>
      <dgm:spPr/>
      <dgm:t>
        <a:bodyPr/>
        <a:lstStyle/>
        <a:p>
          <a:endParaRPr lang="en-US"/>
        </a:p>
      </dgm:t>
    </dgm:pt>
    <dgm:pt modelId="{56973A63-0CAA-4D2C-A4A3-272296643A15}">
      <dgm:prSet custT="1"/>
      <dgm:spPr/>
      <dgm:t>
        <a:bodyPr/>
        <a:lstStyle/>
        <a:p>
          <a:pPr rtl="0"/>
          <a:r>
            <a:rPr lang="en-US" sz="1800" i="1" dirty="0" smtClean="0">
              <a:solidFill>
                <a:schemeClr val="tx1"/>
              </a:solidFill>
            </a:rPr>
            <a:t>ARPS with assimilation of DWR </a:t>
          </a:r>
          <a:endParaRPr lang="en-US" sz="1800" dirty="0">
            <a:solidFill>
              <a:schemeClr val="tx1"/>
            </a:solidFill>
          </a:endParaRPr>
        </a:p>
      </dgm:t>
    </dgm:pt>
    <dgm:pt modelId="{985D116D-BBF7-4F5F-899D-E541F7E31AC0}" type="parTrans" cxnId="{77A5386E-3FDE-4937-9F8C-2DF6561A6D30}">
      <dgm:prSet/>
      <dgm:spPr/>
      <dgm:t>
        <a:bodyPr/>
        <a:lstStyle/>
        <a:p>
          <a:endParaRPr lang="en-US"/>
        </a:p>
      </dgm:t>
    </dgm:pt>
    <dgm:pt modelId="{92FBF327-4103-4665-A169-9D302A67C9B5}" type="sibTrans" cxnId="{77A5386E-3FDE-4937-9F8C-2DF6561A6D30}">
      <dgm:prSet/>
      <dgm:spPr/>
      <dgm:t>
        <a:bodyPr/>
        <a:lstStyle/>
        <a:p>
          <a:endParaRPr lang="en-US"/>
        </a:p>
      </dgm:t>
    </dgm:pt>
    <dgm:pt modelId="{C1DCECB6-DAAC-47EB-AE00-AF1D405DEF58}">
      <dgm:prSet custT="1"/>
      <dgm:spPr/>
      <dgm:t>
        <a:bodyPr/>
        <a:lstStyle/>
        <a:p>
          <a:pPr rtl="0"/>
          <a:r>
            <a:rPr lang="en-US" sz="1800" i="1" dirty="0" smtClean="0">
              <a:solidFill>
                <a:schemeClr val="tx1"/>
              </a:solidFill>
            </a:rPr>
            <a:t>WDSS-II </a:t>
          </a:r>
          <a:r>
            <a:rPr lang="en-US" sz="1800" i="1" dirty="0" err="1" smtClean="0">
              <a:solidFill>
                <a:schemeClr val="tx1"/>
              </a:solidFill>
            </a:rPr>
            <a:t>Nowcast</a:t>
          </a:r>
          <a:r>
            <a:rPr lang="en-US" sz="1800" i="1" dirty="0" smtClean="0">
              <a:solidFill>
                <a:schemeClr val="tx1"/>
              </a:solidFill>
            </a:rPr>
            <a:t> System with assimilation of DWR</a:t>
          </a:r>
          <a:endParaRPr lang="en-US" sz="1800" dirty="0">
            <a:solidFill>
              <a:schemeClr val="tx1"/>
            </a:solidFill>
          </a:endParaRPr>
        </a:p>
      </dgm:t>
    </dgm:pt>
    <dgm:pt modelId="{B5CB6E20-8FE2-433E-B9D7-AD5D7E06FF5E}" type="parTrans" cxnId="{8AF210BC-FD09-4D83-92D0-FFA89D7E4861}">
      <dgm:prSet/>
      <dgm:spPr/>
      <dgm:t>
        <a:bodyPr/>
        <a:lstStyle/>
        <a:p>
          <a:endParaRPr lang="en-US"/>
        </a:p>
      </dgm:t>
    </dgm:pt>
    <dgm:pt modelId="{DB1CED4A-4C92-4FD2-B365-13BCDD65336C}" type="sibTrans" cxnId="{8AF210BC-FD09-4D83-92D0-FFA89D7E4861}">
      <dgm:prSet/>
      <dgm:spPr/>
      <dgm:t>
        <a:bodyPr/>
        <a:lstStyle/>
        <a:p>
          <a:endParaRPr lang="en-US"/>
        </a:p>
      </dgm:t>
    </dgm:pt>
    <dgm:pt modelId="{6EC9DB89-7E11-4F6F-BDC7-AE1D7320934A}">
      <dgm:prSet custT="1"/>
      <dgm:spPr/>
      <dgm:t>
        <a:bodyPr/>
        <a:lstStyle/>
        <a:p>
          <a:pPr rtl="0"/>
          <a:r>
            <a:rPr lang="en-US" sz="2400" i="1" dirty="0" smtClean="0">
              <a:solidFill>
                <a:schemeClr val="tx1"/>
              </a:solidFill>
            </a:rPr>
            <a:t>MME Extended Range Forecast </a:t>
          </a:r>
          <a:endParaRPr lang="en-US" sz="2400" dirty="0">
            <a:solidFill>
              <a:schemeClr val="tx1"/>
            </a:solidFill>
          </a:endParaRPr>
        </a:p>
      </dgm:t>
    </dgm:pt>
    <dgm:pt modelId="{46BCDC21-8F2F-4D43-B6C7-E56DC91C550D}" type="parTrans" cxnId="{C7024386-CF1F-435F-A537-2C82442CD5D1}">
      <dgm:prSet/>
      <dgm:spPr/>
      <dgm:t>
        <a:bodyPr/>
        <a:lstStyle/>
        <a:p>
          <a:endParaRPr lang="en-US"/>
        </a:p>
      </dgm:t>
    </dgm:pt>
    <dgm:pt modelId="{5A59EC68-A396-4C3E-BA3E-AE2A35E57BFA}" type="sibTrans" cxnId="{C7024386-CF1F-435F-A537-2C82442CD5D1}">
      <dgm:prSet/>
      <dgm:spPr/>
      <dgm:t>
        <a:bodyPr/>
        <a:lstStyle/>
        <a:p>
          <a:endParaRPr lang="en-US"/>
        </a:p>
      </dgm:t>
    </dgm:pt>
    <dgm:pt modelId="{C9E4852E-A53B-4C47-A2ED-B1C74C7F61BB}" type="pres">
      <dgm:prSet presAssocID="{2E0BC97B-6FD0-4F69-B36B-D4C4F77288D4}" presName="linear" presStyleCnt="0">
        <dgm:presLayoutVars>
          <dgm:animLvl val="lvl"/>
          <dgm:resizeHandles val="exact"/>
        </dgm:presLayoutVars>
      </dgm:prSet>
      <dgm:spPr/>
      <dgm:t>
        <a:bodyPr/>
        <a:lstStyle/>
        <a:p>
          <a:endParaRPr lang="en-US"/>
        </a:p>
      </dgm:t>
    </dgm:pt>
    <dgm:pt modelId="{86B4B130-0778-4891-AA1B-73ACC28FA967}" type="pres">
      <dgm:prSet presAssocID="{5C68498F-73E4-4A73-A953-E51E0AF23AC7}" presName="parentText" presStyleLbl="node1" presStyleIdx="0" presStyleCnt="4">
        <dgm:presLayoutVars>
          <dgm:chMax val="0"/>
          <dgm:bulletEnabled val="1"/>
        </dgm:presLayoutVars>
      </dgm:prSet>
      <dgm:spPr/>
      <dgm:t>
        <a:bodyPr/>
        <a:lstStyle/>
        <a:p>
          <a:endParaRPr lang="en-US"/>
        </a:p>
      </dgm:t>
    </dgm:pt>
    <dgm:pt modelId="{0E715EF5-10C0-4DF0-9429-11669A56AB26}" type="pres">
      <dgm:prSet presAssocID="{5C68498F-73E4-4A73-A953-E51E0AF23AC7}" presName="childText" presStyleLbl="revTx" presStyleIdx="0" presStyleCnt="3">
        <dgm:presLayoutVars>
          <dgm:bulletEnabled val="1"/>
        </dgm:presLayoutVars>
      </dgm:prSet>
      <dgm:spPr/>
      <dgm:t>
        <a:bodyPr/>
        <a:lstStyle/>
        <a:p>
          <a:endParaRPr lang="en-US"/>
        </a:p>
      </dgm:t>
    </dgm:pt>
    <dgm:pt modelId="{3620B8F6-F69D-470B-947D-0073139961F8}" type="pres">
      <dgm:prSet presAssocID="{7AC2B9DD-8F40-4822-89DF-B911626086D0}" presName="parentText" presStyleLbl="node1" presStyleIdx="1" presStyleCnt="4">
        <dgm:presLayoutVars>
          <dgm:chMax val="0"/>
          <dgm:bulletEnabled val="1"/>
        </dgm:presLayoutVars>
      </dgm:prSet>
      <dgm:spPr/>
      <dgm:t>
        <a:bodyPr/>
        <a:lstStyle/>
        <a:p>
          <a:endParaRPr lang="en-US"/>
        </a:p>
      </dgm:t>
    </dgm:pt>
    <dgm:pt modelId="{71D7A8DB-28D8-4A97-B874-4FAA47061198}" type="pres">
      <dgm:prSet presAssocID="{7AC2B9DD-8F40-4822-89DF-B911626086D0}" presName="childText" presStyleLbl="revTx" presStyleIdx="1" presStyleCnt="3">
        <dgm:presLayoutVars>
          <dgm:bulletEnabled val="1"/>
        </dgm:presLayoutVars>
      </dgm:prSet>
      <dgm:spPr/>
      <dgm:t>
        <a:bodyPr/>
        <a:lstStyle/>
        <a:p>
          <a:endParaRPr lang="en-US"/>
        </a:p>
      </dgm:t>
    </dgm:pt>
    <dgm:pt modelId="{D6F50A57-602B-460C-8063-A1E726AFAECB}" type="pres">
      <dgm:prSet presAssocID="{969CDBBD-AF74-40EB-A448-431A45472F92}" presName="parentText" presStyleLbl="node1" presStyleIdx="2" presStyleCnt="4">
        <dgm:presLayoutVars>
          <dgm:chMax val="0"/>
          <dgm:bulletEnabled val="1"/>
        </dgm:presLayoutVars>
      </dgm:prSet>
      <dgm:spPr/>
      <dgm:t>
        <a:bodyPr/>
        <a:lstStyle/>
        <a:p>
          <a:endParaRPr lang="en-US"/>
        </a:p>
      </dgm:t>
    </dgm:pt>
    <dgm:pt modelId="{F60AD809-4AC0-48F7-A1C7-B5365E2DBA4A}" type="pres">
      <dgm:prSet presAssocID="{969CDBBD-AF74-40EB-A448-431A45472F92}" presName="childText" presStyleLbl="revTx" presStyleIdx="2" presStyleCnt="3">
        <dgm:presLayoutVars>
          <dgm:bulletEnabled val="1"/>
        </dgm:presLayoutVars>
      </dgm:prSet>
      <dgm:spPr/>
      <dgm:t>
        <a:bodyPr/>
        <a:lstStyle/>
        <a:p>
          <a:endParaRPr lang="en-US"/>
        </a:p>
      </dgm:t>
    </dgm:pt>
    <dgm:pt modelId="{0A46B8FD-E1CA-4D3B-ACA2-0D0E6AFCAB0C}" type="pres">
      <dgm:prSet presAssocID="{6EC9DB89-7E11-4F6F-BDC7-AE1D7320934A}" presName="parentText" presStyleLbl="node1" presStyleIdx="3" presStyleCnt="4">
        <dgm:presLayoutVars>
          <dgm:chMax val="0"/>
          <dgm:bulletEnabled val="1"/>
        </dgm:presLayoutVars>
      </dgm:prSet>
      <dgm:spPr/>
      <dgm:t>
        <a:bodyPr/>
        <a:lstStyle/>
        <a:p>
          <a:endParaRPr lang="en-US"/>
        </a:p>
      </dgm:t>
    </dgm:pt>
  </dgm:ptLst>
  <dgm:cxnLst>
    <dgm:cxn modelId="{DC41E571-FB39-4E66-9D1F-334779896404}" srcId="{5C68498F-73E4-4A73-A953-E51E0AF23AC7}" destId="{F1EA8D1F-230B-4172-86E8-6826211C8797}" srcOrd="1" destOrd="0" parTransId="{AF9240A5-18B3-4201-9FA9-E2428AE4C287}" sibTransId="{A22E02D9-6CF3-44DB-AEC6-7A7C729376A9}"/>
    <dgm:cxn modelId="{5A6BDC0A-8785-4EE3-8DC1-37ECF7BFCFDF}" type="presOf" srcId="{C3DAAD04-9C71-48AA-8601-061807EEF89A}" destId="{71D7A8DB-28D8-4A97-B874-4FAA47061198}" srcOrd="0" destOrd="0" presId="urn:microsoft.com/office/officeart/2005/8/layout/vList2"/>
    <dgm:cxn modelId="{DBD0A5CE-9227-49DA-83D1-A0EF2AFEDDCF}" type="presOf" srcId="{9BE22165-3A33-4D83-8D06-D333DA4122A0}" destId="{0E715EF5-10C0-4DF0-9429-11669A56AB26}" srcOrd="0" destOrd="2" presId="urn:microsoft.com/office/officeart/2005/8/layout/vList2"/>
    <dgm:cxn modelId="{C7024386-CF1F-435F-A537-2C82442CD5D1}" srcId="{2E0BC97B-6FD0-4F69-B36B-D4C4F77288D4}" destId="{6EC9DB89-7E11-4F6F-BDC7-AE1D7320934A}" srcOrd="3" destOrd="0" parTransId="{46BCDC21-8F2F-4D43-B6C7-E56DC91C550D}" sibTransId="{5A59EC68-A396-4C3E-BA3E-AE2A35E57BFA}"/>
    <dgm:cxn modelId="{2B250577-8C9F-4BBC-9186-04DDA83DFAAC}" srcId="{5C68498F-73E4-4A73-A953-E51E0AF23AC7}" destId="{9BE22165-3A33-4D83-8D06-D333DA4122A0}" srcOrd="2" destOrd="0" parTransId="{D6D88A9C-7A04-405E-8579-4A466706AD6B}" sibTransId="{4756C8AF-1A9C-4A7E-B90D-434BE4ED65BD}"/>
    <dgm:cxn modelId="{228702D4-C178-45A6-BBDC-3C0103B0BDAE}" type="presOf" srcId="{56973A63-0CAA-4D2C-A4A3-272296643A15}" destId="{F60AD809-4AC0-48F7-A1C7-B5365E2DBA4A}" srcOrd="0" destOrd="1" presId="urn:microsoft.com/office/officeart/2005/8/layout/vList2"/>
    <dgm:cxn modelId="{FDA86D57-990B-48B9-93D3-5CC42E1F095B}" srcId="{2E0BC97B-6FD0-4F69-B36B-D4C4F77288D4}" destId="{7AC2B9DD-8F40-4822-89DF-B911626086D0}" srcOrd="1" destOrd="0" parTransId="{31A5BDD8-0091-4847-A0A6-89EBF3CF9C05}" sibTransId="{48EA2AD9-6EE5-485E-842D-C07FB71ED168}"/>
    <dgm:cxn modelId="{77A5386E-3FDE-4937-9F8C-2DF6561A6D30}" srcId="{969CDBBD-AF74-40EB-A448-431A45472F92}" destId="{56973A63-0CAA-4D2C-A4A3-272296643A15}" srcOrd="1" destOrd="0" parTransId="{985D116D-BBF7-4F5F-899D-E541F7E31AC0}" sibTransId="{92FBF327-4103-4665-A169-9D302A67C9B5}"/>
    <dgm:cxn modelId="{9795E837-1E5D-4916-9FE9-C849B4F5C2E3}" type="presOf" srcId="{969CDBBD-AF74-40EB-A448-431A45472F92}" destId="{D6F50A57-602B-460C-8063-A1E726AFAECB}" srcOrd="0" destOrd="0" presId="urn:microsoft.com/office/officeart/2005/8/layout/vList2"/>
    <dgm:cxn modelId="{B8A3F2F5-97E3-4961-A636-6ED50BC42EA6}" type="presOf" srcId="{B20CADA0-0F50-4F11-A6DA-E8673418A45F}" destId="{0E715EF5-10C0-4DF0-9429-11669A56AB26}" srcOrd="0" destOrd="0" presId="urn:microsoft.com/office/officeart/2005/8/layout/vList2"/>
    <dgm:cxn modelId="{D231E487-91EE-4FF6-B83A-80F4F8077BF7}" type="presOf" srcId="{C1DCECB6-DAAC-47EB-AE00-AF1D405DEF58}" destId="{F60AD809-4AC0-48F7-A1C7-B5365E2DBA4A}" srcOrd="0" destOrd="2" presId="urn:microsoft.com/office/officeart/2005/8/layout/vList2"/>
    <dgm:cxn modelId="{3DAE36F8-7A3A-449B-8D84-DCF739AAF8EE}" srcId="{5C68498F-73E4-4A73-A953-E51E0AF23AC7}" destId="{B20CADA0-0F50-4F11-A6DA-E8673418A45F}" srcOrd="0" destOrd="0" parTransId="{3CCEE44B-FA00-4885-B1AB-F9D8DC2A0CA5}" sibTransId="{E580FAAF-105D-4734-864D-5F08931E529F}"/>
    <dgm:cxn modelId="{0358979D-874E-40EE-A7C7-A8ECB6330E7A}" type="presOf" srcId="{95F0EE5F-4D2C-437B-812A-A8C11F5C7046}" destId="{71D7A8DB-28D8-4A97-B874-4FAA47061198}" srcOrd="0" destOrd="2" presId="urn:microsoft.com/office/officeart/2005/8/layout/vList2"/>
    <dgm:cxn modelId="{0D8D04E2-4F7B-4655-B610-6581F149E34C}" type="presOf" srcId="{D58A150E-68F9-415E-9498-ABB760BE7D6C}" destId="{F60AD809-4AC0-48F7-A1C7-B5365E2DBA4A}" srcOrd="0" destOrd="0" presId="urn:microsoft.com/office/officeart/2005/8/layout/vList2"/>
    <dgm:cxn modelId="{B69FDDC7-0677-43A7-BCA5-CFE5E3EE5229}" srcId="{2E0BC97B-6FD0-4F69-B36B-D4C4F77288D4}" destId="{5C68498F-73E4-4A73-A953-E51E0AF23AC7}" srcOrd="0" destOrd="0" parTransId="{CC2CE11D-C234-47D7-AF78-0C9FA753121E}" sibTransId="{039F76C2-2A96-4136-8035-BE7A41480038}"/>
    <dgm:cxn modelId="{8AF210BC-FD09-4D83-92D0-FFA89D7E4861}" srcId="{969CDBBD-AF74-40EB-A448-431A45472F92}" destId="{C1DCECB6-DAAC-47EB-AE00-AF1D405DEF58}" srcOrd="2" destOrd="0" parTransId="{B5CB6E20-8FE2-433E-B9D7-AD5D7E06FF5E}" sibTransId="{DB1CED4A-4C92-4FD2-B365-13BCDD65336C}"/>
    <dgm:cxn modelId="{4EDD0883-D313-4A6F-BB5F-A5ABDB12ADAE}" srcId="{7AC2B9DD-8F40-4822-89DF-B911626086D0}" destId="{95F0EE5F-4D2C-437B-812A-A8C11F5C7046}" srcOrd="2" destOrd="0" parTransId="{F991CF81-3993-4D71-8933-7A91035473F5}" sibTransId="{75C2290E-ECFC-4480-A479-674A2FA348BF}"/>
    <dgm:cxn modelId="{77A75A7B-7DEA-4546-A800-9D97AC58C1B6}" srcId="{7AC2B9DD-8F40-4822-89DF-B911626086D0}" destId="{6DEAA644-EB9F-4223-B80A-6519398C2ECD}" srcOrd="1" destOrd="0" parTransId="{A2E30AC8-A3D6-4D13-9953-0A8B39EDC577}" sibTransId="{FAB5F937-4208-4F6B-9A86-1060E2036F0C}"/>
    <dgm:cxn modelId="{E8214F8C-E8CA-4BD8-B9E5-F42A46351EFB}" srcId="{969CDBBD-AF74-40EB-A448-431A45472F92}" destId="{D58A150E-68F9-415E-9498-ABB760BE7D6C}" srcOrd="0" destOrd="0" parTransId="{92EF2036-6CA2-46EA-B53B-F6ADF3C713F9}" sibTransId="{2C07E737-003A-4168-BE1A-911DDD97D30B}"/>
    <dgm:cxn modelId="{3FA7D712-DB7A-4A2C-8FC1-CCF5B09B6DAC}" type="presOf" srcId="{7AC2B9DD-8F40-4822-89DF-B911626086D0}" destId="{3620B8F6-F69D-470B-947D-0073139961F8}" srcOrd="0" destOrd="0" presId="urn:microsoft.com/office/officeart/2005/8/layout/vList2"/>
    <dgm:cxn modelId="{7A8C51F4-93EF-4F59-A0E5-39484A467110}" type="presOf" srcId="{2E0BC97B-6FD0-4F69-B36B-D4C4F77288D4}" destId="{C9E4852E-A53B-4C47-A2ED-B1C74C7F61BB}" srcOrd="0" destOrd="0" presId="urn:microsoft.com/office/officeart/2005/8/layout/vList2"/>
    <dgm:cxn modelId="{8CB2D905-44BF-4FB1-B186-B2F4693919A1}" type="presOf" srcId="{F1EA8D1F-230B-4172-86E8-6826211C8797}" destId="{0E715EF5-10C0-4DF0-9429-11669A56AB26}" srcOrd="0" destOrd="1" presId="urn:microsoft.com/office/officeart/2005/8/layout/vList2"/>
    <dgm:cxn modelId="{F0D602EB-EFC4-4800-9243-8809587BBCC4}" type="presOf" srcId="{6EC9DB89-7E11-4F6F-BDC7-AE1D7320934A}" destId="{0A46B8FD-E1CA-4D3B-ACA2-0D0E6AFCAB0C}" srcOrd="0" destOrd="0" presId="urn:microsoft.com/office/officeart/2005/8/layout/vList2"/>
    <dgm:cxn modelId="{51702D7F-6207-4982-BEFC-B51AAF0AF9A1}" srcId="{2E0BC97B-6FD0-4F69-B36B-D4C4F77288D4}" destId="{969CDBBD-AF74-40EB-A448-431A45472F92}" srcOrd="2" destOrd="0" parTransId="{5BD6BF61-1D6B-4653-9956-5F260D509BF7}" sibTransId="{0C3FFC29-336A-45FC-802E-38846A5D9923}"/>
    <dgm:cxn modelId="{160DB444-932A-433B-99E1-7C9511D7235B}" type="presOf" srcId="{6DEAA644-EB9F-4223-B80A-6519398C2ECD}" destId="{71D7A8DB-28D8-4A97-B874-4FAA47061198}" srcOrd="0" destOrd="1" presId="urn:microsoft.com/office/officeart/2005/8/layout/vList2"/>
    <dgm:cxn modelId="{57E97180-5BE8-46B5-9A9B-F982AD80FD19}" srcId="{7AC2B9DD-8F40-4822-89DF-B911626086D0}" destId="{C3DAAD04-9C71-48AA-8601-061807EEF89A}" srcOrd="0" destOrd="0" parTransId="{AA6088E6-71D3-4703-9A3D-2DAC37F361AF}" sibTransId="{82494B9B-4551-45E8-8D16-0310029DC65A}"/>
    <dgm:cxn modelId="{629B597A-E970-45FA-84F3-7D7025B57848}" type="presOf" srcId="{5C68498F-73E4-4A73-A953-E51E0AF23AC7}" destId="{86B4B130-0778-4891-AA1B-73ACC28FA967}" srcOrd="0" destOrd="0" presId="urn:microsoft.com/office/officeart/2005/8/layout/vList2"/>
    <dgm:cxn modelId="{6696675B-2260-4BCF-8D6D-76E21AF4C1DF}" type="presParOf" srcId="{C9E4852E-A53B-4C47-A2ED-B1C74C7F61BB}" destId="{86B4B130-0778-4891-AA1B-73ACC28FA967}" srcOrd="0" destOrd="0" presId="urn:microsoft.com/office/officeart/2005/8/layout/vList2"/>
    <dgm:cxn modelId="{B8B2D9D6-2675-45C2-8FF5-4C242FEB3464}" type="presParOf" srcId="{C9E4852E-A53B-4C47-A2ED-B1C74C7F61BB}" destId="{0E715EF5-10C0-4DF0-9429-11669A56AB26}" srcOrd="1" destOrd="0" presId="urn:microsoft.com/office/officeart/2005/8/layout/vList2"/>
    <dgm:cxn modelId="{0F5AD210-D21C-4DDF-8111-181DA016A735}" type="presParOf" srcId="{C9E4852E-A53B-4C47-A2ED-B1C74C7F61BB}" destId="{3620B8F6-F69D-470B-947D-0073139961F8}" srcOrd="2" destOrd="0" presId="urn:microsoft.com/office/officeart/2005/8/layout/vList2"/>
    <dgm:cxn modelId="{810B140D-8CD9-492D-B2E6-21228C1EBBC8}" type="presParOf" srcId="{C9E4852E-A53B-4C47-A2ED-B1C74C7F61BB}" destId="{71D7A8DB-28D8-4A97-B874-4FAA47061198}" srcOrd="3" destOrd="0" presId="urn:microsoft.com/office/officeart/2005/8/layout/vList2"/>
    <dgm:cxn modelId="{BE4C16D0-F5AD-4B17-81B8-4183B76BF6C2}" type="presParOf" srcId="{C9E4852E-A53B-4C47-A2ED-B1C74C7F61BB}" destId="{D6F50A57-602B-460C-8063-A1E726AFAECB}" srcOrd="4" destOrd="0" presId="urn:microsoft.com/office/officeart/2005/8/layout/vList2"/>
    <dgm:cxn modelId="{EFF93A5C-CDC1-4127-9A69-D5B877C9AD7C}" type="presParOf" srcId="{C9E4852E-A53B-4C47-A2ED-B1C74C7F61BB}" destId="{F60AD809-4AC0-48F7-A1C7-B5365E2DBA4A}" srcOrd="5" destOrd="0" presId="urn:microsoft.com/office/officeart/2005/8/layout/vList2"/>
    <dgm:cxn modelId="{9B9889CE-F17B-4D36-9FAE-314FDF04286A}" type="presParOf" srcId="{C9E4852E-A53B-4C47-A2ED-B1C74C7F61BB}" destId="{0A46B8FD-E1CA-4D3B-ACA2-0D0E6AFCAB0C}"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A30D60-2E1C-4794-9DB6-CE94D96D35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AFC845-1CF1-4FC6-B0F5-DCAFDBDDC085}">
      <dgm:prSet custT="1"/>
      <dgm:spPr/>
      <dgm:t>
        <a:bodyPr vert="vert270"/>
        <a:lstStyle/>
        <a:p>
          <a:pPr rtl="0"/>
          <a:r>
            <a:rPr lang="en-US" sz="2000" i="0" dirty="0" smtClean="0">
              <a:solidFill>
                <a:schemeClr val="tx1"/>
              </a:solidFill>
            </a:rPr>
            <a:t>INSAT-3D</a:t>
          </a:r>
          <a:endParaRPr lang="en-US" sz="2000" i="0" dirty="0">
            <a:solidFill>
              <a:schemeClr val="tx1"/>
            </a:solidFill>
          </a:endParaRPr>
        </a:p>
      </dgm:t>
    </dgm:pt>
    <dgm:pt modelId="{30F159E9-61CD-4090-8BAD-89557A9F15A3}" type="parTrans" cxnId="{D2CBD94E-50F2-444E-977F-85531DB6BBA3}">
      <dgm:prSet/>
      <dgm:spPr/>
      <dgm:t>
        <a:bodyPr/>
        <a:lstStyle/>
        <a:p>
          <a:endParaRPr lang="en-US"/>
        </a:p>
      </dgm:t>
    </dgm:pt>
    <dgm:pt modelId="{B8794812-7DB2-419E-81DC-EEF31ACFCC45}" type="sibTrans" cxnId="{D2CBD94E-50F2-444E-977F-85531DB6BBA3}">
      <dgm:prSet/>
      <dgm:spPr/>
      <dgm:t>
        <a:bodyPr/>
        <a:lstStyle/>
        <a:p>
          <a:endParaRPr lang="en-US"/>
        </a:p>
      </dgm:t>
    </dgm:pt>
    <dgm:pt modelId="{B4D82790-C01A-4D44-B4A1-C65BB0071332}" type="pres">
      <dgm:prSet presAssocID="{FBA30D60-2E1C-4794-9DB6-CE94D96D35E9}" presName="linear" presStyleCnt="0">
        <dgm:presLayoutVars>
          <dgm:animLvl val="lvl"/>
          <dgm:resizeHandles val="exact"/>
        </dgm:presLayoutVars>
      </dgm:prSet>
      <dgm:spPr/>
      <dgm:t>
        <a:bodyPr/>
        <a:lstStyle/>
        <a:p>
          <a:endParaRPr lang="en-US"/>
        </a:p>
      </dgm:t>
    </dgm:pt>
    <dgm:pt modelId="{20507CAA-471E-4610-ABBD-CBD38360D1F5}" type="pres">
      <dgm:prSet presAssocID="{6BAFC845-1CF1-4FC6-B0F5-DCAFDBDDC085}" presName="parentText" presStyleLbl="node1" presStyleIdx="0" presStyleCnt="1" custLinFactNeighborX="8441">
        <dgm:presLayoutVars>
          <dgm:chMax val="0"/>
          <dgm:bulletEnabled val="1"/>
        </dgm:presLayoutVars>
      </dgm:prSet>
      <dgm:spPr/>
      <dgm:t>
        <a:bodyPr/>
        <a:lstStyle/>
        <a:p>
          <a:endParaRPr lang="en-US"/>
        </a:p>
      </dgm:t>
    </dgm:pt>
  </dgm:ptLst>
  <dgm:cxnLst>
    <dgm:cxn modelId="{D2CBD94E-50F2-444E-977F-85531DB6BBA3}" srcId="{FBA30D60-2E1C-4794-9DB6-CE94D96D35E9}" destId="{6BAFC845-1CF1-4FC6-B0F5-DCAFDBDDC085}" srcOrd="0" destOrd="0" parTransId="{30F159E9-61CD-4090-8BAD-89557A9F15A3}" sibTransId="{B8794812-7DB2-419E-81DC-EEF31ACFCC45}"/>
    <dgm:cxn modelId="{A4FEF144-3AAF-471F-976C-90970D25B217}" type="presOf" srcId="{6BAFC845-1CF1-4FC6-B0F5-DCAFDBDDC085}" destId="{20507CAA-471E-4610-ABBD-CBD38360D1F5}" srcOrd="0" destOrd="0" presId="urn:microsoft.com/office/officeart/2005/8/layout/vList2"/>
    <dgm:cxn modelId="{8CDE584B-93B9-44F3-B45B-11FE63881A4F}" type="presOf" srcId="{FBA30D60-2E1C-4794-9DB6-CE94D96D35E9}" destId="{B4D82790-C01A-4D44-B4A1-C65BB0071332}" srcOrd="0" destOrd="0" presId="urn:microsoft.com/office/officeart/2005/8/layout/vList2"/>
    <dgm:cxn modelId="{15C172E7-B3B0-4A14-8816-2163619710F7}" type="presParOf" srcId="{B4D82790-C01A-4D44-B4A1-C65BB0071332}" destId="{20507CAA-471E-4610-ABBD-CBD38360D1F5}" srcOrd="0" destOrd="0" presId="urn:microsoft.com/office/officeart/2005/8/layout/vList2"/>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16D66F-808B-4E29-B349-05E8F5C2743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A3991ED-F9FF-4013-B827-6801A043631F}">
      <dgm:prSet/>
      <dgm:spPr/>
      <dgm:t>
        <a:bodyPr/>
        <a:lstStyle/>
        <a:p>
          <a:pPr rtl="0"/>
          <a:r>
            <a:rPr lang="en-US" dirty="0" smtClean="0">
              <a:solidFill>
                <a:schemeClr val="tx1"/>
              </a:solidFill>
            </a:rPr>
            <a:t>User specific NWP products </a:t>
          </a:r>
          <a:endParaRPr lang="en-IN" dirty="0">
            <a:solidFill>
              <a:schemeClr val="tx1"/>
            </a:solidFill>
          </a:endParaRPr>
        </a:p>
      </dgm:t>
    </dgm:pt>
    <dgm:pt modelId="{780F2C64-8D7B-492F-AE55-4BFC61D7D410}" type="parTrans" cxnId="{DDAF6D40-B38E-49B2-8339-6E5C22D92611}">
      <dgm:prSet/>
      <dgm:spPr/>
      <dgm:t>
        <a:bodyPr/>
        <a:lstStyle/>
        <a:p>
          <a:endParaRPr lang="en-US"/>
        </a:p>
      </dgm:t>
    </dgm:pt>
    <dgm:pt modelId="{F91CF9CE-9904-45A1-B0A2-754D7D004925}" type="sibTrans" cxnId="{DDAF6D40-B38E-49B2-8339-6E5C22D92611}">
      <dgm:prSet/>
      <dgm:spPr/>
      <dgm:t>
        <a:bodyPr/>
        <a:lstStyle/>
        <a:p>
          <a:endParaRPr lang="en-US"/>
        </a:p>
      </dgm:t>
    </dgm:pt>
    <dgm:pt modelId="{D4D055C2-8FD3-4BF6-BCB5-A91536BF9948}" type="pres">
      <dgm:prSet presAssocID="{CD16D66F-808B-4E29-B349-05E8F5C2743F}" presName="linear" presStyleCnt="0">
        <dgm:presLayoutVars>
          <dgm:animLvl val="lvl"/>
          <dgm:resizeHandles val="exact"/>
        </dgm:presLayoutVars>
      </dgm:prSet>
      <dgm:spPr/>
      <dgm:t>
        <a:bodyPr/>
        <a:lstStyle/>
        <a:p>
          <a:endParaRPr lang="en-US"/>
        </a:p>
      </dgm:t>
    </dgm:pt>
    <dgm:pt modelId="{87A1DAF9-8DD6-426E-A52B-470F8B9015F8}" type="pres">
      <dgm:prSet presAssocID="{0A3991ED-F9FF-4013-B827-6801A043631F}" presName="parentText" presStyleLbl="node1" presStyleIdx="0" presStyleCnt="1" custLinFactNeighborX="-45267" custLinFactNeighborY="-5719">
        <dgm:presLayoutVars>
          <dgm:chMax val="0"/>
          <dgm:bulletEnabled val="1"/>
        </dgm:presLayoutVars>
      </dgm:prSet>
      <dgm:spPr/>
      <dgm:t>
        <a:bodyPr/>
        <a:lstStyle/>
        <a:p>
          <a:endParaRPr lang="en-US"/>
        </a:p>
      </dgm:t>
    </dgm:pt>
  </dgm:ptLst>
  <dgm:cxnLst>
    <dgm:cxn modelId="{DDAF6D40-B38E-49B2-8339-6E5C22D92611}" srcId="{CD16D66F-808B-4E29-B349-05E8F5C2743F}" destId="{0A3991ED-F9FF-4013-B827-6801A043631F}" srcOrd="0" destOrd="0" parTransId="{780F2C64-8D7B-492F-AE55-4BFC61D7D410}" sibTransId="{F91CF9CE-9904-45A1-B0A2-754D7D004925}"/>
    <dgm:cxn modelId="{A0784AD9-C2B9-4638-A91A-7D8F8BB16AE1}" type="presOf" srcId="{CD16D66F-808B-4E29-B349-05E8F5C2743F}" destId="{D4D055C2-8FD3-4BF6-BCB5-A91536BF9948}" srcOrd="0" destOrd="0" presId="urn:microsoft.com/office/officeart/2005/8/layout/vList2"/>
    <dgm:cxn modelId="{7C68564E-C5E1-4576-90F1-23E54D99CD42}" type="presOf" srcId="{0A3991ED-F9FF-4013-B827-6801A043631F}" destId="{87A1DAF9-8DD6-426E-A52B-470F8B9015F8}" srcOrd="0" destOrd="0" presId="urn:microsoft.com/office/officeart/2005/8/layout/vList2"/>
    <dgm:cxn modelId="{FCAFA922-6C0C-4FC0-A0F1-8FE79ADEFE54}" type="presParOf" srcId="{D4D055C2-8FD3-4BF6-BCB5-A91536BF9948}" destId="{87A1DAF9-8DD6-426E-A52B-470F8B9015F8}"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8A13F9-BF17-4714-8FE1-EC2D43CD63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AD8619-25EA-4F94-996A-272D23AD3B34}">
      <dgm:prSet custT="1"/>
      <dgm:spPr/>
      <dgm:t>
        <a:bodyPr/>
        <a:lstStyle/>
        <a:p>
          <a:pPr rtl="0"/>
          <a:r>
            <a:rPr lang="en-US" sz="2000" dirty="0" smtClean="0">
              <a:solidFill>
                <a:schemeClr val="tx1"/>
              </a:solidFill>
            </a:rPr>
            <a:t>Additional satellite Data:</a:t>
          </a:r>
          <a:endParaRPr lang="en-US" sz="2000" dirty="0">
            <a:solidFill>
              <a:schemeClr val="tx1"/>
            </a:solidFill>
          </a:endParaRPr>
        </a:p>
      </dgm:t>
    </dgm:pt>
    <dgm:pt modelId="{AD2763AE-D1DA-4561-81AA-0C4DD566DAB6}" type="parTrans" cxnId="{5389E596-CFC6-4ADC-BDAB-F7722E378156}">
      <dgm:prSet/>
      <dgm:spPr/>
      <dgm:t>
        <a:bodyPr/>
        <a:lstStyle/>
        <a:p>
          <a:endParaRPr lang="en-US"/>
        </a:p>
      </dgm:t>
    </dgm:pt>
    <dgm:pt modelId="{4BB80EA7-1A40-4462-A011-98FEE50D8B43}" type="sibTrans" cxnId="{5389E596-CFC6-4ADC-BDAB-F7722E378156}">
      <dgm:prSet/>
      <dgm:spPr/>
      <dgm:t>
        <a:bodyPr/>
        <a:lstStyle/>
        <a:p>
          <a:endParaRPr lang="en-US"/>
        </a:p>
      </dgm:t>
    </dgm:pt>
    <dgm:pt modelId="{EA0C9E30-93D2-4B77-BF1A-BA7F147BC921}">
      <dgm:prSet custT="1"/>
      <dgm:spPr/>
      <dgm:t>
        <a:bodyPr/>
        <a:lstStyle/>
        <a:p>
          <a:pPr rtl="0"/>
          <a:r>
            <a:rPr lang="en-US" sz="1800" dirty="0" smtClean="0"/>
            <a:t>MEGHA-TROPIQUES satellite  SAPHIR Radiance (6 channel - WRF)</a:t>
          </a:r>
          <a:endParaRPr lang="en-US" sz="1800" dirty="0"/>
        </a:p>
      </dgm:t>
    </dgm:pt>
    <dgm:pt modelId="{AC52EE2C-0CEA-4932-BCDD-74014F998A98}" type="parTrans" cxnId="{80C91C93-3CA1-490E-93EC-2590B055DFC7}">
      <dgm:prSet/>
      <dgm:spPr/>
      <dgm:t>
        <a:bodyPr/>
        <a:lstStyle/>
        <a:p>
          <a:endParaRPr lang="en-US"/>
        </a:p>
      </dgm:t>
    </dgm:pt>
    <dgm:pt modelId="{87EC9327-7331-4D6C-A7A6-C537C9A82066}" type="sibTrans" cxnId="{80C91C93-3CA1-490E-93EC-2590B055DFC7}">
      <dgm:prSet/>
      <dgm:spPr/>
      <dgm:t>
        <a:bodyPr/>
        <a:lstStyle/>
        <a:p>
          <a:endParaRPr lang="en-US"/>
        </a:p>
      </dgm:t>
    </dgm:pt>
    <dgm:pt modelId="{E7208A59-7420-4CBA-A3EE-4260B6B0BB47}">
      <dgm:prSet custT="1"/>
      <dgm:spPr/>
      <dgm:t>
        <a:bodyPr/>
        <a:lstStyle/>
        <a:p>
          <a:pPr rtl="0"/>
          <a:r>
            <a:rPr lang="en-US" sz="1800" dirty="0" smtClean="0"/>
            <a:t>INSAT 3D Sounder Radiance (5 Channels) Imager Radiance (2 Channel - WRF)</a:t>
          </a:r>
          <a:endParaRPr lang="en-US" sz="1800" dirty="0"/>
        </a:p>
      </dgm:t>
    </dgm:pt>
    <dgm:pt modelId="{51FE2435-B6A1-4C89-9E98-27A6A92320CA}" type="parTrans" cxnId="{EF8C0C19-23F1-4CF5-A8BD-4D2AACDC0459}">
      <dgm:prSet/>
      <dgm:spPr/>
      <dgm:t>
        <a:bodyPr/>
        <a:lstStyle/>
        <a:p>
          <a:endParaRPr lang="en-US"/>
        </a:p>
      </dgm:t>
    </dgm:pt>
    <dgm:pt modelId="{A762E49F-7408-44FB-9162-FB39198A7453}" type="sibTrans" cxnId="{EF8C0C19-23F1-4CF5-A8BD-4D2AACDC0459}">
      <dgm:prSet/>
      <dgm:spPr/>
      <dgm:t>
        <a:bodyPr/>
        <a:lstStyle/>
        <a:p>
          <a:endParaRPr lang="en-US"/>
        </a:p>
      </dgm:t>
    </dgm:pt>
    <dgm:pt modelId="{45DBB8A0-445B-49E2-8CE7-A4267782D80A}">
      <dgm:prSet custT="1"/>
      <dgm:spPr/>
      <dgm:t>
        <a:bodyPr/>
        <a:lstStyle/>
        <a:p>
          <a:pPr rtl="0"/>
          <a:r>
            <a:rPr lang="en-US" sz="1800" dirty="0" smtClean="0"/>
            <a:t>INSAT-3D AMV (WV,MR,IR) in WRF &amp; GFS</a:t>
          </a:r>
          <a:endParaRPr lang="en-US" sz="1800" dirty="0"/>
        </a:p>
      </dgm:t>
    </dgm:pt>
    <dgm:pt modelId="{D50A1A79-829D-4782-BECB-321F63C63066}" type="parTrans" cxnId="{C84608CB-CFF9-45D1-8ABA-7D69CF55E190}">
      <dgm:prSet/>
      <dgm:spPr/>
      <dgm:t>
        <a:bodyPr/>
        <a:lstStyle/>
        <a:p>
          <a:endParaRPr lang="en-US"/>
        </a:p>
      </dgm:t>
    </dgm:pt>
    <dgm:pt modelId="{5BF6B573-3018-41AC-978C-C5C3D3EF6888}" type="sibTrans" cxnId="{C84608CB-CFF9-45D1-8ABA-7D69CF55E190}">
      <dgm:prSet/>
      <dgm:spPr/>
      <dgm:t>
        <a:bodyPr/>
        <a:lstStyle/>
        <a:p>
          <a:endParaRPr lang="en-US"/>
        </a:p>
      </dgm:t>
    </dgm:pt>
    <dgm:pt modelId="{398ADB6F-8B1B-4B6B-9939-3F8CBAF9E630}">
      <dgm:prSet custT="1"/>
      <dgm:spPr/>
      <dgm:t>
        <a:bodyPr/>
        <a:lstStyle/>
        <a:p>
          <a:pPr rtl="0"/>
          <a:r>
            <a:rPr lang="en-US" sz="1800" dirty="0" smtClean="0"/>
            <a:t>QC Multiple DWR data assimilation in WRF model</a:t>
          </a:r>
          <a:endParaRPr lang="en-US" sz="1800" dirty="0"/>
        </a:p>
      </dgm:t>
    </dgm:pt>
    <dgm:pt modelId="{E58096BE-3629-4721-8657-1777A8990DE9}" type="parTrans" cxnId="{579D7764-039E-4C7E-979E-F60F1861EE51}">
      <dgm:prSet/>
      <dgm:spPr/>
      <dgm:t>
        <a:bodyPr/>
        <a:lstStyle/>
        <a:p>
          <a:endParaRPr lang="en-US"/>
        </a:p>
      </dgm:t>
    </dgm:pt>
    <dgm:pt modelId="{6C52F51E-4649-4763-B573-E8DDB82362C1}" type="sibTrans" cxnId="{579D7764-039E-4C7E-979E-F60F1861EE51}">
      <dgm:prSet/>
      <dgm:spPr/>
      <dgm:t>
        <a:bodyPr/>
        <a:lstStyle/>
        <a:p>
          <a:endParaRPr lang="en-US"/>
        </a:p>
      </dgm:t>
    </dgm:pt>
    <dgm:pt modelId="{FCA2711F-791B-48CB-A87B-00C1E94198E3}" type="pres">
      <dgm:prSet presAssocID="{F78A13F9-BF17-4714-8FE1-EC2D43CD6399}" presName="linear" presStyleCnt="0">
        <dgm:presLayoutVars>
          <dgm:animLvl val="lvl"/>
          <dgm:resizeHandles val="exact"/>
        </dgm:presLayoutVars>
      </dgm:prSet>
      <dgm:spPr/>
      <dgm:t>
        <a:bodyPr/>
        <a:lstStyle/>
        <a:p>
          <a:endParaRPr lang="en-US"/>
        </a:p>
      </dgm:t>
    </dgm:pt>
    <dgm:pt modelId="{1C5F8457-2E28-475E-81EA-1651BEF86B96}" type="pres">
      <dgm:prSet presAssocID="{FAAD8619-25EA-4F94-996A-272D23AD3B34}" presName="parentText" presStyleLbl="node1" presStyleIdx="0" presStyleCnt="1" custScaleY="119209">
        <dgm:presLayoutVars>
          <dgm:chMax val="0"/>
          <dgm:bulletEnabled val="1"/>
        </dgm:presLayoutVars>
      </dgm:prSet>
      <dgm:spPr/>
      <dgm:t>
        <a:bodyPr/>
        <a:lstStyle/>
        <a:p>
          <a:endParaRPr lang="en-US"/>
        </a:p>
      </dgm:t>
    </dgm:pt>
    <dgm:pt modelId="{91A31746-E5CF-4D25-B50F-F81F0E8BBB45}" type="pres">
      <dgm:prSet presAssocID="{FAAD8619-25EA-4F94-996A-272D23AD3B34}" presName="childText" presStyleLbl="revTx" presStyleIdx="0" presStyleCnt="1" custScaleY="105976">
        <dgm:presLayoutVars>
          <dgm:bulletEnabled val="1"/>
        </dgm:presLayoutVars>
      </dgm:prSet>
      <dgm:spPr/>
      <dgm:t>
        <a:bodyPr/>
        <a:lstStyle/>
        <a:p>
          <a:endParaRPr lang="en-US"/>
        </a:p>
      </dgm:t>
    </dgm:pt>
  </dgm:ptLst>
  <dgm:cxnLst>
    <dgm:cxn modelId="{EF8C0C19-23F1-4CF5-A8BD-4D2AACDC0459}" srcId="{FAAD8619-25EA-4F94-996A-272D23AD3B34}" destId="{E7208A59-7420-4CBA-A3EE-4260B6B0BB47}" srcOrd="1" destOrd="0" parTransId="{51FE2435-B6A1-4C89-9E98-27A6A92320CA}" sibTransId="{A762E49F-7408-44FB-9162-FB39198A7453}"/>
    <dgm:cxn modelId="{C84608CB-CFF9-45D1-8ABA-7D69CF55E190}" srcId="{FAAD8619-25EA-4F94-996A-272D23AD3B34}" destId="{45DBB8A0-445B-49E2-8CE7-A4267782D80A}" srcOrd="2" destOrd="0" parTransId="{D50A1A79-829D-4782-BECB-321F63C63066}" sibTransId="{5BF6B573-3018-41AC-978C-C5C3D3EF6888}"/>
    <dgm:cxn modelId="{2F2F4C0E-5555-4B2B-8195-14240D6AD883}" type="presOf" srcId="{E7208A59-7420-4CBA-A3EE-4260B6B0BB47}" destId="{91A31746-E5CF-4D25-B50F-F81F0E8BBB45}" srcOrd="0" destOrd="1" presId="urn:microsoft.com/office/officeart/2005/8/layout/vList2"/>
    <dgm:cxn modelId="{122B2BAE-BE17-4BC8-8621-4AF977646526}" type="presOf" srcId="{FAAD8619-25EA-4F94-996A-272D23AD3B34}" destId="{1C5F8457-2E28-475E-81EA-1651BEF86B96}" srcOrd="0" destOrd="0" presId="urn:microsoft.com/office/officeart/2005/8/layout/vList2"/>
    <dgm:cxn modelId="{2B6CBA8D-F05B-4D36-8937-E2CE7385F8D3}" type="presOf" srcId="{398ADB6F-8B1B-4B6B-9939-3F8CBAF9E630}" destId="{91A31746-E5CF-4D25-B50F-F81F0E8BBB45}" srcOrd="0" destOrd="3" presId="urn:microsoft.com/office/officeart/2005/8/layout/vList2"/>
    <dgm:cxn modelId="{5389E596-CFC6-4ADC-BDAB-F7722E378156}" srcId="{F78A13F9-BF17-4714-8FE1-EC2D43CD6399}" destId="{FAAD8619-25EA-4F94-996A-272D23AD3B34}" srcOrd="0" destOrd="0" parTransId="{AD2763AE-D1DA-4561-81AA-0C4DD566DAB6}" sibTransId="{4BB80EA7-1A40-4462-A011-98FEE50D8B43}"/>
    <dgm:cxn modelId="{579D7764-039E-4C7E-979E-F60F1861EE51}" srcId="{FAAD8619-25EA-4F94-996A-272D23AD3B34}" destId="{398ADB6F-8B1B-4B6B-9939-3F8CBAF9E630}" srcOrd="3" destOrd="0" parTransId="{E58096BE-3629-4721-8657-1777A8990DE9}" sibTransId="{6C52F51E-4649-4763-B573-E8DDB82362C1}"/>
    <dgm:cxn modelId="{4F2062AE-8DED-421F-9D87-152EEA08BEE5}" type="presOf" srcId="{EA0C9E30-93D2-4B77-BF1A-BA7F147BC921}" destId="{91A31746-E5CF-4D25-B50F-F81F0E8BBB45}" srcOrd="0" destOrd="0" presId="urn:microsoft.com/office/officeart/2005/8/layout/vList2"/>
    <dgm:cxn modelId="{D4636754-F8A3-4AAB-AEFB-571A12E76BDD}" type="presOf" srcId="{45DBB8A0-445B-49E2-8CE7-A4267782D80A}" destId="{91A31746-E5CF-4D25-B50F-F81F0E8BBB45}" srcOrd="0" destOrd="2" presId="urn:microsoft.com/office/officeart/2005/8/layout/vList2"/>
    <dgm:cxn modelId="{456D41F5-003C-4B48-A5CD-B698A42CCADE}" type="presOf" srcId="{F78A13F9-BF17-4714-8FE1-EC2D43CD6399}" destId="{FCA2711F-791B-48CB-A87B-00C1E94198E3}" srcOrd="0" destOrd="0" presId="urn:microsoft.com/office/officeart/2005/8/layout/vList2"/>
    <dgm:cxn modelId="{80C91C93-3CA1-490E-93EC-2590B055DFC7}" srcId="{FAAD8619-25EA-4F94-996A-272D23AD3B34}" destId="{EA0C9E30-93D2-4B77-BF1A-BA7F147BC921}" srcOrd="0" destOrd="0" parTransId="{AC52EE2C-0CEA-4932-BCDD-74014F998A98}" sibTransId="{87EC9327-7331-4D6C-A7A6-C537C9A82066}"/>
    <dgm:cxn modelId="{D0A7F95B-D91B-41AB-B13D-C22A248E4F69}" type="presParOf" srcId="{FCA2711F-791B-48CB-A87B-00C1E94198E3}" destId="{1C5F8457-2E28-475E-81EA-1651BEF86B96}" srcOrd="0" destOrd="0" presId="urn:microsoft.com/office/officeart/2005/8/layout/vList2"/>
    <dgm:cxn modelId="{F0CC7E04-0878-4329-9422-B5A26457F94F}" type="presParOf" srcId="{FCA2711F-791B-48CB-A87B-00C1E94198E3}" destId="{91A31746-E5CF-4D25-B50F-F81F0E8BBB45}" srcOrd="1"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D2266F-28A2-4A83-98B0-6C93E32121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BD3142-77F0-48F8-8FFB-901C6FE90D82}">
      <dgm:prSet custT="1"/>
      <dgm:spPr/>
      <dgm:t>
        <a:bodyPr/>
        <a:lstStyle/>
        <a:p>
          <a:pPr rtl="0"/>
          <a:r>
            <a:rPr lang="en-IN" sz="1800" b="1" dirty="0" smtClean="0">
              <a:solidFill>
                <a:schemeClr val="tx1"/>
              </a:solidFill>
              <a:latin typeface="Arial" pitchFamily="34" charset="0"/>
              <a:cs typeface="Arial" pitchFamily="34" charset="0"/>
            </a:rPr>
            <a:t>Increased city Forecast  to 310 cites</a:t>
          </a:r>
          <a:endParaRPr lang="en-US" sz="1800" b="1" dirty="0">
            <a:solidFill>
              <a:schemeClr val="tx1"/>
            </a:solidFill>
          </a:endParaRPr>
        </a:p>
      </dgm:t>
    </dgm:pt>
    <dgm:pt modelId="{125E718B-60A3-4261-BFBB-A319BA65BD4F}" type="parTrans" cxnId="{859FD6BF-E591-4678-8D6A-FECC32A9029F}">
      <dgm:prSet/>
      <dgm:spPr/>
      <dgm:t>
        <a:bodyPr/>
        <a:lstStyle/>
        <a:p>
          <a:endParaRPr lang="en-US"/>
        </a:p>
      </dgm:t>
    </dgm:pt>
    <dgm:pt modelId="{9D6126AE-201A-4487-9C13-B0F44B7B10EC}" type="sibTrans" cxnId="{859FD6BF-E591-4678-8D6A-FECC32A9029F}">
      <dgm:prSet/>
      <dgm:spPr/>
      <dgm:t>
        <a:bodyPr/>
        <a:lstStyle/>
        <a:p>
          <a:endParaRPr lang="en-US"/>
        </a:p>
      </dgm:t>
    </dgm:pt>
    <dgm:pt modelId="{B52B3D26-25D7-44BF-B4F7-71B884488CDA}">
      <dgm:prSet custT="1"/>
      <dgm:spPr/>
      <dgm:t>
        <a:bodyPr/>
        <a:lstStyle/>
        <a:p>
          <a:r>
            <a:rPr lang="en-IN" sz="1800" b="1" dirty="0" smtClean="0">
              <a:solidFill>
                <a:schemeClr val="tx1"/>
              </a:solidFill>
              <a:latin typeface="Arial" pitchFamily="34" charset="0"/>
              <a:cs typeface="Arial" pitchFamily="34" charset="0"/>
            </a:rPr>
            <a:t>Increased Tourist city Forecast  from 87 to 107 destinations.</a:t>
          </a:r>
          <a:endParaRPr lang="en-IN" sz="1800" b="1" dirty="0">
            <a:solidFill>
              <a:schemeClr val="tx1"/>
            </a:solidFill>
            <a:latin typeface="Arial" pitchFamily="34" charset="0"/>
            <a:cs typeface="Arial" pitchFamily="34" charset="0"/>
          </a:endParaRPr>
        </a:p>
      </dgm:t>
    </dgm:pt>
    <dgm:pt modelId="{585BC39F-F28A-435D-861E-44B733A49108}" type="parTrans" cxnId="{F9CB3702-4FF7-43AA-AEEE-C9D846B071AD}">
      <dgm:prSet/>
      <dgm:spPr/>
      <dgm:t>
        <a:bodyPr/>
        <a:lstStyle/>
        <a:p>
          <a:endParaRPr lang="en-US"/>
        </a:p>
      </dgm:t>
    </dgm:pt>
    <dgm:pt modelId="{188D90B4-2006-46D5-94DB-EB649FE12743}" type="sibTrans" cxnId="{F9CB3702-4FF7-43AA-AEEE-C9D846B071AD}">
      <dgm:prSet/>
      <dgm:spPr/>
      <dgm:t>
        <a:bodyPr/>
        <a:lstStyle/>
        <a:p>
          <a:endParaRPr lang="en-US"/>
        </a:p>
      </dgm:t>
    </dgm:pt>
    <dgm:pt modelId="{7D4689E8-FED8-4335-9016-E11F3B3A9659}">
      <dgm:prSet custT="1"/>
      <dgm:spPr/>
      <dgm:t>
        <a:bodyPr/>
        <a:lstStyle/>
        <a:p>
          <a:r>
            <a:rPr lang="en-US" sz="1800" b="1" dirty="0" smtClean="0">
              <a:solidFill>
                <a:schemeClr val="tx1"/>
              </a:solidFill>
              <a:latin typeface="Arial" pitchFamily="34" charset="0"/>
              <a:cs typeface="Arial" pitchFamily="34" charset="0"/>
            </a:rPr>
            <a:t>Validity of local forecast increased  from  5 to 7 days.</a:t>
          </a:r>
          <a:endParaRPr lang="en-US" sz="1800" b="1" dirty="0">
            <a:solidFill>
              <a:schemeClr val="tx1"/>
            </a:solidFill>
            <a:latin typeface="Arial" pitchFamily="34" charset="0"/>
            <a:cs typeface="Arial" pitchFamily="34" charset="0"/>
          </a:endParaRPr>
        </a:p>
      </dgm:t>
    </dgm:pt>
    <dgm:pt modelId="{7964E77C-EDBF-4B65-9452-F4CAA247D621}" type="parTrans" cxnId="{1794B4DD-3FF1-4EFE-8F15-8E02E1229B53}">
      <dgm:prSet/>
      <dgm:spPr/>
      <dgm:t>
        <a:bodyPr/>
        <a:lstStyle/>
        <a:p>
          <a:endParaRPr lang="en-US"/>
        </a:p>
      </dgm:t>
    </dgm:pt>
    <dgm:pt modelId="{CC6B9990-E99A-4F95-A2C8-FE7F2DB18772}" type="sibTrans" cxnId="{1794B4DD-3FF1-4EFE-8F15-8E02E1229B53}">
      <dgm:prSet/>
      <dgm:spPr/>
      <dgm:t>
        <a:bodyPr/>
        <a:lstStyle/>
        <a:p>
          <a:endParaRPr lang="en-US"/>
        </a:p>
      </dgm:t>
    </dgm:pt>
    <dgm:pt modelId="{DBCB0475-6649-4EF8-84F5-6AEBDACDB346}">
      <dgm:prSet custT="1"/>
      <dgm:spPr/>
      <dgm:t>
        <a:bodyPr/>
        <a:lstStyle/>
        <a:p>
          <a:r>
            <a:rPr lang="en-US" sz="1800" b="1" dirty="0" smtClean="0">
              <a:solidFill>
                <a:schemeClr val="tx1"/>
              </a:solidFill>
            </a:rPr>
            <a:t>Introduced 7 days meteorological subdivision-wise weather forecast &amp; warnings in All India Weekly Weather Report and weekly monsoon press release during monsoon 2014</a:t>
          </a:r>
          <a:endParaRPr lang="en-US" sz="1800" b="1" dirty="0">
            <a:solidFill>
              <a:schemeClr val="tx1"/>
            </a:solidFill>
            <a:latin typeface="Arial" pitchFamily="34" charset="0"/>
            <a:cs typeface="Arial" pitchFamily="34" charset="0"/>
          </a:endParaRPr>
        </a:p>
      </dgm:t>
    </dgm:pt>
    <dgm:pt modelId="{ADD8594C-1601-43B6-9513-6FF5984A403A}" type="parTrans" cxnId="{FA4273DC-F694-4F47-A61F-7F3DF1068A30}">
      <dgm:prSet/>
      <dgm:spPr/>
      <dgm:t>
        <a:bodyPr/>
        <a:lstStyle/>
        <a:p>
          <a:endParaRPr lang="en-US"/>
        </a:p>
      </dgm:t>
    </dgm:pt>
    <dgm:pt modelId="{E7B94550-48E8-4308-A1F6-ADB9454E32F0}" type="sibTrans" cxnId="{FA4273DC-F694-4F47-A61F-7F3DF1068A30}">
      <dgm:prSet/>
      <dgm:spPr/>
      <dgm:t>
        <a:bodyPr/>
        <a:lstStyle/>
        <a:p>
          <a:endParaRPr lang="en-US"/>
        </a:p>
      </dgm:t>
    </dgm:pt>
    <dgm:pt modelId="{8A01AAB3-D40E-4799-BD52-159576C8074C}" type="pres">
      <dgm:prSet presAssocID="{09D2266F-28A2-4A83-98B0-6C93E321213E}" presName="linear" presStyleCnt="0">
        <dgm:presLayoutVars>
          <dgm:animLvl val="lvl"/>
          <dgm:resizeHandles val="exact"/>
        </dgm:presLayoutVars>
      </dgm:prSet>
      <dgm:spPr/>
      <dgm:t>
        <a:bodyPr/>
        <a:lstStyle/>
        <a:p>
          <a:endParaRPr lang="en-US"/>
        </a:p>
      </dgm:t>
    </dgm:pt>
    <dgm:pt modelId="{267E3D08-CA58-489E-9459-53568F105490}" type="pres">
      <dgm:prSet presAssocID="{88BD3142-77F0-48F8-8FFB-901C6FE90D82}" presName="parentText" presStyleLbl="node1" presStyleIdx="0" presStyleCnt="4" custScaleY="67447">
        <dgm:presLayoutVars>
          <dgm:chMax val="0"/>
          <dgm:bulletEnabled val="1"/>
        </dgm:presLayoutVars>
      </dgm:prSet>
      <dgm:spPr/>
      <dgm:t>
        <a:bodyPr/>
        <a:lstStyle/>
        <a:p>
          <a:endParaRPr lang="en-US"/>
        </a:p>
      </dgm:t>
    </dgm:pt>
    <dgm:pt modelId="{26046BA2-744C-45F7-B4C8-B4E671D52A51}" type="pres">
      <dgm:prSet presAssocID="{9D6126AE-201A-4487-9C13-B0F44B7B10EC}" presName="spacer" presStyleCnt="0"/>
      <dgm:spPr/>
    </dgm:pt>
    <dgm:pt modelId="{6E97E7B1-B224-4934-9933-8AAEAE5D8BD2}" type="pres">
      <dgm:prSet presAssocID="{B52B3D26-25D7-44BF-B4F7-71B884488CDA}" presName="parentText" presStyleLbl="node1" presStyleIdx="1" presStyleCnt="4" custScaleY="63296">
        <dgm:presLayoutVars>
          <dgm:chMax val="0"/>
          <dgm:bulletEnabled val="1"/>
        </dgm:presLayoutVars>
      </dgm:prSet>
      <dgm:spPr/>
      <dgm:t>
        <a:bodyPr/>
        <a:lstStyle/>
        <a:p>
          <a:endParaRPr lang="en-US"/>
        </a:p>
      </dgm:t>
    </dgm:pt>
    <dgm:pt modelId="{3868C1DC-C58B-4FC7-8F23-DF999695DCE9}" type="pres">
      <dgm:prSet presAssocID="{188D90B4-2006-46D5-94DB-EB649FE12743}" presName="spacer" presStyleCnt="0"/>
      <dgm:spPr/>
    </dgm:pt>
    <dgm:pt modelId="{D08BAEC0-0FDB-4C2D-AE6E-E984741DDEEC}" type="pres">
      <dgm:prSet presAssocID="{7D4689E8-FED8-4335-9016-E11F3B3A9659}" presName="parentText" presStyleLbl="node1" presStyleIdx="2" presStyleCnt="4" custScaleY="68433">
        <dgm:presLayoutVars>
          <dgm:chMax val="0"/>
          <dgm:bulletEnabled val="1"/>
        </dgm:presLayoutVars>
      </dgm:prSet>
      <dgm:spPr/>
      <dgm:t>
        <a:bodyPr/>
        <a:lstStyle/>
        <a:p>
          <a:endParaRPr lang="en-US"/>
        </a:p>
      </dgm:t>
    </dgm:pt>
    <dgm:pt modelId="{ECB20014-8C61-4A29-B3CC-533F94A437DA}" type="pres">
      <dgm:prSet presAssocID="{CC6B9990-E99A-4F95-A2C8-FE7F2DB18772}" presName="spacer" presStyleCnt="0"/>
      <dgm:spPr/>
    </dgm:pt>
    <dgm:pt modelId="{AB8A8533-B7BA-4238-AF3E-3E01D406CE22}" type="pres">
      <dgm:prSet presAssocID="{DBCB0475-6649-4EF8-84F5-6AEBDACDB346}" presName="parentText" presStyleLbl="node1" presStyleIdx="3" presStyleCnt="4" custScaleY="159766">
        <dgm:presLayoutVars>
          <dgm:chMax val="0"/>
          <dgm:bulletEnabled val="1"/>
        </dgm:presLayoutVars>
      </dgm:prSet>
      <dgm:spPr/>
      <dgm:t>
        <a:bodyPr/>
        <a:lstStyle/>
        <a:p>
          <a:endParaRPr lang="en-US"/>
        </a:p>
      </dgm:t>
    </dgm:pt>
  </dgm:ptLst>
  <dgm:cxnLst>
    <dgm:cxn modelId="{1794B4DD-3FF1-4EFE-8F15-8E02E1229B53}" srcId="{09D2266F-28A2-4A83-98B0-6C93E321213E}" destId="{7D4689E8-FED8-4335-9016-E11F3B3A9659}" srcOrd="2" destOrd="0" parTransId="{7964E77C-EDBF-4B65-9452-F4CAA247D621}" sibTransId="{CC6B9990-E99A-4F95-A2C8-FE7F2DB18772}"/>
    <dgm:cxn modelId="{F9CB3702-4FF7-43AA-AEEE-C9D846B071AD}" srcId="{09D2266F-28A2-4A83-98B0-6C93E321213E}" destId="{B52B3D26-25D7-44BF-B4F7-71B884488CDA}" srcOrd="1" destOrd="0" parTransId="{585BC39F-F28A-435D-861E-44B733A49108}" sibTransId="{188D90B4-2006-46D5-94DB-EB649FE12743}"/>
    <dgm:cxn modelId="{5A7B19A3-4EA9-46B4-91F6-D666685A9060}" type="presOf" srcId="{B52B3D26-25D7-44BF-B4F7-71B884488CDA}" destId="{6E97E7B1-B224-4934-9933-8AAEAE5D8BD2}" srcOrd="0" destOrd="0" presId="urn:microsoft.com/office/officeart/2005/8/layout/vList2"/>
    <dgm:cxn modelId="{DBDDCDB8-5D87-4839-90AD-6B00BA585946}" type="presOf" srcId="{88BD3142-77F0-48F8-8FFB-901C6FE90D82}" destId="{267E3D08-CA58-489E-9459-53568F105490}" srcOrd="0" destOrd="0" presId="urn:microsoft.com/office/officeart/2005/8/layout/vList2"/>
    <dgm:cxn modelId="{A0194347-80B0-469A-ACF2-F3876C518D10}" type="presOf" srcId="{09D2266F-28A2-4A83-98B0-6C93E321213E}" destId="{8A01AAB3-D40E-4799-BD52-159576C8074C}" srcOrd="0" destOrd="0" presId="urn:microsoft.com/office/officeart/2005/8/layout/vList2"/>
    <dgm:cxn modelId="{859FD6BF-E591-4678-8D6A-FECC32A9029F}" srcId="{09D2266F-28A2-4A83-98B0-6C93E321213E}" destId="{88BD3142-77F0-48F8-8FFB-901C6FE90D82}" srcOrd="0" destOrd="0" parTransId="{125E718B-60A3-4261-BFBB-A319BA65BD4F}" sibTransId="{9D6126AE-201A-4487-9C13-B0F44B7B10EC}"/>
    <dgm:cxn modelId="{FA4273DC-F694-4F47-A61F-7F3DF1068A30}" srcId="{09D2266F-28A2-4A83-98B0-6C93E321213E}" destId="{DBCB0475-6649-4EF8-84F5-6AEBDACDB346}" srcOrd="3" destOrd="0" parTransId="{ADD8594C-1601-43B6-9513-6FF5984A403A}" sibTransId="{E7B94550-48E8-4308-A1F6-ADB9454E32F0}"/>
    <dgm:cxn modelId="{62CBB3FF-F082-4038-B21D-B3439C300343}" type="presOf" srcId="{DBCB0475-6649-4EF8-84F5-6AEBDACDB346}" destId="{AB8A8533-B7BA-4238-AF3E-3E01D406CE22}" srcOrd="0" destOrd="0" presId="urn:microsoft.com/office/officeart/2005/8/layout/vList2"/>
    <dgm:cxn modelId="{A0207BC5-CF60-4E9B-B086-43C2FC7A18F5}" type="presOf" srcId="{7D4689E8-FED8-4335-9016-E11F3B3A9659}" destId="{D08BAEC0-0FDB-4C2D-AE6E-E984741DDEEC}" srcOrd="0" destOrd="0" presId="urn:microsoft.com/office/officeart/2005/8/layout/vList2"/>
    <dgm:cxn modelId="{1F1545FE-6D55-44DE-A202-498D8D1062E5}" type="presParOf" srcId="{8A01AAB3-D40E-4799-BD52-159576C8074C}" destId="{267E3D08-CA58-489E-9459-53568F105490}" srcOrd="0" destOrd="0" presId="urn:microsoft.com/office/officeart/2005/8/layout/vList2"/>
    <dgm:cxn modelId="{2ACF65F1-045D-4770-91D6-44842C25A1F0}" type="presParOf" srcId="{8A01AAB3-D40E-4799-BD52-159576C8074C}" destId="{26046BA2-744C-45F7-B4C8-B4E671D52A51}" srcOrd="1" destOrd="0" presId="urn:microsoft.com/office/officeart/2005/8/layout/vList2"/>
    <dgm:cxn modelId="{AF0DD9FC-5E8A-4071-BBA3-3D38A0A59E37}" type="presParOf" srcId="{8A01AAB3-D40E-4799-BD52-159576C8074C}" destId="{6E97E7B1-B224-4934-9933-8AAEAE5D8BD2}" srcOrd="2" destOrd="0" presId="urn:microsoft.com/office/officeart/2005/8/layout/vList2"/>
    <dgm:cxn modelId="{76F3B118-B156-412F-BA85-DF6E8F4FCEC3}" type="presParOf" srcId="{8A01AAB3-D40E-4799-BD52-159576C8074C}" destId="{3868C1DC-C58B-4FC7-8F23-DF999695DCE9}" srcOrd="3" destOrd="0" presId="urn:microsoft.com/office/officeart/2005/8/layout/vList2"/>
    <dgm:cxn modelId="{71B5DF9D-089D-48B8-ACA3-7F1F51573562}" type="presParOf" srcId="{8A01AAB3-D40E-4799-BD52-159576C8074C}" destId="{D08BAEC0-0FDB-4C2D-AE6E-E984741DDEEC}" srcOrd="4" destOrd="0" presId="urn:microsoft.com/office/officeart/2005/8/layout/vList2"/>
    <dgm:cxn modelId="{3F6E38AB-FC08-48D9-9364-FEC36CFED62B}" type="presParOf" srcId="{8A01AAB3-D40E-4799-BD52-159576C8074C}" destId="{ECB20014-8C61-4A29-B3CC-533F94A437DA}" srcOrd="5" destOrd="0" presId="urn:microsoft.com/office/officeart/2005/8/layout/vList2"/>
    <dgm:cxn modelId="{60EFB82C-EE25-417C-A5B2-E267AC2D2FBC}" type="presParOf" srcId="{8A01AAB3-D40E-4799-BD52-159576C8074C}" destId="{AB8A8533-B7BA-4238-AF3E-3E01D406CE22}"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D02F0-4823-4D41-8DED-056F51BBF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F0251C-4D93-4E91-B3F8-C09A7BBE248E}">
      <dgm:prSet custT="1"/>
      <dgm:spPr/>
      <dgm:t>
        <a:bodyPr/>
        <a:lstStyle/>
        <a:p>
          <a:pPr algn="just" rtl="0"/>
          <a:r>
            <a:rPr lang="en-US" sz="2000" b="0" dirty="0" smtClean="0">
              <a:solidFill>
                <a:schemeClr val="tx1"/>
              </a:solidFill>
            </a:rPr>
            <a:t>Special  forecasting services for </a:t>
          </a:r>
          <a:r>
            <a:rPr lang="en-US" sz="2000" b="0" dirty="0" err="1" smtClean="0">
              <a:solidFill>
                <a:schemeClr val="tx1"/>
              </a:solidFill>
            </a:rPr>
            <a:t>Chardham</a:t>
          </a:r>
          <a:r>
            <a:rPr lang="en-US" sz="2000" b="0" dirty="0" smtClean="0">
              <a:solidFill>
                <a:schemeClr val="tx1"/>
              </a:solidFill>
            </a:rPr>
            <a:t> &amp; </a:t>
          </a:r>
          <a:r>
            <a:rPr lang="en-US" sz="2000" b="0" dirty="0" err="1" smtClean="0">
              <a:solidFill>
                <a:schemeClr val="tx1"/>
              </a:solidFill>
            </a:rPr>
            <a:t>Hemkund</a:t>
          </a:r>
          <a:r>
            <a:rPr lang="en-US" sz="2000" b="0" dirty="0" smtClean="0">
              <a:solidFill>
                <a:schemeClr val="tx1"/>
              </a:solidFill>
            </a:rPr>
            <a:t> sahib .</a:t>
          </a:r>
          <a:endParaRPr lang="en-US" sz="2000" b="0" dirty="0">
            <a:solidFill>
              <a:schemeClr val="tx1"/>
            </a:solidFill>
          </a:endParaRPr>
        </a:p>
      </dgm:t>
    </dgm:pt>
    <dgm:pt modelId="{2BBFFCA1-BE2D-4A52-A526-6A70C018BFDF}" type="parTrans" cxnId="{48DDCEBB-FF08-4DCC-8C5E-EE845A3C571A}">
      <dgm:prSet/>
      <dgm:spPr/>
      <dgm:t>
        <a:bodyPr/>
        <a:lstStyle/>
        <a:p>
          <a:endParaRPr lang="en-US"/>
        </a:p>
      </dgm:t>
    </dgm:pt>
    <dgm:pt modelId="{5B4DD1B4-CF3B-4EA5-B30E-FFC1B963B601}" type="sibTrans" cxnId="{48DDCEBB-FF08-4DCC-8C5E-EE845A3C571A}">
      <dgm:prSet/>
      <dgm:spPr/>
      <dgm:t>
        <a:bodyPr/>
        <a:lstStyle/>
        <a:p>
          <a:endParaRPr lang="en-US"/>
        </a:p>
      </dgm:t>
    </dgm:pt>
    <dgm:pt modelId="{1AB6C4A9-116E-43D6-9946-305F88AACF77}">
      <dgm:prSet custT="1"/>
      <dgm:spPr/>
      <dgm:t>
        <a:bodyPr/>
        <a:lstStyle/>
        <a:p>
          <a:pPr algn="just" rtl="0"/>
          <a:r>
            <a:rPr lang="en-US" sz="2000" b="0" dirty="0" smtClean="0">
              <a:solidFill>
                <a:schemeClr val="tx1"/>
              </a:solidFill>
            </a:rPr>
            <a:t>Special forecast for </a:t>
          </a:r>
          <a:r>
            <a:rPr lang="en-US" sz="2000" b="0" dirty="0" err="1" smtClean="0">
              <a:solidFill>
                <a:schemeClr val="tx1"/>
              </a:solidFill>
            </a:rPr>
            <a:t>Shri</a:t>
          </a:r>
          <a:r>
            <a:rPr lang="en-US" sz="2000" b="0" dirty="0" smtClean="0">
              <a:solidFill>
                <a:schemeClr val="tx1"/>
              </a:solidFill>
            </a:rPr>
            <a:t>  </a:t>
          </a:r>
          <a:r>
            <a:rPr lang="en-US" sz="2000" b="0" dirty="0" err="1" smtClean="0">
              <a:solidFill>
                <a:schemeClr val="tx1"/>
              </a:solidFill>
            </a:rPr>
            <a:t>Amarnathji</a:t>
          </a:r>
          <a:r>
            <a:rPr lang="en-US" sz="2000" b="0" dirty="0" smtClean="0">
              <a:solidFill>
                <a:schemeClr val="tx1"/>
              </a:solidFill>
            </a:rPr>
            <a:t> </a:t>
          </a:r>
          <a:r>
            <a:rPr lang="en-US" sz="2000" b="0" dirty="0" err="1" smtClean="0">
              <a:solidFill>
                <a:schemeClr val="tx1"/>
              </a:solidFill>
            </a:rPr>
            <a:t>yatra</a:t>
          </a:r>
          <a:r>
            <a:rPr lang="en-US" sz="2000" b="0" dirty="0" smtClean="0">
              <a:solidFill>
                <a:schemeClr val="tx1"/>
              </a:solidFill>
            </a:rPr>
            <a:t> issued and disseminated to users.</a:t>
          </a:r>
          <a:endParaRPr lang="en-US" sz="2000" b="0" dirty="0">
            <a:solidFill>
              <a:schemeClr val="tx1"/>
            </a:solidFill>
          </a:endParaRPr>
        </a:p>
      </dgm:t>
    </dgm:pt>
    <dgm:pt modelId="{CFB51758-56AD-45FB-95E3-63E417E5B3CB}" type="parTrans" cxnId="{F6550FE5-7DDE-49DB-9D14-7625BE6AFD3A}">
      <dgm:prSet/>
      <dgm:spPr/>
      <dgm:t>
        <a:bodyPr/>
        <a:lstStyle/>
        <a:p>
          <a:endParaRPr lang="en-US"/>
        </a:p>
      </dgm:t>
    </dgm:pt>
    <dgm:pt modelId="{CEC57423-61DF-4DA6-B3D2-2AEA9AA5399A}" type="sibTrans" cxnId="{F6550FE5-7DDE-49DB-9D14-7625BE6AFD3A}">
      <dgm:prSet/>
      <dgm:spPr/>
      <dgm:t>
        <a:bodyPr/>
        <a:lstStyle/>
        <a:p>
          <a:endParaRPr lang="en-US"/>
        </a:p>
      </dgm:t>
    </dgm:pt>
    <dgm:pt modelId="{80C8313C-A070-4FD7-AD6D-D12E62B16153}">
      <dgm:prSet custT="1"/>
      <dgm:spPr/>
      <dgm:t>
        <a:bodyPr/>
        <a:lstStyle/>
        <a:p>
          <a:pPr algn="just" rtl="0"/>
          <a:r>
            <a:rPr lang="en-US" sz="2000" b="0" dirty="0" smtClean="0">
              <a:solidFill>
                <a:schemeClr val="tx1"/>
              </a:solidFill>
            </a:rPr>
            <a:t>Issued </a:t>
          </a:r>
          <a:r>
            <a:rPr lang="en-US" sz="2000" b="0" dirty="0" err="1" smtClean="0">
              <a:solidFill>
                <a:schemeClr val="tx1"/>
              </a:solidFill>
            </a:rPr>
            <a:t>mesoscale</a:t>
          </a:r>
          <a:r>
            <a:rPr lang="en-US" sz="2000" b="0" dirty="0" smtClean="0">
              <a:solidFill>
                <a:schemeClr val="tx1"/>
              </a:solidFill>
            </a:rPr>
            <a:t> weather forecast for </a:t>
          </a:r>
          <a:r>
            <a:rPr lang="en-US" sz="2000" b="1" dirty="0" smtClean="0">
              <a:solidFill>
                <a:schemeClr val="tx1"/>
              </a:solidFill>
            </a:rPr>
            <a:t>15 High altitude stations of </a:t>
          </a:r>
          <a:r>
            <a:rPr lang="en-US" sz="2000" b="1" dirty="0" err="1" smtClean="0">
              <a:solidFill>
                <a:schemeClr val="tx1"/>
              </a:solidFill>
            </a:rPr>
            <a:t>Uttarakhand</a:t>
          </a:r>
          <a:r>
            <a:rPr lang="en-US" sz="2000" b="1" dirty="0" smtClean="0">
              <a:solidFill>
                <a:schemeClr val="tx1"/>
              </a:solidFill>
            </a:rPr>
            <a:t> </a:t>
          </a:r>
          <a:r>
            <a:rPr lang="en-US" sz="2000" b="0" dirty="0" smtClean="0">
              <a:solidFill>
                <a:schemeClr val="tx1"/>
              </a:solidFill>
            </a:rPr>
            <a:t>to all concerned state Government authorities</a:t>
          </a:r>
          <a:r>
            <a:rPr lang="en-US" sz="2000" b="0" i="1" dirty="0" smtClean="0">
              <a:solidFill>
                <a:schemeClr val="tx1"/>
              </a:solidFill>
            </a:rPr>
            <a:t> </a:t>
          </a:r>
          <a:r>
            <a:rPr lang="en-US" sz="2000" b="0" dirty="0" smtClean="0">
              <a:solidFill>
                <a:schemeClr val="tx1"/>
              </a:solidFill>
            </a:rPr>
            <a:t>by SMS &amp; emails.</a:t>
          </a:r>
          <a:endParaRPr lang="en-US" sz="2000" b="0" dirty="0">
            <a:solidFill>
              <a:schemeClr val="tx1"/>
            </a:solidFill>
          </a:endParaRPr>
        </a:p>
      </dgm:t>
    </dgm:pt>
    <dgm:pt modelId="{44214623-2599-4731-A17E-1741AF5BFEC0}" type="parTrans" cxnId="{E08D455F-A263-4BB1-90E5-E40E65435DDC}">
      <dgm:prSet/>
      <dgm:spPr/>
      <dgm:t>
        <a:bodyPr/>
        <a:lstStyle/>
        <a:p>
          <a:endParaRPr lang="en-US"/>
        </a:p>
      </dgm:t>
    </dgm:pt>
    <dgm:pt modelId="{7C44EF4F-FC4C-432A-8765-726B1FD5E069}" type="sibTrans" cxnId="{E08D455F-A263-4BB1-90E5-E40E65435DDC}">
      <dgm:prSet/>
      <dgm:spPr/>
      <dgm:t>
        <a:bodyPr/>
        <a:lstStyle/>
        <a:p>
          <a:endParaRPr lang="en-US"/>
        </a:p>
      </dgm:t>
    </dgm:pt>
    <dgm:pt modelId="{81D7DF61-71B7-4A05-B7D3-906A8A6B6C35}">
      <dgm:prSet custT="1"/>
      <dgm:spPr/>
      <dgm:t>
        <a:bodyPr/>
        <a:lstStyle/>
        <a:p>
          <a:pPr algn="just" rtl="0"/>
          <a:r>
            <a:rPr lang="en-US" sz="2000" b="0" dirty="0" smtClean="0">
              <a:solidFill>
                <a:schemeClr val="tx1"/>
              </a:solidFill>
            </a:rPr>
            <a:t>New Infrastructure created in </a:t>
          </a:r>
          <a:r>
            <a:rPr lang="en-US" sz="2000" b="0" dirty="0" err="1" smtClean="0">
              <a:solidFill>
                <a:schemeClr val="tx1"/>
              </a:solidFill>
            </a:rPr>
            <a:t>Dehradun</a:t>
          </a:r>
          <a:endParaRPr lang="en-US" sz="2000" b="0" dirty="0" smtClean="0">
            <a:solidFill>
              <a:schemeClr val="tx1"/>
            </a:solidFill>
          </a:endParaRPr>
        </a:p>
      </dgm:t>
    </dgm:pt>
    <dgm:pt modelId="{17F35CA6-0BD1-40A8-8CA6-DD4410577C74}" type="parTrans" cxnId="{4AAE8262-B909-4CDD-85ED-225716B49961}">
      <dgm:prSet/>
      <dgm:spPr/>
      <dgm:t>
        <a:bodyPr/>
        <a:lstStyle/>
        <a:p>
          <a:endParaRPr lang="en-US"/>
        </a:p>
      </dgm:t>
    </dgm:pt>
    <dgm:pt modelId="{581A1FEC-DFA6-425A-A0FF-9B52D61B5035}" type="sibTrans" cxnId="{4AAE8262-B909-4CDD-85ED-225716B49961}">
      <dgm:prSet/>
      <dgm:spPr/>
      <dgm:t>
        <a:bodyPr/>
        <a:lstStyle/>
        <a:p>
          <a:endParaRPr lang="en-US"/>
        </a:p>
      </dgm:t>
    </dgm:pt>
    <dgm:pt modelId="{1BEE0D58-E0EB-475D-A0BE-A56CC4AD00A0}" type="pres">
      <dgm:prSet presAssocID="{991D02F0-4823-4D41-8DED-056F51BBF590}" presName="linear" presStyleCnt="0">
        <dgm:presLayoutVars>
          <dgm:animLvl val="lvl"/>
          <dgm:resizeHandles val="exact"/>
        </dgm:presLayoutVars>
      </dgm:prSet>
      <dgm:spPr/>
      <dgm:t>
        <a:bodyPr/>
        <a:lstStyle/>
        <a:p>
          <a:endParaRPr lang="en-US"/>
        </a:p>
      </dgm:t>
    </dgm:pt>
    <dgm:pt modelId="{F0B54374-F4D2-48BC-B581-90FEDCC59D04}" type="pres">
      <dgm:prSet presAssocID="{3BF0251C-4D93-4E91-B3F8-C09A7BBE248E}" presName="parentText" presStyleLbl="node1" presStyleIdx="0" presStyleCnt="4" custScaleY="70814">
        <dgm:presLayoutVars>
          <dgm:chMax val="0"/>
          <dgm:bulletEnabled val="1"/>
        </dgm:presLayoutVars>
      </dgm:prSet>
      <dgm:spPr/>
      <dgm:t>
        <a:bodyPr/>
        <a:lstStyle/>
        <a:p>
          <a:endParaRPr lang="en-US"/>
        </a:p>
      </dgm:t>
    </dgm:pt>
    <dgm:pt modelId="{68D4955F-477D-4422-ADD3-E17A6FA623B7}" type="pres">
      <dgm:prSet presAssocID="{5B4DD1B4-CF3B-4EA5-B30E-FFC1B963B601}" presName="spacer" presStyleCnt="0"/>
      <dgm:spPr/>
    </dgm:pt>
    <dgm:pt modelId="{3CE5131D-D858-4C6A-8B89-E007D6658CEF}" type="pres">
      <dgm:prSet presAssocID="{1AB6C4A9-116E-43D6-9946-305F88AACF77}" presName="parentText" presStyleLbl="node1" presStyleIdx="1" presStyleCnt="4">
        <dgm:presLayoutVars>
          <dgm:chMax val="0"/>
          <dgm:bulletEnabled val="1"/>
        </dgm:presLayoutVars>
      </dgm:prSet>
      <dgm:spPr/>
      <dgm:t>
        <a:bodyPr/>
        <a:lstStyle/>
        <a:p>
          <a:endParaRPr lang="en-US"/>
        </a:p>
      </dgm:t>
    </dgm:pt>
    <dgm:pt modelId="{24FFBF50-37DD-41FA-80D9-D586F3E9D038}" type="pres">
      <dgm:prSet presAssocID="{CEC57423-61DF-4DA6-B3D2-2AEA9AA5399A}" presName="spacer" presStyleCnt="0"/>
      <dgm:spPr/>
    </dgm:pt>
    <dgm:pt modelId="{70A62119-BFE5-4FA3-B8B3-27EC4FAF50B3}" type="pres">
      <dgm:prSet presAssocID="{80C8313C-A070-4FD7-AD6D-D12E62B16153}" presName="parentText" presStyleLbl="node1" presStyleIdx="2" presStyleCnt="4" custScaleY="123904">
        <dgm:presLayoutVars>
          <dgm:chMax val="0"/>
          <dgm:bulletEnabled val="1"/>
        </dgm:presLayoutVars>
      </dgm:prSet>
      <dgm:spPr/>
      <dgm:t>
        <a:bodyPr/>
        <a:lstStyle/>
        <a:p>
          <a:endParaRPr lang="en-US"/>
        </a:p>
      </dgm:t>
    </dgm:pt>
    <dgm:pt modelId="{3479945E-5447-48D5-A92F-33F69BDAB683}" type="pres">
      <dgm:prSet presAssocID="{7C44EF4F-FC4C-432A-8765-726B1FD5E069}" presName="spacer" presStyleCnt="0"/>
      <dgm:spPr/>
    </dgm:pt>
    <dgm:pt modelId="{DFED1652-03D1-4170-BACD-00DA61A4A3E8}" type="pres">
      <dgm:prSet presAssocID="{81D7DF61-71B7-4A05-B7D3-906A8A6B6C35}" presName="parentText" presStyleLbl="node1" presStyleIdx="3" presStyleCnt="4">
        <dgm:presLayoutVars>
          <dgm:chMax val="0"/>
          <dgm:bulletEnabled val="1"/>
        </dgm:presLayoutVars>
      </dgm:prSet>
      <dgm:spPr/>
      <dgm:t>
        <a:bodyPr/>
        <a:lstStyle/>
        <a:p>
          <a:endParaRPr lang="en-US"/>
        </a:p>
      </dgm:t>
    </dgm:pt>
  </dgm:ptLst>
  <dgm:cxnLst>
    <dgm:cxn modelId="{02091FFF-F5B8-4377-B83F-06F89DDBF545}" type="presOf" srcId="{991D02F0-4823-4D41-8DED-056F51BBF590}" destId="{1BEE0D58-E0EB-475D-A0BE-A56CC4AD00A0}" srcOrd="0" destOrd="0" presId="urn:microsoft.com/office/officeart/2005/8/layout/vList2"/>
    <dgm:cxn modelId="{48DDCEBB-FF08-4DCC-8C5E-EE845A3C571A}" srcId="{991D02F0-4823-4D41-8DED-056F51BBF590}" destId="{3BF0251C-4D93-4E91-B3F8-C09A7BBE248E}" srcOrd="0" destOrd="0" parTransId="{2BBFFCA1-BE2D-4A52-A526-6A70C018BFDF}" sibTransId="{5B4DD1B4-CF3B-4EA5-B30E-FFC1B963B601}"/>
    <dgm:cxn modelId="{4AAE8262-B909-4CDD-85ED-225716B49961}" srcId="{991D02F0-4823-4D41-8DED-056F51BBF590}" destId="{81D7DF61-71B7-4A05-B7D3-906A8A6B6C35}" srcOrd="3" destOrd="0" parTransId="{17F35CA6-0BD1-40A8-8CA6-DD4410577C74}" sibTransId="{581A1FEC-DFA6-425A-A0FF-9B52D61B5035}"/>
    <dgm:cxn modelId="{A7E0FFBD-E770-4D04-91AD-D00679CE5B81}" type="presOf" srcId="{3BF0251C-4D93-4E91-B3F8-C09A7BBE248E}" destId="{F0B54374-F4D2-48BC-B581-90FEDCC59D04}" srcOrd="0" destOrd="0" presId="urn:microsoft.com/office/officeart/2005/8/layout/vList2"/>
    <dgm:cxn modelId="{E08D455F-A263-4BB1-90E5-E40E65435DDC}" srcId="{991D02F0-4823-4D41-8DED-056F51BBF590}" destId="{80C8313C-A070-4FD7-AD6D-D12E62B16153}" srcOrd="2" destOrd="0" parTransId="{44214623-2599-4731-A17E-1741AF5BFEC0}" sibTransId="{7C44EF4F-FC4C-432A-8765-726B1FD5E069}"/>
    <dgm:cxn modelId="{D5F74343-94B2-46E7-90B8-AA7C481C8CC7}" type="presOf" srcId="{80C8313C-A070-4FD7-AD6D-D12E62B16153}" destId="{70A62119-BFE5-4FA3-B8B3-27EC4FAF50B3}" srcOrd="0" destOrd="0" presId="urn:microsoft.com/office/officeart/2005/8/layout/vList2"/>
    <dgm:cxn modelId="{15A18D7D-F896-4EEB-8AF2-DF756A2C0D0A}" type="presOf" srcId="{81D7DF61-71B7-4A05-B7D3-906A8A6B6C35}" destId="{DFED1652-03D1-4170-BACD-00DA61A4A3E8}" srcOrd="0" destOrd="0" presId="urn:microsoft.com/office/officeart/2005/8/layout/vList2"/>
    <dgm:cxn modelId="{B5835346-2599-48A7-B876-2147063BB956}" type="presOf" srcId="{1AB6C4A9-116E-43D6-9946-305F88AACF77}" destId="{3CE5131D-D858-4C6A-8B89-E007D6658CEF}" srcOrd="0" destOrd="0" presId="urn:microsoft.com/office/officeart/2005/8/layout/vList2"/>
    <dgm:cxn modelId="{F6550FE5-7DDE-49DB-9D14-7625BE6AFD3A}" srcId="{991D02F0-4823-4D41-8DED-056F51BBF590}" destId="{1AB6C4A9-116E-43D6-9946-305F88AACF77}" srcOrd="1" destOrd="0" parTransId="{CFB51758-56AD-45FB-95E3-63E417E5B3CB}" sibTransId="{CEC57423-61DF-4DA6-B3D2-2AEA9AA5399A}"/>
    <dgm:cxn modelId="{CEB2853C-3941-4C48-9B64-2A1A6ABFE4A6}" type="presParOf" srcId="{1BEE0D58-E0EB-475D-A0BE-A56CC4AD00A0}" destId="{F0B54374-F4D2-48BC-B581-90FEDCC59D04}" srcOrd="0" destOrd="0" presId="urn:microsoft.com/office/officeart/2005/8/layout/vList2"/>
    <dgm:cxn modelId="{05E56721-7C0E-4602-A755-0C65C3862065}" type="presParOf" srcId="{1BEE0D58-E0EB-475D-A0BE-A56CC4AD00A0}" destId="{68D4955F-477D-4422-ADD3-E17A6FA623B7}" srcOrd="1" destOrd="0" presId="urn:microsoft.com/office/officeart/2005/8/layout/vList2"/>
    <dgm:cxn modelId="{F65304A9-9714-4E14-AC04-E5FB97478D21}" type="presParOf" srcId="{1BEE0D58-E0EB-475D-A0BE-A56CC4AD00A0}" destId="{3CE5131D-D858-4C6A-8B89-E007D6658CEF}" srcOrd="2" destOrd="0" presId="urn:microsoft.com/office/officeart/2005/8/layout/vList2"/>
    <dgm:cxn modelId="{4AE2FB11-8DD7-473C-B55D-10230C6B4098}" type="presParOf" srcId="{1BEE0D58-E0EB-475D-A0BE-A56CC4AD00A0}" destId="{24FFBF50-37DD-41FA-80D9-D586F3E9D038}" srcOrd="3" destOrd="0" presId="urn:microsoft.com/office/officeart/2005/8/layout/vList2"/>
    <dgm:cxn modelId="{97F4478C-9A0D-4BDD-B6EB-943640B28FD1}" type="presParOf" srcId="{1BEE0D58-E0EB-475D-A0BE-A56CC4AD00A0}" destId="{70A62119-BFE5-4FA3-B8B3-27EC4FAF50B3}" srcOrd="4" destOrd="0" presId="urn:microsoft.com/office/officeart/2005/8/layout/vList2"/>
    <dgm:cxn modelId="{9A07809E-C732-4015-B230-565B1A3A2457}" type="presParOf" srcId="{1BEE0D58-E0EB-475D-A0BE-A56CC4AD00A0}" destId="{3479945E-5447-48D5-A92F-33F69BDAB683}" srcOrd="5" destOrd="0" presId="urn:microsoft.com/office/officeart/2005/8/layout/vList2"/>
    <dgm:cxn modelId="{BE76A778-DB72-4637-B30D-11E538CDB812}" type="presParOf" srcId="{1BEE0D58-E0EB-475D-A0BE-A56CC4AD00A0}" destId="{DFED1652-03D1-4170-BACD-00DA61A4A3E8}"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9CECDB-298C-4CF4-93A4-91E12D237B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843FF89-EF21-4498-B06C-29C0090942E1}">
      <dgm:prSet custT="1"/>
      <dgm:spPr/>
      <dgm:t>
        <a:bodyPr/>
        <a:lstStyle/>
        <a:p>
          <a:pPr rtl="0"/>
          <a:r>
            <a:rPr lang="en-US" sz="2400" dirty="0" smtClean="0">
              <a:solidFill>
                <a:schemeClr val="tx1"/>
              </a:solidFill>
            </a:rPr>
            <a:t>New Initiative:</a:t>
          </a:r>
          <a:endParaRPr lang="en-US" sz="2400" dirty="0">
            <a:solidFill>
              <a:schemeClr val="tx1"/>
            </a:solidFill>
          </a:endParaRPr>
        </a:p>
      </dgm:t>
    </dgm:pt>
    <dgm:pt modelId="{99032CE8-10DF-41A4-95C7-58AFF14BC6F1}" type="parTrans" cxnId="{363382EA-C28C-4AA9-904F-60C4A6327C4B}">
      <dgm:prSet/>
      <dgm:spPr/>
      <dgm:t>
        <a:bodyPr/>
        <a:lstStyle/>
        <a:p>
          <a:endParaRPr lang="en-US"/>
        </a:p>
      </dgm:t>
    </dgm:pt>
    <dgm:pt modelId="{793D658D-2744-4920-95B8-FC94D95FF372}" type="sibTrans" cxnId="{363382EA-C28C-4AA9-904F-60C4A6327C4B}">
      <dgm:prSet/>
      <dgm:spPr/>
      <dgm:t>
        <a:bodyPr/>
        <a:lstStyle/>
        <a:p>
          <a:endParaRPr lang="en-US"/>
        </a:p>
      </dgm:t>
    </dgm:pt>
    <dgm:pt modelId="{E4EC9A69-353B-406D-A2A1-908AF238E785}">
      <dgm:prSet custT="1"/>
      <dgm:spPr/>
      <dgm:t>
        <a:bodyPr/>
        <a:lstStyle/>
        <a:p>
          <a:pPr rtl="0"/>
          <a:r>
            <a:rPr lang="en-US" sz="1800" dirty="0" smtClean="0"/>
            <a:t>Generating all India Mean rainfall along with observed normal for monitoring Weak  and active spells during monsoon periods.</a:t>
          </a:r>
          <a:endParaRPr lang="en-US" sz="1800" dirty="0"/>
        </a:p>
      </dgm:t>
    </dgm:pt>
    <dgm:pt modelId="{73F70BE3-4DE2-4ED6-8325-4DC319239496}" type="parTrans" cxnId="{A689F6B5-200A-4AE2-A0C7-04A4445CA99A}">
      <dgm:prSet/>
      <dgm:spPr/>
      <dgm:t>
        <a:bodyPr/>
        <a:lstStyle/>
        <a:p>
          <a:endParaRPr lang="en-US"/>
        </a:p>
      </dgm:t>
    </dgm:pt>
    <dgm:pt modelId="{D37306CA-620A-4261-B2E1-1EE54F439E47}" type="sibTrans" cxnId="{A689F6B5-200A-4AE2-A0C7-04A4445CA99A}">
      <dgm:prSet/>
      <dgm:spPr/>
      <dgm:t>
        <a:bodyPr/>
        <a:lstStyle/>
        <a:p>
          <a:endParaRPr lang="en-US"/>
        </a:p>
      </dgm:t>
    </dgm:pt>
    <dgm:pt modelId="{DBA96EC2-F912-4EB8-81A8-4D2D78152950}" type="pres">
      <dgm:prSet presAssocID="{9A9CECDB-298C-4CF4-93A4-91E12D237B96}" presName="linear" presStyleCnt="0">
        <dgm:presLayoutVars>
          <dgm:animLvl val="lvl"/>
          <dgm:resizeHandles val="exact"/>
        </dgm:presLayoutVars>
      </dgm:prSet>
      <dgm:spPr/>
      <dgm:t>
        <a:bodyPr/>
        <a:lstStyle/>
        <a:p>
          <a:endParaRPr lang="en-US"/>
        </a:p>
      </dgm:t>
    </dgm:pt>
    <dgm:pt modelId="{ACDA05B9-CBCA-49E1-9E53-2AF7431FDFA4}" type="pres">
      <dgm:prSet presAssocID="{9843FF89-EF21-4498-B06C-29C0090942E1}" presName="parentText" presStyleLbl="node1" presStyleIdx="0" presStyleCnt="1">
        <dgm:presLayoutVars>
          <dgm:chMax val="0"/>
          <dgm:bulletEnabled val="1"/>
        </dgm:presLayoutVars>
      </dgm:prSet>
      <dgm:spPr/>
      <dgm:t>
        <a:bodyPr/>
        <a:lstStyle/>
        <a:p>
          <a:endParaRPr lang="en-US"/>
        </a:p>
      </dgm:t>
    </dgm:pt>
    <dgm:pt modelId="{41665443-FC64-4FF4-86F9-005EDFB793CB}" type="pres">
      <dgm:prSet presAssocID="{9843FF89-EF21-4498-B06C-29C0090942E1}" presName="childText" presStyleLbl="revTx" presStyleIdx="0" presStyleCnt="1">
        <dgm:presLayoutVars>
          <dgm:bulletEnabled val="1"/>
        </dgm:presLayoutVars>
      </dgm:prSet>
      <dgm:spPr/>
      <dgm:t>
        <a:bodyPr/>
        <a:lstStyle/>
        <a:p>
          <a:endParaRPr lang="en-US"/>
        </a:p>
      </dgm:t>
    </dgm:pt>
  </dgm:ptLst>
  <dgm:cxnLst>
    <dgm:cxn modelId="{363382EA-C28C-4AA9-904F-60C4A6327C4B}" srcId="{9A9CECDB-298C-4CF4-93A4-91E12D237B96}" destId="{9843FF89-EF21-4498-B06C-29C0090942E1}" srcOrd="0" destOrd="0" parTransId="{99032CE8-10DF-41A4-95C7-58AFF14BC6F1}" sibTransId="{793D658D-2744-4920-95B8-FC94D95FF372}"/>
    <dgm:cxn modelId="{B03950C4-56F5-4BCD-8BA9-2120839A05EA}" type="presOf" srcId="{9843FF89-EF21-4498-B06C-29C0090942E1}" destId="{ACDA05B9-CBCA-49E1-9E53-2AF7431FDFA4}" srcOrd="0" destOrd="0" presId="urn:microsoft.com/office/officeart/2005/8/layout/vList2"/>
    <dgm:cxn modelId="{3560B575-85F2-45C1-875E-971214E938CB}" type="presOf" srcId="{9A9CECDB-298C-4CF4-93A4-91E12D237B96}" destId="{DBA96EC2-F912-4EB8-81A8-4D2D78152950}" srcOrd="0" destOrd="0" presId="urn:microsoft.com/office/officeart/2005/8/layout/vList2"/>
    <dgm:cxn modelId="{A689F6B5-200A-4AE2-A0C7-04A4445CA99A}" srcId="{9843FF89-EF21-4498-B06C-29C0090942E1}" destId="{E4EC9A69-353B-406D-A2A1-908AF238E785}" srcOrd="0" destOrd="0" parTransId="{73F70BE3-4DE2-4ED6-8325-4DC319239496}" sibTransId="{D37306CA-620A-4261-B2E1-1EE54F439E47}"/>
    <dgm:cxn modelId="{A2B071BA-644E-4838-B939-353D7EEAB4F6}" type="presOf" srcId="{E4EC9A69-353B-406D-A2A1-908AF238E785}" destId="{41665443-FC64-4FF4-86F9-005EDFB793CB}" srcOrd="0" destOrd="0" presId="urn:microsoft.com/office/officeart/2005/8/layout/vList2"/>
    <dgm:cxn modelId="{159CA822-5F41-4D2D-9308-DB3B16AD4A5C}" type="presParOf" srcId="{DBA96EC2-F912-4EB8-81A8-4D2D78152950}" destId="{ACDA05B9-CBCA-49E1-9E53-2AF7431FDFA4}" srcOrd="0" destOrd="0" presId="urn:microsoft.com/office/officeart/2005/8/layout/vList2"/>
    <dgm:cxn modelId="{03382B50-C0DB-4B54-A4FD-A4B870B80B14}" type="presParOf" srcId="{DBA96EC2-F912-4EB8-81A8-4D2D78152950}" destId="{41665443-FC64-4FF4-86F9-005EDFB793CB}" srcOrd="1"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A30D60-2E1C-4794-9DB6-CE94D96D35E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BAFC845-1CF1-4FC6-B0F5-DCAFDBDDC085}">
      <dgm:prSet/>
      <dgm:spPr/>
      <dgm:t>
        <a:bodyPr vert="vert270"/>
        <a:lstStyle/>
        <a:p>
          <a:pPr rtl="0"/>
          <a:r>
            <a:rPr lang="en-US" i="0" dirty="0" smtClean="0">
              <a:solidFill>
                <a:schemeClr val="tx1"/>
              </a:solidFill>
            </a:rPr>
            <a:t>OBSERVED</a:t>
          </a:r>
          <a:endParaRPr lang="en-US" i="0" dirty="0">
            <a:solidFill>
              <a:schemeClr val="tx1"/>
            </a:solidFill>
          </a:endParaRPr>
        </a:p>
      </dgm:t>
    </dgm:pt>
    <dgm:pt modelId="{30F159E9-61CD-4090-8BAD-89557A9F15A3}" type="parTrans" cxnId="{D2CBD94E-50F2-444E-977F-85531DB6BBA3}">
      <dgm:prSet/>
      <dgm:spPr/>
      <dgm:t>
        <a:bodyPr/>
        <a:lstStyle/>
        <a:p>
          <a:endParaRPr lang="en-US"/>
        </a:p>
      </dgm:t>
    </dgm:pt>
    <dgm:pt modelId="{B8794812-7DB2-419E-81DC-EEF31ACFCC45}" type="sibTrans" cxnId="{D2CBD94E-50F2-444E-977F-85531DB6BBA3}">
      <dgm:prSet/>
      <dgm:spPr/>
      <dgm:t>
        <a:bodyPr/>
        <a:lstStyle/>
        <a:p>
          <a:endParaRPr lang="en-US"/>
        </a:p>
      </dgm:t>
    </dgm:pt>
    <dgm:pt modelId="{B4D82790-C01A-4D44-B4A1-C65BB0071332}" type="pres">
      <dgm:prSet presAssocID="{FBA30D60-2E1C-4794-9DB6-CE94D96D35E9}" presName="linear" presStyleCnt="0">
        <dgm:presLayoutVars>
          <dgm:animLvl val="lvl"/>
          <dgm:resizeHandles val="exact"/>
        </dgm:presLayoutVars>
      </dgm:prSet>
      <dgm:spPr/>
      <dgm:t>
        <a:bodyPr/>
        <a:lstStyle/>
        <a:p>
          <a:endParaRPr lang="en-US"/>
        </a:p>
      </dgm:t>
    </dgm:pt>
    <dgm:pt modelId="{20507CAA-471E-4610-ABBD-CBD38360D1F5}" type="pres">
      <dgm:prSet presAssocID="{6BAFC845-1CF1-4FC6-B0F5-DCAFDBDDC085}" presName="parentText" presStyleLbl="node1" presStyleIdx="0" presStyleCnt="1">
        <dgm:presLayoutVars>
          <dgm:chMax val="0"/>
          <dgm:bulletEnabled val="1"/>
        </dgm:presLayoutVars>
      </dgm:prSet>
      <dgm:spPr/>
      <dgm:t>
        <a:bodyPr/>
        <a:lstStyle/>
        <a:p>
          <a:endParaRPr lang="en-US"/>
        </a:p>
      </dgm:t>
    </dgm:pt>
  </dgm:ptLst>
  <dgm:cxnLst>
    <dgm:cxn modelId="{D2CBD94E-50F2-444E-977F-85531DB6BBA3}" srcId="{FBA30D60-2E1C-4794-9DB6-CE94D96D35E9}" destId="{6BAFC845-1CF1-4FC6-B0F5-DCAFDBDDC085}" srcOrd="0" destOrd="0" parTransId="{30F159E9-61CD-4090-8BAD-89557A9F15A3}" sibTransId="{B8794812-7DB2-419E-81DC-EEF31ACFCC45}"/>
    <dgm:cxn modelId="{E37DE057-69E5-4EC1-8053-8EB39D821581}" type="presOf" srcId="{FBA30D60-2E1C-4794-9DB6-CE94D96D35E9}" destId="{B4D82790-C01A-4D44-B4A1-C65BB0071332}" srcOrd="0" destOrd="0" presId="urn:microsoft.com/office/officeart/2005/8/layout/vList2"/>
    <dgm:cxn modelId="{9B5D987F-D310-4D92-832D-13FFF46DA99C}" type="presOf" srcId="{6BAFC845-1CF1-4FC6-B0F5-DCAFDBDDC085}" destId="{20507CAA-471E-4610-ABBD-CBD38360D1F5}" srcOrd="0" destOrd="0" presId="urn:microsoft.com/office/officeart/2005/8/layout/vList2"/>
    <dgm:cxn modelId="{23689AFA-646F-4B91-985E-BC9C7010413F}" type="presParOf" srcId="{B4D82790-C01A-4D44-B4A1-C65BB0071332}" destId="{20507CAA-471E-4610-ABBD-CBD38360D1F5}"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A30D60-2E1C-4794-9DB6-CE94D96D35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AFC845-1CF1-4FC6-B0F5-DCAFDBDDC085}">
      <dgm:prSet custT="1"/>
      <dgm:spPr/>
      <dgm:t>
        <a:bodyPr vert="vert270"/>
        <a:lstStyle/>
        <a:p>
          <a:pPr rtl="0"/>
          <a:r>
            <a:rPr lang="en-US" sz="2000" i="0" dirty="0" smtClean="0">
              <a:solidFill>
                <a:schemeClr val="tx1"/>
              </a:solidFill>
              <a:cs typeface="+mn-cs"/>
            </a:rPr>
            <a:t>INSAT-3D + SAPHIR</a:t>
          </a:r>
          <a:endParaRPr lang="en-US" sz="2000" i="0" dirty="0">
            <a:solidFill>
              <a:schemeClr val="tx1"/>
            </a:solidFill>
          </a:endParaRPr>
        </a:p>
      </dgm:t>
    </dgm:pt>
    <dgm:pt modelId="{30F159E9-61CD-4090-8BAD-89557A9F15A3}" type="parTrans" cxnId="{D2CBD94E-50F2-444E-977F-85531DB6BBA3}">
      <dgm:prSet/>
      <dgm:spPr/>
      <dgm:t>
        <a:bodyPr/>
        <a:lstStyle/>
        <a:p>
          <a:endParaRPr lang="en-US"/>
        </a:p>
      </dgm:t>
    </dgm:pt>
    <dgm:pt modelId="{B8794812-7DB2-419E-81DC-EEF31ACFCC45}" type="sibTrans" cxnId="{D2CBD94E-50F2-444E-977F-85531DB6BBA3}">
      <dgm:prSet/>
      <dgm:spPr/>
      <dgm:t>
        <a:bodyPr/>
        <a:lstStyle/>
        <a:p>
          <a:endParaRPr lang="en-US"/>
        </a:p>
      </dgm:t>
    </dgm:pt>
    <dgm:pt modelId="{B4D82790-C01A-4D44-B4A1-C65BB0071332}" type="pres">
      <dgm:prSet presAssocID="{FBA30D60-2E1C-4794-9DB6-CE94D96D35E9}" presName="linear" presStyleCnt="0">
        <dgm:presLayoutVars>
          <dgm:animLvl val="lvl"/>
          <dgm:resizeHandles val="exact"/>
        </dgm:presLayoutVars>
      </dgm:prSet>
      <dgm:spPr/>
      <dgm:t>
        <a:bodyPr/>
        <a:lstStyle/>
        <a:p>
          <a:endParaRPr lang="en-US"/>
        </a:p>
      </dgm:t>
    </dgm:pt>
    <dgm:pt modelId="{20507CAA-471E-4610-ABBD-CBD38360D1F5}" type="pres">
      <dgm:prSet presAssocID="{6BAFC845-1CF1-4FC6-B0F5-DCAFDBDDC085}" presName="parentText" presStyleLbl="node1" presStyleIdx="0" presStyleCnt="1" custLinFactNeighborX="-5720">
        <dgm:presLayoutVars>
          <dgm:chMax val="0"/>
          <dgm:bulletEnabled val="1"/>
        </dgm:presLayoutVars>
      </dgm:prSet>
      <dgm:spPr/>
      <dgm:t>
        <a:bodyPr/>
        <a:lstStyle/>
        <a:p>
          <a:endParaRPr lang="en-US"/>
        </a:p>
      </dgm:t>
    </dgm:pt>
  </dgm:ptLst>
  <dgm:cxnLst>
    <dgm:cxn modelId="{EEEB135B-991F-4711-B29A-01B36E9BCD04}" type="presOf" srcId="{6BAFC845-1CF1-4FC6-B0F5-DCAFDBDDC085}" destId="{20507CAA-471E-4610-ABBD-CBD38360D1F5}" srcOrd="0" destOrd="0" presId="urn:microsoft.com/office/officeart/2005/8/layout/vList2"/>
    <dgm:cxn modelId="{D2CBD94E-50F2-444E-977F-85531DB6BBA3}" srcId="{FBA30D60-2E1C-4794-9DB6-CE94D96D35E9}" destId="{6BAFC845-1CF1-4FC6-B0F5-DCAFDBDDC085}" srcOrd="0" destOrd="0" parTransId="{30F159E9-61CD-4090-8BAD-89557A9F15A3}" sibTransId="{B8794812-7DB2-419E-81DC-EEF31ACFCC45}"/>
    <dgm:cxn modelId="{F6D8A3E2-9E01-4A22-9233-58349FD1818E}" type="presOf" srcId="{FBA30D60-2E1C-4794-9DB6-CE94D96D35E9}" destId="{B4D82790-C01A-4D44-B4A1-C65BB0071332}" srcOrd="0" destOrd="0" presId="urn:microsoft.com/office/officeart/2005/8/layout/vList2"/>
    <dgm:cxn modelId="{7896C891-22E0-4FA4-B718-383D8070AC6B}" type="presParOf" srcId="{B4D82790-C01A-4D44-B4A1-C65BB0071332}" destId="{20507CAA-471E-4610-ABBD-CBD38360D1F5}" srcOrd="0"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A30D60-2E1C-4794-9DB6-CE94D96D35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AFC845-1CF1-4FC6-B0F5-DCAFDBDDC085}">
      <dgm:prSet custT="1"/>
      <dgm:spPr/>
      <dgm:t>
        <a:bodyPr vert="vert270"/>
        <a:lstStyle/>
        <a:p>
          <a:pPr rtl="0"/>
          <a:r>
            <a:rPr lang="en-US" sz="2000" i="0" dirty="0" smtClean="0">
              <a:solidFill>
                <a:schemeClr val="tx1"/>
              </a:solidFill>
            </a:rPr>
            <a:t>SAPHIR</a:t>
          </a:r>
          <a:endParaRPr lang="en-US" sz="2000" i="0" dirty="0">
            <a:solidFill>
              <a:schemeClr val="tx1"/>
            </a:solidFill>
          </a:endParaRPr>
        </a:p>
      </dgm:t>
    </dgm:pt>
    <dgm:pt modelId="{30F159E9-61CD-4090-8BAD-89557A9F15A3}" type="parTrans" cxnId="{D2CBD94E-50F2-444E-977F-85531DB6BBA3}">
      <dgm:prSet/>
      <dgm:spPr/>
      <dgm:t>
        <a:bodyPr/>
        <a:lstStyle/>
        <a:p>
          <a:endParaRPr lang="en-US"/>
        </a:p>
      </dgm:t>
    </dgm:pt>
    <dgm:pt modelId="{B8794812-7DB2-419E-81DC-EEF31ACFCC45}" type="sibTrans" cxnId="{D2CBD94E-50F2-444E-977F-85531DB6BBA3}">
      <dgm:prSet/>
      <dgm:spPr/>
      <dgm:t>
        <a:bodyPr/>
        <a:lstStyle/>
        <a:p>
          <a:endParaRPr lang="en-US"/>
        </a:p>
      </dgm:t>
    </dgm:pt>
    <dgm:pt modelId="{B4D82790-C01A-4D44-B4A1-C65BB0071332}" type="pres">
      <dgm:prSet presAssocID="{FBA30D60-2E1C-4794-9DB6-CE94D96D35E9}" presName="linear" presStyleCnt="0">
        <dgm:presLayoutVars>
          <dgm:animLvl val="lvl"/>
          <dgm:resizeHandles val="exact"/>
        </dgm:presLayoutVars>
      </dgm:prSet>
      <dgm:spPr/>
      <dgm:t>
        <a:bodyPr/>
        <a:lstStyle/>
        <a:p>
          <a:endParaRPr lang="en-US"/>
        </a:p>
      </dgm:t>
    </dgm:pt>
    <dgm:pt modelId="{20507CAA-471E-4610-ABBD-CBD38360D1F5}" type="pres">
      <dgm:prSet presAssocID="{6BAFC845-1CF1-4FC6-B0F5-DCAFDBDDC085}" presName="parentText" presStyleLbl="node1" presStyleIdx="0" presStyleCnt="1" custLinFactNeighborX="10821">
        <dgm:presLayoutVars>
          <dgm:chMax val="0"/>
          <dgm:bulletEnabled val="1"/>
        </dgm:presLayoutVars>
      </dgm:prSet>
      <dgm:spPr/>
      <dgm:t>
        <a:bodyPr/>
        <a:lstStyle/>
        <a:p>
          <a:endParaRPr lang="en-US"/>
        </a:p>
      </dgm:t>
    </dgm:pt>
  </dgm:ptLst>
  <dgm:cxnLst>
    <dgm:cxn modelId="{5D0F1FF3-5AAE-42DB-BE79-833F105BFA54}" type="presOf" srcId="{6BAFC845-1CF1-4FC6-B0F5-DCAFDBDDC085}" destId="{20507CAA-471E-4610-ABBD-CBD38360D1F5}" srcOrd="0" destOrd="0" presId="urn:microsoft.com/office/officeart/2005/8/layout/vList2"/>
    <dgm:cxn modelId="{D2CBD94E-50F2-444E-977F-85531DB6BBA3}" srcId="{FBA30D60-2E1C-4794-9DB6-CE94D96D35E9}" destId="{6BAFC845-1CF1-4FC6-B0F5-DCAFDBDDC085}" srcOrd="0" destOrd="0" parTransId="{30F159E9-61CD-4090-8BAD-89557A9F15A3}" sibTransId="{B8794812-7DB2-419E-81DC-EEF31ACFCC45}"/>
    <dgm:cxn modelId="{EF81EA6A-F9A2-442D-AA6A-1EE0217A8DE3}" type="presOf" srcId="{FBA30D60-2E1C-4794-9DB6-CE94D96D35E9}" destId="{B4D82790-C01A-4D44-B4A1-C65BB0071332}" srcOrd="0" destOrd="0" presId="urn:microsoft.com/office/officeart/2005/8/layout/vList2"/>
    <dgm:cxn modelId="{0D6F7CE2-E862-460F-990A-41FED79F65A9}" type="presParOf" srcId="{B4D82790-C01A-4D44-B4A1-C65BB0071332}" destId="{20507CAA-471E-4610-ABBD-CBD38360D1F5}" srcOrd="0" destOrd="0" presId="urn:microsoft.com/office/officeart/2005/8/layout/vList2"/>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6B4B130-0778-4891-AA1B-73ACC28FA967}">
      <dsp:nvSpPr>
        <dsp:cNvPr id="0" name=""/>
        <dsp:cNvSpPr/>
      </dsp:nvSpPr>
      <dsp:spPr>
        <a:xfrm>
          <a:off x="0" y="4698"/>
          <a:ext cx="7993672" cy="5518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tx1"/>
              </a:solidFill>
            </a:rPr>
            <a:t>Medium Range Forecast </a:t>
          </a:r>
          <a:endParaRPr lang="en-US" sz="2400" kern="1200" dirty="0">
            <a:solidFill>
              <a:schemeClr val="tx1"/>
            </a:solidFill>
          </a:endParaRPr>
        </a:p>
      </dsp:txBody>
      <dsp:txXfrm>
        <a:off x="0" y="4698"/>
        <a:ext cx="7993672" cy="551897"/>
      </dsp:txXfrm>
    </dsp:sp>
    <dsp:sp modelId="{0E715EF5-10C0-4DF0-9429-11669A56AB26}">
      <dsp:nvSpPr>
        <dsp:cNvPr id="0" name=""/>
        <dsp:cNvSpPr/>
      </dsp:nvSpPr>
      <dsp:spPr>
        <a:xfrm>
          <a:off x="0" y="556595"/>
          <a:ext cx="7993672" cy="87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799"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solidFill>
                <a:schemeClr val="tx1"/>
              </a:solidFill>
            </a:rPr>
            <a:t>G</a:t>
          </a:r>
          <a:r>
            <a:rPr lang="en-US" sz="1800" i="1" kern="1200" dirty="0" smtClean="0">
              <a:solidFill>
                <a:schemeClr val="tx1"/>
              </a:solidFill>
            </a:rPr>
            <a:t>FS T-574/L64  with GDAS ( 00  &amp; 12  UTC</a:t>
          </a:r>
          <a:r>
            <a:rPr lang="en-US" sz="1800" kern="1200" dirty="0" smtClean="0">
              <a:solidFill>
                <a:schemeClr val="tx1"/>
              </a:solidFill>
            </a:rPr>
            <a:t>) </a:t>
          </a:r>
          <a:endParaRPr lang="en-US" sz="1800" kern="1200" dirty="0">
            <a:solidFill>
              <a:schemeClr val="tx1"/>
            </a:solidFill>
          </a:endParaRPr>
        </a:p>
        <a:p>
          <a:pPr marL="171450" lvl="1" indent="-171450" algn="l" defTabSz="800100" rtl="0">
            <a:lnSpc>
              <a:spcPct val="90000"/>
            </a:lnSpc>
            <a:spcBef>
              <a:spcPct val="0"/>
            </a:spcBef>
            <a:spcAft>
              <a:spcPct val="20000"/>
            </a:spcAft>
            <a:buChar char="••"/>
          </a:pPr>
          <a:r>
            <a:rPr lang="en-US" sz="1800" kern="1200" dirty="0" smtClean="0">
              <a:solidFill>
                <a:schemeClr val="tx1"/>
              </a:solidFill>
            </a:rPr>
            <a:t>MME based District Level Forecast</a:t>
          </a:r>
          <a:endParaRPr lang="en-US" sz="1800" kern="1200" dirty="0">
            <a:solidFill>
              <a:schemeClr val="tx1"/>
            </a:solidFill>
          </a:endParaRPr>
        </a:p>
        <a:p>
          <a:pPr marL="171450" lvl="1" indent="-171450" algn="l" defTabSz="800100" rtl="0">
            <a:lnSpc>
              <a:spcPct val="90000"/>
            </a:lnSpc>
            <a:spcBef>
              <a:spcPct val="0"/>
            </a:spcBef>
            <a:spcAft>
              <a:spcPct val="20000"/>
            </a:spcAft>
            <a:buChar char="••"/>
          </a:pPr>
          <a:r>
            <a:rPr lang="en-US" sz="1800" kern="1200" dirty="0" smtClean="0">
              <a:solidFill>
                <a:schemeClr val="tx1"/>
              </a:solidFill>
            </a:rPr>
            <a:t>City Forecast for Major Cities</a:t>
          </a:r>
          <a:endParaRPr lang="en-US" sz="1800" kern="1200" dirty="0">
            <a:solidFill>
              <a:schemeClr val="tx1"/>
            </a:solidFill>
          </a:endParaRPr>
        </a:p>
      </dsp:txBody>
      <dsp:txXfrm>
        <a:off x="0" y="556595"/>
        <a:ext cx="7993672" cy="878789"/>
      </dsp:txXfrm>
    </dsp:sp>
    <dsp:sp modelId="{3620B8F6-F69D-470B-947D-0073139961F8}">
      <dsp:nvSpPr>
        <dsp:cNvPr id="0" name=""/>
        <dsp:cNvSpPr/>
      </dsp:nvSpPr>
      <dsp:spPr>
        <a:xfrm>
          <a:off x="0" y="1435385"/>
          <a:ext cx="7993672" cy="5518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tx1"/>
              </a:solidFill>
            </a:rPr>
            <a:t>Short Range Forecast </a:t>
          </a:r>
          <a:endParaRPr lang="en-US" sz="2400" kern="1200" dirty="0">
            <a:solidFill>
              <a:schemeClr val="tx1"/>
            </a:solidFill>
          </a:endParaRPr>
        </a:p>
      </dsp:txBody>
      <dsp:txXfrm>
        <a:off x="0" y="1435385"/>
        <a:ext cx="7993672" cy="551897"/>
      </dsp:txXfrm>
    </dsp:sp>
    <dsp:sp modelId="{71D7A8DB-28D8-4A97-B874-4FAA47061198}">
      <dsp:nvSpPr>
        <dsp:cNvPr id="0" name=""/>
        <dsp:cNvSpPr/>
      </dsp:nvSpPr>
      <dsp:spPr>
        <a:xfrm>
          <a:off x="0" y="1987282"/>
          <a:ext cx="7993672" cy="87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799"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i="1" kern="1200" dirty="0" smtClean="0">
              <a:solidFill>
                <a:schemeClr val="tx1"/>
              </a:solidFill>
            </a:rPr>
            <a:t>WRF (ARW) 3D-VAR  at 27 km and 9 km</a:t>
          </a:r>
          <a:endParaRPr lang="en-US" sz="1800" kern="1200" dirty="0">
            <a:solidFill>
              <a:schemeClr val="tx1"/>
            </a:solidFill>
          </a:endParaRPr>
        </a:p>
        <a:p>
          <a:pPr marL="171450" lvl="1" indent="-171450" algn="l" defTabSz="800100" rtl="0">
            <a:lnSpc>
              <a:spcPct val="90000"/>
            </a:lnSpc>
            <a:spcBef>
              <a:spcPct val="0"/>
            </a:spcBef>
            <a:spcAft>
              <a:spcPct val="20000"/>
            </a:spcAft>
            <a:buChar char="••"/>
          </a:pPr>
          <a:r>
            <a:rPr lang="en-US" sz="1800" i="1" kern="1200" dirty="0" smtClean="0">
              <a:solidFill>
                <a:schemeClr val="tx1"/>
              </a:solidFill>
            </a:rPr>
            <a:t>HWRF 3D-VAR GSI at 27/9/3 km </a:t>
          </a:r>
          <a:endParaRPr lang="en-US" sz="1800" kern="1200" dirty="0">
            <a:solidFill>
              <a:schemeClr val="tx1"/>
            </a:solidFill>
          </a:endParaRPr>
        </a:p>
        <a:p>
          <a:pPr marL="171450" lvl="1" indent="-171450" algn="l" defTabSz="800100" rtl="0">
            <a:lnSpc>
              <a:spcPct val="90000"/>
            </a:lnSpc>
            <a:spcBef>
              <a:spcPct val="0"/>
            </a:spcBef>
            <a:spcAft>
              <a:spcPct val="20000"/>
            </a:spcAft>
            <a:buChar char="••"/>
          </a:pPr>
          <a:r>
            <a:rPr lang="en-US" sz="1800" i="1" kern="1200" dirty="0" smtClean="0">
              <a:solidFill>
                <a:schemeClr val="tx1"/>
              </a:solidFill>
            </a:rPr>
            <a:t>Aviation Products   </a:t>
          </a:r>
          <a:endParaRPr lang="en-US" sz="1800" kern="1200" dirty="0">
            <a:solidFill>
              <a:schemeClr val="tx1"/>
            </a:solidFill>
          </a:endParaRPr>
        </a:p>
      </dsp:txBody>
      <dsp:txXfrm>
        <a:off x="0" y="1987282"/>
        <a:ext cx="7993672" cy="878789"/>
      </dsp:txXfrm>
    </dsp:sp>
    <dsp:sp modelId="{D6F50A57-602B-460C-8063-A1E726AFAECB}">
      <dsp:nvSpPr>
        <dsp:cNvPr id="0" name=""/>
        <dsp:cNvSpPr/>
      </dsp:nvSpPr>
      <dsp:spPr>
        <a:xfrm>
          <a:off x="0" y="2866071"/>
          <a:ext cx="7993672" cy="5518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err="1" smtClean="0">
              <a:solidFill>
                <a:schemeClr val="tx1"/>
              </a:solidFill>
            </a:rPr>
            <a:t>Nowcast</a:t>
          </a:r>
          <a:r>
            <a:rPr lang="en-US" sz="2400" kern="1200" dirty="0" smtClean="0">
              <a:solidFill>
                <a:schemeClr val="tx1"/>
              </a:solidFill>
            </a:rPr>
            <a:t> and Very Short Range Forecast </a:t>
          </a:r>
          <a:endParaRPr lang="en-US" sz="2400" kern="1200" dirty="0">
            <a:solidFill>
              <a:schemeClr val="tx1"/>
            </a:solidFill>
          </a:endParaRPr>
        </a:p>
      </dsp:txBody>
      <dsp:txXfrm>
        <a:off x="0" y="2866071"/>
        <a:ext cx="7993672" cy="551897"/>
      </dsp:txXfrm>
    </dsp:sp>
    <dsp:sp modelId="{F60AD809-4AC0-48F7-A1C7-B5365E2DBA4A}">
      <dsp:nvSpPr>
        <dsp:cNvPr id="0" name=""/>
        <dsp:cNvSpPr/>
      </dsp:nvSpPr>
      <dsp:spPr>
        <a:xfrm>
          <a:off x="0" y="3417968"/>
          <a:ext cx="7993672" cy="87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799"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i="1" kern="1200" dirty="0" smtClean="0">
              <a:solidFill>
                <a:schemeClr val="tx1"/>
              </a:solidFill>
            </a:rPr>
            <a:t>Hourly venue specific forecast- WRF (3 km)</a:t>
          </a:r>
          <a:endParaRPr lang="en-US" sz="1800" kern="1200" dirty="0">
            <a:solidFill>
              <a:schemeClr val="tx1"/>
            </a:solidFill>
          </a:endParaRPr>
        </a:p>
        <a:p>
          <a:pPr marL="171450" lvl="1" indent="-171450" algn="l" defTabSz="800100" rtl="0">
            <a:lnSpc>
              <a:spcPct val="90000"/>
            </a:lnSpc>
            <a:spcBef>
              <a:spcPct val="0"/>
            </a:spcBef>
            <a:spcAft>
              <a:spcPct val="20000"/>
            </a:spcAft>
            <a:buChar char="••"/>
          </a:pPr>
          <a:r>
            <a:rPr lang="en-US" sz="1800" i="1" kern="1200" dirty="0" smtClean="0">
              <a:solidFill>
                <a:schemeClr val="tx1"/>
              </a:solidFill>
            </a:rPr>
            <a:t>ARPS with assimilation of DWR </a:t>
          </a:r>
          <a:endParaRPr lang="en-US" sz="1800" kern="1200" dirty="0">
            <a:solidFill>
              <a:schemeClr val="tx1"/>
            </a:solidFill>
          </a:endParaRPr>
        </a:p>
        <a:p>
          <a:pPr marL="171450" lvl="1" indent="-171450" algn="l" defTabSz="800100" rtl="0">
            <a:lnSpc>
              <a:spcPct val="90000"/>
            </a:lnSpc>
            <a:spcBef>
              <a:spcPct val="0"/>
            </a:spcBef>
            <a:spcAft>
              <a:spcPct val="20000"/>
            </a:spcAft>
            <a:buChar char="••"/>
          </a:pPr>
          <a:r>
            <a:rPr lang="en-US" sz="1800" i="1" kern="1200" dirty="0" smtClean="0">
              <a:solidFill>
                <a:schemeClr val="tx1"/>
              </a:solidFill>
            </a:rPr>
            <a:t>WDSS-II </a:t>
          </a:r>
          <a:r>
            <a:rPr lang="en-US" sz="1800" i="1" kern="1200" dirty="0" err="1" smtClean="0">
              <a:solidFill>
                <a:schemeClr val="tx1"/>
              </a:solidFill>
            </a:rPr>
            <a:t>Nowcast</a:t>
          </a:r>
          <a:r>
            <a:rPr lang="en-US" sz="1800" i="1" kern="1200" dirty="0" smtClean="0">
              <a:solidFill>
                <a:schemeClr val="tx1"/>
              </a:solidFill>
            </a:rPr>
            <a:t> System with assimilation of DWR</a:t>
          </a:r>
          <a:endParaRPr lang="en-US" sz="1800" kern="1200" dirty="0">
            <a:solidFill>
              <a:schemeClr val="tx1"/>
            </a:solidFill>
          </a:endParaRPr>
        </a:p>
      </dsp:txBody>
      <dsp:txXfrm>
        <a:off x="0" y="3417968"/>
        <a:ext cx="7993672" cy="878789"/>
      </dsp:txXfrm>
    </dsp:sp>
    <dsp:sp modelId="{0A46B8FD-E1CA-4D3B-ACA2-0D0E6AFCAB0C}">
      <dsp:nvSpPr>
        <dsp:cNvPr id="0" name=""/>
        <dsp:cNvSpPr/>
      </dsp:nvSpPr>
      <dsp:spPr>
        <a:xfrm>
          <a:off x="0" y="4296758"/>
          <a:ext cx="7993672" cy="5518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i="1" kern="1200" dirty="0" smtClean="0">
              <a:solidFill>
                <a:schemeClr val="tx1"/>
              </a:solidFill>
            </a:rPr>
            <a:t>MME Extended Range Forecast </a:t>
          </a:r>
          <a:endParaRPr lang="en-US" sz="2400" kern="1200" dirty="0">
            <a:solidFill>
              <a:schemeClr val="tx1"/>
            </a:solidFill>
          </a:endParaRPr>
        </a:p>
      </dsp:txBody>
      <dsp:txXfrm>
        <a:off x="0" y="4296758"/>
        <a:ext cx="7993672" cy="551897"/>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507CAA-471E-4610-ABBD-CBD38360D1F5}">
      <dsp:nvSpPr>
        <dsp:cNvPr id="0" name=""/>
        <dsp:cNvSpPr/>
      </dsp:nvSpPr>
      <dsp:spPr>
        <a:xfrm>
          <a:off x="0" y="374910"/>
          <a:ext cx="492369" cy="125482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i="0" kern="1200" dirty="0" smtClean="0">
              <a:solidFill>
                <a:schemeClr val="tx1"/>
              </a:solidFill>
            </a:rPr>
            <a:t>INSAT-3D</a:t>
          </a:r>
          <a:endParaRPr lang="en-US" sz="2000" i="0" kern="1200" dirty="0">
            <a:solidFill>
              <a:schemeClr val="tx1"/>
            </a:solidFill>
          </a:endParaRPr>
        </a:p>
      </dsp:txBody>
      <dsp:txXfrm>
        <a:off x="0" y="374910"/>
        <a:ext cx="492369" cy="125482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A1DAF9-8DD6-426E-A52B-470F8B9015F8}">
      <dsp:nvSpPr>
        <dsp:cNvPr id="0" name=""/>
        <dsp:cNvSpPr/>
      </dsp:nvSpPr>
      <dsp:spPr>
        <a:xfrm>
          <a:off x="0" y="0"/>
          <a:ext cx="7514494" cy="59962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solidFill>
                <a:schemeClr val="tx1"/>
              </a:solidFill>
            </a:rPr>
            <a:t>User specific NWP products </a:t>
          </a:r>
          <a:endParaRPr lang="en-IN" sz="2500" kern="1200" dirty="0">
            <a:solidFill>
              <a:schemeClr val="tx1"/>
            </a:solidFill>
          </a:endParaRPr>
        </a:p>
      </dsp:txBody>
      <dsp:txXfrm>
        <a:off x="0" y="0"/>
        <a:ext cx="7514494" cy="59962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5F8457-2E28-475E-81EA-1651BEF86B96}">
      <dsp:nvSpPr>
        <dsp:cNvPr id="0" name=""/>
        <dsp:cNvSpPr/>
      </dsp:nvSpPr>
      <dsp:spPr>
        <a:xfrm>
          <a:off x="0" y="321"/>
          <a:ext cx="8217873" cy="54224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solidFill>
                <a:schemeClr val="tx1"/>
              </a:solidFill>
            </a:rPr>
            <a:t>Additional satellite Data:</a:t>
          </a:r>
          <a:endParaRPr lang="en-US" sz="2000" kern="1200" dirty="0">
            <a:solidFill>
              <a:schemeClr val="tx1"/>
            </a:solidFill>
          </a:endParaRPr>
        </a:p>
      </dsp:txBody>
      <dsp:txXfrm>
        <a:off x="0" y="321"/>
        <a:ext cx="8217873" cy="542248"/>
      </dsp:txXfrm>
    </dsp:sp>
    <dsp:sp modelId="{91A31746-E5CF-4D25-B50F-F81F0E8BBB45}">
      <dsp:nvSpPr>
        <dsp:cNvPr id="0" name=""/>
        <dsp:cNvSpPr/>
      </dsp:nvSpPr>
      <dsp:spPr>
        <a:xfrm>
          <a:off x="0" y="542569"/>
          <a:ext cx="8217873" cy="1227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17"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MEGHA-TROPIQUES satellite  SAPHIR Radiance (6 channel - WRF)</a:t>
          </a:r>
          <a:endParaRPr lang="en-US" sz="1800" kern="1200" dirty="0"/>
        </a:p>
        <a:p>
          <a:pPr marL="171450" lvl="1" indent="-171450" algn="l" defTabSz="800100" rtl="0">
            <a:lnSpc>
              <a:spcPct val="90000"/>
            </a:lnSpc>
            <a:spcBef>
              <a:spcPct val="0"/>
            </a:spcBef>
            <a:spcAft>
              <a:spcPct val="20000"/>
            </a:spcAft>
            <a:buChar char="••"/>
          </a:pPr>
          <a:r>
            <a:rPr lang="en-US" sz="1800" kern="1200" dirty="0" smtClean="0"/>
            <a:t>INSAT 3D Sounder Radiance (5 Channels) Imager Radiance (2 Channel - WRF)</a:t>
          </a:r>
          <a:endParaRPr lang="en-US" sz="1800" kern="1200" dirty="0"/>
        </a:p>
        <a:p>
          <a:pPr marL="171450" lvl="1" indent="-171450" algn="l" defTabSz="800100" rtl="0">
            <a:lnSpc>
              <a:spcPct val="90000"/>
            </a:lnSpc>
            <a:spcBef>
              <a:spcPct val="0"/>
            </a:spcBef>
            <a:spcAft>
              <a:spcPct val="20000"/>
            </a:spcAft>
            <a:buChar char="••"/>
          </a:pPr>
          <a:r>
            <a:rPr lang="en-US" sz="1800" kern="1200" dirty="0" smtClean="0"/>
            <a:t>INSAT-3D AMV (WV,MR,IR) in WRF &amp; GFS</a:t>
          </a:r>
          <a:endParaRPr lang="en-US" sz="1800" kern="1200" dirty="0"/>
        </a:p>
        <a:p>
          <a:pPr marL="171450" lvl="1" indent="-171450" algn="l" defTabSz="800100" rtl="0">
            <a:lnSpc>
              <a:spcPct val="90000"/>
            </a:lnSpc>
            <a:spcBef>
              <a:spcPct val="0"/>
            </a:spcBef>
            <a:spcAft>
              <a:spcPct val="20000"/>
            </a:spcAft>
            <a:buChar char="••"/>
          </a:pPr>
          <a:r>
            <a:rPr lang="en-US" sz="1800" kern="1200" dirty="0" smtClean="0"/>
            <a:t>QC Multiple DWR data assimilation in WRF model</a:t>
          </a:r>
          <a:endParaRPr lang="en-US" sz="1800" kern="1200" dirty="0"/>
        </a:p>
      </dsp:txBody>
      <dsp:txXfrm>
        <a:off x="0" y="542569"/>
        <a:ext cx="8217873" cy="122729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7E3D08-CA58-489E-9459-53568F105490}">
      <dsp:nvSpPr>
        <dsp:cNvPr id="0" name=""/>
        <dsp:cNvSpPr/>
      </dsp:nvSpPr>
      <dsp:spPr>
        <a:xfrm>
          <a:off x="0" y="666"/>
          <a:ext cx="8018583" cy="3842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IN" sz="1800" b="1" kern="1200" dirty="0" smtClean="0">
              <a:solidFill>
                <a:schemeClr val="tx1"/>
              </a:solidFill>
              <a:latin typeface="Arial" pitchFamily="34" charset="0"/>
              <a:cs typeface="Arial" pitchFamily="34" charset="0"/>
            </a:rPr>
            <a:t>Increased city Forecast  to 310 cites</a:t>
          </a:r>
          <a:endParaRPr lang="en-US" sz="1800" b="1" kern="1200" dirty="0">
            <a:solidFill>
              <a:schemeClr val="tx1"/>
            </a:solidFill>
          </a:endParaRPr>
        </a:p>
      </dsp:txBody>
      <dsp:txXfrm>
        <a:off x="0" y="666"/>
        <a:ext cx="8018583" cy="384249"/>
      </dsp:txXfrm>
    </dsp:sp>
    <dsp:sp modelId="{6E97E7B1-B224-4934-9933-8AAEAE5D8BD2}">
      <dsp:nvSpPr>
        <dsp:cNvPr id="0" name=""/>
        <dsp:cNvSpPr/>
      </dsp:nvSpPr>
      <dsp:spPr>
        <a:xfrm>
          <a:off x="0" y="390587"/>
          <a:ext cx="8018583" cy="36060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IN" sz="1800" b="1" kern="1200" dirty="0" smtClean="0">
              <a:solidFill>
                <a:schemeClr val="tx1"/>
              </a:solidFill>
              <a:latin typeface="Arial" pitchFamily="34" charset="0"/>
              <a:cs typeface="Arial" pitchFamily="34" charset="0"/>
            </a:rPr>
            <a:t>Increased Tourist city Forecast  from 87 to 107 destinations.</a:t>
          </a:r>
          <a:endParaRPr lang="en-IN" sz="1800" b="1" kern="1200" dirty="0">
            <a:solidFill>
              <a:schemeClr val="tx1"/>
            </a:solidFill>
            <a:latin typeface="Arial" pitchFamily="34" charset="0"/>
            <a:cs typeface="Arial" pitchFamily="34" charset="0"/>
          </a:endParaRPr>
        </a:p>
      </dsp:txBody>
      <dsp:txXfrm>
        <a:off x="0" y="390587"/>
        <a:ext cx="8018583" cy="360601"/>
      </dsp:txXfrm>
    </dsp:sp>
    <dsp:sp modelId="{D08BAEC0-0FDB-4C2D-AE6E-E984741DDEEC}">
      <dsp:nvSpPr>
        <dsp:cNvPr id="0" name=""/>
        <dsp:cNvSpPr/>
      </dsp:nvSpPr>
      <dsp:spPr>
        <a:xfrm>
          <a:off x="0" y="756859"/>
          <a:ext cx="8018583" cy="3898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tx1"/>
              </a:solidFill>
              <a:latin typeface="Arial" pitchFamily="34" charset="0"/>
              <a:cs typeface="Arial" pitchFamily="34" charset="0"/>
            </a:rPr>
            <a:t>Validity of local forecast increased  from  5 to 7 days.</a:t>
          </a:r>
          <a:endParaRPr lang="en-US" sz="1800" b="1" kern="1200" dirty="0">
            <a:solidFill>
              <a:schemeClr val="tx1"/>
            </a:solidFill>
            <a:latin typeface="Arial" pitchFamily="34" charset="0"/>
            <a:cs typeface="Arial" pitchFamily="34" charset="0"/>
          </a:endParaRPr>
        </a:p>
      </dsp:txBody>
      <dsp:txXfrm>
        <a:off x="0" y="756859"/>
        <a:ext cx="8018583" cy="389867"/>
      </dsp:txXfrm>
    </dsp:sp>
    <dsp:sp modelId="{AB8A8533-B7BA-4238-AF3E-3E01D406CE22}">
      <dsp:nvSpPr>
        <dsp:cNvPr id="0" name=""/>
        <dsp:cNvSpPr/>
      </dsp:nvSpPr>
      <dsp:spPr>
        <a:xfrm>
          <a:off x="0" y="1152398"/>
          <a:ext cx="8018583" cy="9101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tx1"/>
              </a:solidFill>
            </a:rPr>
            <a:t>Introduced 7 days meteorological subdivision-wise weather forecast &amp; warnings in All India Weekly Weather Report and weekly monsoon press release during monsoon 2014</a:t>
          </a:r>
          <a:endParaRPr lang="en-US" sz="1800" b="1" kern="1200" dirty="0">
            <a:solidFill>
              <a:schemeClr val="tx1"/>
            </a:solidFill>
            <a:latin typeface="Arial" pitchFamily="34" charset="0"/>
            <a:cs typeface="Arial" pitchFamily="34" charset="0"/>
          </a:endParaRPr>
        </a:p>
      </dsp:txBody>
      <dsp:txXfrm>
        <a:off x="0" y="1152398"/>
        <a:ext cx="8018583" cy="91019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B54374-F4D2-48BC-B581-90FEDCC59D04}">
      <dsp:nvSpPr>
        <dsp:cNvPr id="0" name=""/>
        <dsp:cNvSpPr/>
      </dsp:nvSpPr>
      <dsp:spPr>
        <a:xfrm>
          <a:off x="0" y="264590"/>
          <a:ext cx="7901354" cy="39659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b="0" kern="1200" dirty="0" smtClean="0">
              <a:solidFill>
                <a:schemeClr val="tx1"/>
              </a:solidFill>
            </a:rPr>
            <a:t>Special  forecasting services for </a:t>
          </a:r>
          <a:r>
            <a:rPr lang="en-US" sz="2000" b="0" kern="1200" dirty="0" err="1" smtClean="0">
              <a:solidFill>
                <a:schemeClr val="tx1"/>
              </a:solidFill>
            </a:rPr>
            <a:t>Chardham</a:t>
          </a:r>
          <a:r>
            <a:rPr lang="en-US" sz="2000" b="0" kern="1200" dirty="0" smtClean="0">
              <a:solidFill>
                <a:schemeClr val="tx1"/>
              </a:solidFill>
            </a:rPr>
            <a:t> &amp; </a:t>
          </a:r>
          <a:r>
            <a:rPr lang="en-US" sz="2000" b="0" kern="1200" dirty="0" err="1" smtClean="0">
              <a:solidFill>
                <a:schemeClr val="tx1"/>
              </a:solidFill>
            </a:rPr>
            <a:t>Hemkund</a:t>
          </a:r>
          <a:r>
            <a:rPr lang="en-US" sz="2000" b="0" kern="1200" dirty="0" smtClean="0">
              <a:solidFill>
                <a:schemeClr val="tx1"/>
              </a:solidFill>
            </a:rPr>
            <a:t> sahib .</a:t>
          </a:r>
          <a:endParaRPr lang="en-US" sz="2000" b="0" kern="1200" dirty="0">
            <a:solidFill>
              <a:schemeClr val="tx1"/>
            </a:solidFill>
          </a:endParaRPr>
        </a:p>
      </dsp:txBody>
      <dsp:txXfrm>
        <a:off x="0" y="264590"/>
        <a:ext cx="7901354" cy="396596"/>
      </dsp:txXfrm>
    </dsp:sp>
    <dsp:sp modelId="{3CE5131D-D858-4C6A-8B89-E007D6658CEF}">
      <dsp:nvSpPr>
        <dsp:cNvPr id="0" name=""/>
        <dsp:cNvSpPr/>
      </dsp:nvSpPr>
      <dsp:spPr>
        <a:xfrm>
          <a:off x="0" y="670130"/>
          <a:ext cx="7901354" cy="56005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b="0" kern="1200" dirty="0" smtClean="0">
              <a:solidFill>
                <a:schemeClr val="tx1"/>
              </a:solidFill>
            </a:rPr>
            <a:t>Special forecast for </a:t>
          </a:r>
          <a:r>
            <a:rPr lang="en-US" sz="2000" b="0" kern="1200" dirty="0" err="1" smtClean="0">
              <a:solidFill>
                <a:schemeClr val="tx1"/>
              </a:solidFill>
            </a:rPr>
            <a:t>Shri</a:t>
          </a:r>
          <a:r>
            <a:rPr lang="en-US" sz="2000" b="0" kern="1200" dirty="0" smtClean="0">
              <a:solidFill>
                <a:schemeClr val="tx1"/>
              </a:solidFill>
            </a:rPr>
            <a:t>  </a:t>
          </a:r>
          <a:r>
            <a:rPr lang="en-US" sz="2000" b="0" kern="1200" dirty="0" err="1" smtClean="0">
              <a:solidFill>
                <a:schemeClr val="tx1"/>
              </a:solidFill>
            </a:rPr>
            <a:t>Amarnathji</a:t>
          </a:r>
          <a:r>
            <a:rPr lang="en-US" sz="2000" b="0" kern="1200" dirty="0" smtClean="0">
              <a:solidFill>
                <a:schemeClr val="tx1"/>
              </a:solidFill>
            </a:rPr>
            <a:t> </a:t>
          </a:r>
          <a:r>
            <a:rPr lang="en-US" sz="2000" b="0" kern="1200" dirty="0" err="1" smtClean="0">
              <a:solidFill>
                <a:schemeClr val="tx1"/>
              </a:solidFill>
            </a:rPr>
            <a:t>yatra</a:t>
          </a:r>
          <a:r>
            <a:rPr lang="en-US" sz="2000" b="0" kern="1200" dirty="0" smtClean="0">
              <a:solidFill>
                <a:schemeClr val="tx1"/>
              </a:solidFill>
            </a:rPr>
            <a:t> issued and disseminated to users.</a:t>
          </a:r>
          <a:endParaRPr lang="en-US" sz="2000" b="0" kern="1200" dirty="0">
            <a:solidFill>
              <a:schemeClr val="tx1"/>
            </a:solidFill>
          </a:endParaRPr>
        </a:p>
      </dsp:txBody>
      <dsp:txXfrm>
        <a:off x="0" y="670130"/>
        <a:ext cx="7901354" cy="560054"/>
      </dsp:txXfrm>
    </dsp:sp>
    <dsp:sp modelId="{70A62119-BFE5-4FA3-B8B3-27EC4FAF50B3}">
      <dsp:nvSpPr>
        <dsp:cNvPr id="0" name=""/>
        <dsp:cNvSpPr/>
      </dsp:nvSpPr>
      <dsp:spPr>
        <a:xfrm>
          <a:off x="0" y="1239128"/>
          <a:ext cx="7901354" cy="6939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b="0" kern="1200" dirty="0" smtClean="0">
              <a:solidFill>
                <a:schemeClr val="tx1"/>
              </a:solidFill>
            </a:rPr>
            <a:t>Issued </a:t>
          </a:r>
          <a:r>
            <a:rPr lang="en-US" sz="2000" b="0" kern="1200" dirty="0" err="1" smtClean="0">
              <a:solidFill>
                <a:schemeClr val="tx1"/>
              </a:solidFill>
            </a:rPr>
            <a:t>mesoscale</a:t>
          </a:r>
          <a:r>
            <a:rPr lang="en-US" sz="2000" b="0" kern="1200" dirty="0" smtClean="0">
              <a:solidFill>
                <a:schemeClr val="tx1"/>
              </a:solidFill>
            </a:rPr>
            <a:t> weather forecast for </a:t>
          </a:r>
          <a:r>
            <a:rPr lang="en-US" sz="2000" b="1" kern="1200" dirty="0" smtClean="0">
              <a:solidFill>
                <a:schemeClr val="tx1"/>
              </a:solidFill>
            </a:rPr>
            <a:t>15 High altitude stations of </a:t>
          </a:r>
          <a:r>
            <a:rPr lang="en-US" sz="2000" b="1" kern="1200" dirty="0" err="1" smtClean="0">
              <a:solidFill>
                <a:schemeClr val="tx1"/>
              </a:solidFill>
            </a:rPr>
            <a:t>Uttarakhand</a:t>
          </a:r>
          <a:r>
            <a:rPr lang="en-US" sz="2000" b="1" kern="1200" dirty="0" smtClean="0">
              <a:solidFill>
                <a:schemeClr val="tx1"/>
              </a:solidFill>
            </a:rPr>
            <a:t> </a:t>
          </a:r>
          <a:r>
            <a:rPr lang="en-US" sz="2000" b="0" kern="1200" dirty="0" smtClean="0">
              <a:solidFill>
                <a:schemeClr val="tx1"/>
              </a:solidFill>
            </a:rPr>
            <a:t>to all concerned state Government authorities</a:t>
          </a:r>
          <a:r>
            <a:rPr lang="en-US" sz="2000" b="0" i="1" kern="1200" dirty="0" smtClean="0">
              <a:solidFill>
                <a:schemeClr val="tx1"/>
              </a:solidFill>
            </a:rPr>
            <a:t> </a:t>
          </a:r>
          <a:r>
            <a:rPr lang="en-US" sz="2000" b="0" kern="1200" dirty="0" smtClean="0">
              <a:solidFill>
                <a:schemeClr val="tx1"/>
              </a:solidFill>
            </a:rPr>
            <a:t>by SMS &amp; emails.</a:t>
          </a:r>
          <a:endParaRPr lang="en-US" sz="2000" b="0" kern="1200" dirty="0">
            <a:solidFill>
              <a:schemeClr val="tx1"/>
            </a:solidFill>
          </a:endParaRPr>
        </a:p>
      </dsp:txBody>
      <dsp:txXfrm>
        <a:off x="0" y="1239128"/>
        <a:ext cx="7901354" cy="693929"/>
      </dsp:txXfrm>
    </dsp:sp>
    <dsp:sp modelId="{DFED1652-03D1-4170-BACD-00DA61A4A3E8}">
      <dsp:nvSpPr>
        <dsp:cNvPr id="0" name=""/>
        <dsp:cNvSpPr/>
      </dsp:nvSpPr>
      <dsp:spPr>
        <a:xfrm>
          <a:off x="0" y="1942001"/>
          <a:ext cx="7901354" cy="56005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n-US" sz="2000" b="0" kern="1200" dirty="0" smtClean="0">
              <a:solidFill>
                <a:schemeClr val="tx1"/>
              </a:solidFill>
            </a:rPr>
            <a:t>New Infrastructure created in </a:t>
          </a:r>
          <a:r>
            <a:rPr lang="en-US" sz="2000" b="0" kern="1200" dirty="0" err="1" smtClean="0">
              <a:solidFill>
                <a:schemeClr val="tx1"/>
              </a:solidFill>
            </a:rPr>
            <a:t>Dehradun</a:t>
          </a:r>
          <a:endParaRPr lang="en-US" sz="2000" b="0" kern="1200" dirty="0" smtClean="0">
            <a:solidFill>
              <a:schemeClr val="tx1"/>
            </a:solidFill>
          </a:endParaRPr>
        </a:p>
      </dsp:txBody>
      <dsp:txXfrm>
        <a:off x="0" y="1942001"/>
        <a:ext cx="7901354" cy="56005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DA05B9-CBCA-49E1-9E53-2AF7431FDFA4}">
      <dsp:nvSpPr>
        <dsp:cNvPr id="0" name=""/>
        <dsp:cNvSpPr/>
      </dsp:nvSpPr>
      <dsp:spPr>
        <a:xfrm>
          <a:off x="0" y="60"/>
          <a:ext cx="2256692" cy="4478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solidFill>
                <a:schemeClr val="tx1"/>
              </a:solidFill>
            </a:rPr>
            <a:t>New Initiative:</a:t>
          </a:r>
          <a:endParaRPr lang="en-US" sz="2400" kern="1200" dirty="0">
            <a:solidFill>
              <a:schemeClr val="tx1"/>
            </a:solidFill>
          </a:endParaRPr>
        </a:p>
      </dsp:txBody>
      <dsp:txXfrm>
        <a:off x="0" y="60"/>
        <a:ext cx="2256692" cy="447890"/>
      </dsp:txXfrm>
    </dsp:sp>
    <dsp:sp modelId="{41665443-FC64-4FF4-86F9-005EDFB793CB}">
      <dsp:nvSpPr>
        <dsp:cNvPr id="0" name=""/>
        <dsp:cNvSpPr/>
      </dsp:nvSpPr>
      <dsp:spPr>
        <a:xfrm>
          <a:off x="0" y="447950"/>
          <a:ext cx="2256692" cy="158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50"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Generating all India Mean rainfall along with observed normal for monitoring Weak  and active spells during monsoon periods.</a:t>
          </a:r>
          <a:endParaRPr lang="en-US" sz="1800" kern="1200" dirty="0"/>
        </a:p>
      </dsp:txBody>
      <dsp:txXfrm>
        <a:off x="0" y="447950"/>
        <a:ext cx="2256692" cy="1584843"/>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507CAA-471E-4610-ABBD-CBD38360D1F5}">
      <dsp:nvSpPr>
        <dsp:cNvPr id="0" name=""/>
        <dsp:cNvSpPr/>
      </dsp:nvSpPr>
      <dsp:spPr>
        <a:xfrm>
          <a:off x="0" y="223440"/>
          <a:ext cx="432048" cy="13057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i="0" kern="1200" dirty="0" smtClean="0">
              <a:solidFill>
                <a:schemeClr val="tx1"/>
              </a:solidFill>
            </a:rPr>
            <a:t>OBSERVED</a:t>
          </a:r>
          <a:endParaRPr lang="en-US" sz="1800" i="0" kern="1200" dirty="0">
            <a:solidFill>
              <a:schemeClr val="tx1"/>
            </a:solidFill>
          </a:endParaRPr>
        </a:p>
      </dsp:txBody>
      <dsp:txXfrm>
        <a:off x="0" y="223440"/>
        <a:ext cx="432048" cy="1305719"/>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507CAA-471E-4610-ABBD-CBD38360D1F5}">
      <dsp:nvSpPr>
        <dsp:cNvPr id="0" name=""/>
        <dsp:cNvSpPr/>
      </dsp:nvSpPr>
      <dsp:spPr>
        <a:xfrm>
          <a:off x="0" y="241145"/>
          <a:ext cx="492369" cy="231952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i="0" kern="1200" dirty="0" smtClean="0">
              <a:solidFill>
                <a:schemeClr val="tx1"/>
              </a:solidFill>
              <a:cs typeface="+mn-cs"/>
            </a:rPr>
            <a:t>INSAT-3D + SAPHIR</a:t>
          </a:r>
          <a:endParaRPr lang="en-US" sz="2000" i="0" kern="1200" dirty="0">
            <a:solidFill>
              <a:schemeClr val="tx1"/>
            </a:solidFill>
          </a:endParaRPr>
        </a:p>
      </dsp:txBody>
      <dsp:txXfrm>
        <a:off x="0" y="241145"/>
        <a:ext cx="492369" cy="2319525"/>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507CAA-471E-4610-ABBD-CBD38360D1F5}">
      <dsp:nvSpPr>
        <dsp:cNvPr id="0" name=""/>
        <dsp:cNvSpPr/>
      </dsp:nvSpPr>
      <dsp:spPr>
        <a:xfrm>
          <a:off x="0" y="470122"/>
          <a:ext cx="492369"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i="0" kern="1200" dirty="0" smtClean="0">
              <a:solidFill>
                <a:schemeClr val="tx1"/>
              </a:solidFill>
            </a:rPr>
            <a:t>SAPHIR</a:t>
          </a:r>
          <a:endParaRPr lang="en-US" sz="2000" i="0" kern="1200" dirty="0">
            <a:solidFill>
              <a:schemeClr val="tx1"/>
            </a:solidFill>
          </a:endParaRPr>
        </a:p>
      </dsp:txBody>
      <dsp:txXfrm>
        <a:off x="0" y="470122"/>
        <a:ext cx="492369" cy="1216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fld id="{B59836BF-48F8-4A1D-9845-EE49E827337F}" type="datetimeFigureOut">
              <a:rPr lang="en-IN" smtClean="0"/>
              <a:pPr/>
              <a:t>18-02-2015</a:t>
            </a:fld>
            <a:endParaRPr lang="en-IN"/>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fld id="{006CA245-26C2-4E74-983F-B42658DA5940}" type="slidenum">
              <a:rPr lang="en-IN" smtClean="0"/>
              <a:pPr/>
              <a:t>‹#›</a:t>
            </a:fld>
            <a:endParaRPr lang="en-IN"/>
          </a:p>
        </p:txBody>
      </p:sp>
    </p:spTree>
    <p:extLst>
      <p:ext uri="{BB962C8B-B14F-4D97-AF65-F5344CB8AC3E}">
        <p14:creationId xmlns:p14="http://schemas.microsoft.com/office/powerpoint/2010/main" xmlns="" val="1669578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E0291D7A-D6C0-4B23-8774-1EB6B35BB78D}" type="datetimeFigureOut">
              <a:rPr lang="en-IN" smtClean="0"/>
              <a:pPr/>
              <a:t>18-02-2015</a:t>
            </a:fld>
            <a:endParaRPr lang="en-IN"/>
          </a:p>
        </p:txBody>
      </p:sp>
      <p:sp>
        <p:nvSpPr>
          <p:cNvPr id="4" name="Slide Image Placeholder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0AC6EBB5-3F7C-4727-984D-FD94DDC41972}" type="slidenum">
              <a:rPr lang="en-IN" smtClean="0"/>
              <a:pPr/>
              <a:t>‹#›</a:t>
            </a:fld>
            <a:endParaRPr lang="en-IN"/>
          </a:p>
        </p:txBody>
      </p:sp>
    </p:spTree>
    <p:extLst>
      <p:ext uri="{BB962C8B-B14F-4D97-AF65-F5344CB8AC3E}">
        <p14:creationId xmlns:p14="http://schemas.microsoft.com/office/powerpoint/2010/main" xmlns="" val="424998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ltLang="en-US" smtClean="0"/>
          </a:p>
        </p:txBody>
      </p:sp>
      <p:sp>
        <p:nvSpPr>
          <p:cNvPr id="24580"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cs typeface="Arial" charset="0"/>
              </a:rPr>
              <a:t>SASCOF-1</a:t>
            </a:r>
          </a:p>
        </p:txBody>
      </p:sp>
      <p:sp>
        <p:nvSpPr>
          <p:cNvPr id="245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F96C416-972B-491D-85AF-F6E88776D831}" type="slidenum">
              <a:rPr lang="en-US" altLang="en-US" smtClean="0">
                <a:cs typeface="Arial" charset="0"/>
              </a:rPr>
              <a:pPr eaLnBrk="1" hangingPunct="1">
                <a:spcBef>
                  <a:spcPct val="0"/>
                </a:spcBef>
              </a:pPr>
              <a:t>38</a:t>
            </a:fld>
            <a:endParaRPr lang="en-US" altLang="en-US"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The main obstable is the suitable man power</a:t>
            </a:r>
            <a:endParaRPr lang="en-IN" altLang="en-US"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E1DC983-9476-47F3-870F-E57560A25319}" type="slidenum">
              <a:rPr lang="en-US" altLang="en-US" smtClean="0">
                <a:cs typeface="Arial" charset="0"/>
              </a:rPr>
              <a:pPr eaLnBrk="1" hangingPunct="1">
                <a:spcBef>
                  <a:spcPct val="0"/>
                </a:spcBef>
              </a:pPr>
              <a:t>42</a:t>
            </a:fld>
            <a:endParaRPr lang="en-US" alt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a:spLocks noGrp="1" noRot="1" noChangeAspect="1" noChangeArrowheads="1" noTextEdit="1"/>
          </p:cNvSpPr>
          <p:nvPr>
            <p:ph type="sldImg"/>
          </p:nvPr>
        </p:nvSpPr>
        <p:spPr>
          <a:xfrm>
            <a:off x="919163" y="755650"/>
            <a:ext cx="4972050" cy="372903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6627" name="Text Box 2"/>
          <p:cNvSpPr txBox="1">
            <a:spLocks noChangeArrowheads="1"/>
          </p:cNvSpPr>
          <p:nvPr/>
        </p:nvSpPr>
        <p:spPr bwMode="auto">
          <a:xfrm>
            <a:off x="681038" y="4722694"/>
            <a:ext cx="5448300" cy="44741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Rot="1" noChangeAspect="1" noChangeArrowheads="1" noTextEdit="1"/>
          </p:cNvSpPr>
          <p:nvPr>
            <p:ph type="sldImg"/>
          </p:nvPr>
        </p:nvSpPr>
        <p:spPr>
          <a:xfrm>
            <a:off x="919163" y="755650"/>
            <a:ext cx="4972050" cy="372903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7651" name="Text Box 2"/>
          <p:cNvSpPr txBox="1">
            <a:spLocks noChangeArrowheads="1"/>
          </p:cNvSpPr>
          <p:nvPr/>
        </p:nvSpPr>
        <p:spPr bwMode="auto">
          <a:xfrm>
            <a:off x="681038" y="4722694"/>
            <a:ext cx="5448300" cy="44741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Grp="1" noRot="1" noChangeAspect="1" noChangeArrowheads="1" noTextEdit="1"/>
          </p:cNvSpPr>
          <p:nvPr>
            <p:ph type="sldImg"/>
          </p:nvPr>
        </p:nvSpPr>
        <p:spPr>
          <a:xfrm>
            <a:off x="919163" y="755650"/>
            <a:ext cx="4972050" cy="372903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8675" name="Text Box 2"/>
          <p:cNvSpPr txBox="1">
            <a:spLocks noChangeArrowheads="1"/>
          </p:cNvSpPr>
          <p:nvPr/>
        </p:nvSpPr>
        <p:spPr bwMode="auto">
          <a:xfrm>
            <a:off x="681038" y="4722694"/>
            <a:ext cx="5448300" cy="44741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a:xfrm>
            <a:off x="919163" y="755650"/>
            <a:ext cx="4972050" cy="372903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9699" name="Text Box 2"/>
          <p:cNvSpPr txBox="1">
            <a:spLocks noChangeArrowheads="1"/>
          </p:cNvSpPr>
          <p:nvPr/>
        </p:nvSpPr>
        <p:spPr bwMode="auto">
          <a:xfrm>
            <a:off x="681038" y="4722694"/>
            <a:ext cx="5448300" cy="44741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a:spLocks noGrp="1" noRot="1" noChangeAspect="1" noChangeArrowheads="1" noTextEdit="1"/>
          </p:cNvSpPr>
          <p:nvPr>
            <p:ph type="sldImg"/>
          </p:nvPr>
        </p:nvSpPr>
        <p:spPr>
          <a:xfrm>
            <a:off x="919163" y="755650"/>
            <a:ext cx="4972050" cy="372903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0723" name="Text Box 2"/>
          <p:cNvSpPr txBox="1">
            <a:spLocks noChangeArrowheads="1"/>
          </p:cNvSpPr>
          <p:nvPr/>
        </p:nvSpPr>
        <p:spPr bwMode="auto">
          <a:xfrm>
            <a:off x="681038" y="4722694"/>
            <a:ext cx="5448300" cy="44741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86B75A-687E-405C-8A0B-8D00578BA2C3}" type="datetimeFigureOut">
              <a:rPr lang="en-US" smtClean="0"/>
              <a:pPr/>
              <a:t>2/18/2015</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4" descr="LOGO copy"/>
          <p:cNvPicPr>
            <a:picLocks noChangeAspect="1" noChangeArrowheads="1"/>
          </p:cNvPicPr>
          <p:nvPr userDrawn="1"/>
        </p:nvPicPr>
        <p:blipFill>
          <a:blip r:embed="rId2">
            <a:clrChange>
              <a:clrFrom>
                <a:srgbClr val="CBE3E3"/>
              </a:clrFrom>
              <a:clrTo>
                <a:srgbClr val="CBE3E3">
                  <a:alpha val="0"/>
                </a:srgbClr>
              </a:clrTo>
            </a:clrChange>
          </a:blip>
          <a:srcRect l="11111" t="4305" r="11111" b="9607"/>
          <a:stretch>
            <a:fillRect/>
          </a:stretch>
        </p:blipFill>
        <p:spPr bwMode="auto">
          <a:xfrm>
            <a:off x="3939681" y="187569"/>
            <a:ext cx="1133475" cy="1619250"/>
          </a:xfrm>
          <a:prstGeom prst="rect">
            <a:avLst/>
          </a:prstGeom>
          <a:noFill/>
          <a:ln w="9525">
            <a:noFill/>
            <a:miter lim="800000"/>
            <a:headEnd/>
            <a:tailEnd/>
          </a:ln>
        </p:spPr>
      </p:pic>
      <p:sp>
        <p:nvSpPr>
          <p:cNvPr id="10" name="Footer Placeholder 4"/>
          <p:cNvSpPr txBox="1">
            <a:spLocks/>
          </p:cNvSpPr>
          <p:nvPr userDrawn="1"/>
        </p:nvSpPr>
        <p:spPr>
          <a:xfrm>
            <a:off x="855783" y="5848690"/>
            <a:ext cx="7631723" cy="365125"/>
          </a:xfrm>
          <a:prstGeom prst="rect">
            <a:avLst/>
          </a:prstGeom>
        </p:spPr>
        <p:txBody>
          <a:bodyPr vert="horz" lIns="91440" tIns="45720" rIns="91440" bIns="45720" rtlCol="0" anchor="ctr"/>
          <a:lstStyle>
            <a:lvl1pPr>
              <a:defRPr sz="3200" b="1">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Algerian" pitchFamily="82" charset="0"/>
                <a:ea typeface="+mn-ea"/>
                <a:cs typeface="+mn-cs"/>
              </a:rPr>
              <a:t>INDIA METEOROLOGICAL DEPARTMENT</a:t>
            </a:r>
            <a:endParaRPr kumimoji="0" lang="en-US" sz="2800" b="1" i="0" u="none" strike="noStrike" kern="1200" cap="none" spc="0" normalizeH="0" baseline="0" noProof="0" dirty="0">
              <a:ln>
                <a:noFill/>
              </a:ln>
              <a:solidFill>
                <a:schemeClr val="tx1"/>
              </a:solidFill>
              <a:effectLst/>
              <a:uLnTx/>
              <a:uFillTx/>
              <a:latin typeface="Algerian" pitchFamily="82" charset="0"/>
              <a:ea typeface="+mn-ea"/>
              <a:cs typeface="+mn-cs"/>
            </a:endParaRPr>
          </a:p>
        </p:txBody>
      </p:sp>
      <p:pic>
        <p:nvPicPr>
          <p:cNvPr id="11" name="Picture 4"/>
          <p:cNvPicPr>
            <a:picLocks noChangeAspect="1" noChangeArrowheads="1"/>
          </p:cNvPicPr>
          <p:nvPr userDrawn="1"/>
        </p:nvPicPr>
        <p:blipFill>
          <a:blip r:embed="rId3" cstate="print">
            <a:lum bright="-100000"/>
          </a:blip>
          <a:stretch>
            <a:fillRect/>
          </a:stretch>
        </p:blipFill>
        <p:spPr bwMode="auto">
          <a:xfrm>
            <a:off x="2403231" y="5258724"/>
            <a:ext cx="4607169" cy="670355"/>
          </a:xfrm>
          <a:prstGeom prst="rect">
            <a:avLst/>
          </a:prstGeom>
          <a:noFill/>
          <a:ln>
            <a:noFill/>
          </a:ln>
        </p:spPr>
      </p:pic>
    </p:spTree>
    <p:extLst>
      <p:ext uri="{BB962C8B-B14F-4D97-AF65-F5344CB8AC3E}">
        <p14:creationId xmlns:p14="http://schemas.microsoft.com/office/powerpoint/2010/main" xmlns="" val="410639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pPr/>
              <a:t>2/18/2015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67608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pPr/>
              <a:t>2/18/2015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869519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68263"/>
            <a:ext cx="9142413" cy="607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066800"/>
            <a:ext cx="8839200" cy="50768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fld id="{39F61229-8288-4D01-B6C9-9AEC76B58930}" type="datetime1">
              <a:rPr lang="en-US"/>
              <a:pPr>
                <a:defRPr/>
              </a:pPr>
              <a:t>2/18/2015</a:t>
            </a:fld>
            <a:endParaRPr lang="en-US"/>
          </a:p>
        </p:txBody>
      </p:sp>
      <p:sp>
        <p:nvSpPr>
          <p:cNvPr id="5" name="Rectangle 14"/>
          <p:cNvSpPr>
            <a:spLocks noGrp="1" noChangeArrowheads="1"/>
          </p:cNvSpPr>
          <p:nvPr>
            <p:ph type="sldNum" sz="quarter" idx="11"/>
          </p:nvPr>
        </p:nvSpPr>
        <p:spPr>
          <a:ln/>
        </p:spPr>
        <p:txBody>
          <a:bodyPr/>
          <a:lstStyle>
            <a:lvl1pPr>
              <a:defRPr/>
            </a:lvl1pPr>
          </a:lstStyle>
          <a:p>
            <a:pPr>
              <a:defRPr/>
            </a:pPr>
            <a:fld id="{686CE0BE-FDA3-460D-ACE3-3329A337338D}" type="slidenum">
              <a:rPr lang="en-US"/>
              <a:pPr>
                <a:defRPr/>
              </a:pPr>
              <a:t>‹#›</a:t>
            </a:fld>
            <a:endParaRPr lang="en-US"/>
          </a:p>
        </p:txBody>
      </p:sp>
    </p:spTree>
    <p:extLst>
      <p:ext uri="{BB962C8B-B14F-4D97-AF65-F5344CB8AC3E}">
        <p14:creationId xmlns:p14="http://schemas.microsoft.com/office/powerpoint/2010/main" xmlns="" val="424490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pPr/>
              <a:t>2/18/2015</a:t>
            </a:fld>
            <a:endParaRPr lang="en-US" dirty="0"/>
          </a:p>
        </p:txBody>
      </p:sp>
      <p:sp>
        <p:nvSpPr>
          <p:cNvPr id="5" name="Footer Placeholder 4"/>
          <p:cNvSpPr>
            <a:spLocks noGrp="1"/>
          </p:cNvSpPr>
          <p:nvPr>
            <p:ph type="ftr" sz="quarter" idx="11"/>
          </p:nvPr>
        </p:nvSpPr>
        <p:spPr>
          <a:xfrm>
            <a:off x="2961861" y="6094875"/>
            <a:ext cx="3538331" cy="365125"/>
          </a:xfr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15319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02876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pPr/>
              <a:t>2/18/2015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20058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pPr/>
              <a:t>2/18/2015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409392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pPr/>
              <a:t>2/18/2015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82084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pPr/>
              <a:t>2/18/2015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48774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pPr/>
              <a:t>2/18/2015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3072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2/18/2015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1393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5586B75A-687E-405C-8A0B-8D00578BA2C3}" type="datetimeFigureOut">
              <a:rPr lang="en-US" smtClean="0"/>
              <a:pPr/>
              <a:t>2/18/2015</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4FAB73BC-B049-4115-A692-8D63A059BFB8}" type="slidenum">
              <a:rPr lang="en-US" smtClean="0"/>
              <a:pPr/>
              <a:t>‹#›</a:t>
            </a:fld>
            <a:endParaRPr lang="en-US" dirty="0"/>
          </a:p>
        </p:txBody>
      </p:sp>
      <p:grpSp>
        <p:nvGrpSpPr>
          <p:cNvPr id="8" name="Group 9"/>
          <p:cNvGrpSpPr>
            <a:grpSpLocks/>
          </p:cNvGrpSpPr>
          <p:nvPr userDrawn="1"/>
        </p:nvGrpSpPr>
        <p:grpSpPr bwMode="auto">
          <a:xfrm>
            <a:off x="2428875" y="6206636"/>
            <a:ext cx="4286250" cy="428625"/>
            <a:chOff x="2428860" y="6429396"/>
            <a:chExt cx="4286280" cy="428604"/>
          </a:xfrm>
        </p:grpSpPr>
        <p:pic>
          <p:nvPicPr>
            <p:cNvPr id="9" name="Picture 4"/>
            <p:cNvPicPr>
              <a:picLocks noChangeAspect="1" noChangeArrowheads="1"/>
            </p:cNvPicPr>
            <p:nvPr userDrawn="1"/>
          </p:nvPicPr>
          <p:blipFill>
            <a:blip r:embed="rId15" cstate="print">
              <a:duotone>
                <a:schemeClr val="accent1">
                  <a:shade val="45000"/>
                  <a:satMod val="135000"/>
                </a:schemeClr>
                <a:prstClr val="white"/>
              </a:duotone>
            </a:blip>
            <a:srcRect/>
            <a:stretch>
              <a:fillRect/>
            </a:stretch>
          </p:blipFill>
          <p:spPr bwMode="auto">
            <a:xfrm>
              <a:off x="2857488" y="6429396"/>
              <a:ext cx="3227518" cy="214314"/>
            </a:xfrm>
            <a:prstGeom prst="rect">
              <a:avLst/>
            </a:prstGeom>
            <a:ln>
              <a:solidFill>
                <a:schemeClr val="bg1">
                  <a:alpha val="0"/>
                </a:schemeClr>
              </a:solidFill>
            </a:ln>
            <a:effectLst>
              <a:outerShdw blurRad="292100" dist="139700" dir="2700000" algn="tl" rotWithShape="0">
                <a:srgbClr val="333333">
                  <a:alpha val="65000"/>
                </a:srgbClr>
              </a:outerShdw>
            </a:effectLst>
          </p:spPr>
        </p:pic>
        <p:pic>
          <p:nvPicPr>
            <p:cNvPr id="10" name="Picture 6"/>
            <p:cNvPicPr>
              <a:picLocks noChangeAspect="1" noChangeArrowheads="1"/>
            </p:cNvPicPr>
            <p:nvPr userDrawn="1"/>
          </p:nvPicPr>
          <p:blipFill>
            <a:blip r:embed="rId16" cstate="print">
              <a:duotone>
                <a:schemeClr val="accent1">
                  <a:shade val="45000"/>
                  <a:satMod val="135000"/>
                </a:schemeClr>
                <a:prstClr val="white"/>
              </a:duotone>
            </a:blip>
            <a:srcRect/>
            <a:stretch>
              <a:fillRect/>
            </a:stretch>
          </p:blipFill>
          <p:spPr bwMode="auto">
            <a:xfrm>
              <a:off x="2428860" y="6572272"/>
              <a:ext cx="4286280" cy="285728"/>
            </a:xfrm>
            <a:prstGeom prst="rect">
              <a:avLst/>
            </a:prstGeom>
            <a:noFill/>
            <a:ln w="9525">
              <a:solidFill>
                <a:schemeClr val="bg1">
                  <a:alpha val="0"/>
                </a:schemeClr>
              </a:solidFill>
              <a:miter lim="800000"/>
              <a:headEnd/>
              <a:tailEnd/>
            </a:ln>
            <a:effectLst/>
          </p:spPr>
        </p:pic>
      </p:grpSp>
      <p:pic>
        <p:nvPicPr>
          <p:cNvPr id="11" name="Picture 4" descr="LOGO copy"/>
          <p:cNvPicPr>
            <a:picLocks noChangeAspect="1" noChangeArrowheads="1"/>
          </p:cNvPicPr>
          <p:nvPr userDrawn="1"/>
        </p:nvPicPr>
        <p:blipFill>
          <a:blip r:embed="rId17">
            <a:clrChange>
              <a:clrFrom>
                <a:srgbClr val="CBE3E3"/>
              </a:clrFrom>
              <a:clrTo>
                <a:srgbClr val="CBE3E3">
                  <a:alpha val="0"/>
                </a:srgbClr>
              </a:clrTo>
            </a:clrChange>
          </a:blip>
          <a:srcRect l="11111" t="4305" r="11111" b="9607"/>
          <a:stretch>
            <a:fillRect/>
          </a:stretch>
        </p:blipFill>
        <p:spPr bwMode="auto">
          <a:xfrm>
            <a:off x="274271" y="296009"/>
            <a:ext cx="628406" cy="894174"/>
          </a:xfrm>
          <a:prstGeom prst="rect">
            <a:avLst/>
          </a:prstGeom>
          <a:noFill/>
          <a:ln w="9525">
            <a:noFill/>
            <a:miter lim="800000"/>
            <a:headEnd/>
            <a:tailEnd/>
          </a:ln>
        </p:spPr>
      </p:pic>
    </p:spTree>
    <p:extLst>
      <p:ext uri="{BB962C8B-B14F-4D97-AF65-F5344CB8AC3E}">
        <p14:creationId xmlns:p14="http://schemas.microsoft.com/office/powerpoint/2010/main" xmlns="" val="19348878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7" r:id="rId12"/>
    <p:sldLayoutId id="2147484108" r:id="rId13"/>
  </p:sldLayoutIdLst>
  <p:hf sldNum="0"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image" Target="../media/image30.png"/><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image" Target="../media/image29.png"/><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image" Target="../media/image28.png"/><Relationship Id="rId10" Type="http://schemas.openxmlformats.org/officeDocument/2006/relationships/diagramColors" Target="../diagrams/colors8.xml"/><Relationship Id="rId19" Type="http://schemas.openxmlformats.org/officeDocument/2006/relationships/diagramQuickStyle" Target="../diagrams/quickStyle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Microsoft_Office_Excel_97-2003_Worksheet6.xls"/><Relationship Id="rId3" Type="http://schemas.openxmlformats.org/officeDocument/2006/relationships/oleObject" Target="../embeddings/Microsoft_Office_Excel_97-2003_Worksheet1.xls"/><Relationship Id="rId7" Type="http://schemas.openxmlformats.org/officeDocument/2006/relationships/oleObject" Target="../embeddings/Microsoft_Office_Excel_97-2003_Worksheet5.xls"/><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Office_Excel_97-2003_Worksheet4.xls"/><Relationship Id="rId5" Type="http://schemas.openxmlformats.org/officeDocument/2006/relationships/oleObject" Target="../embeddings/Microsoft_Office_Excel_97-2003_Worksheet3.xls"/><Relationship Id="rId4" Type="http://schemas.openxmlformats.org/officeDocument/2006/relationships/oleObject" Target="../embeddings/Microsoft_Office_Excel_97-2003_Worksheet2.xls"/></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094" y="2144110"/>
            <a:ext cx="8489072" cy="1338526"/>
          </a:xfrm>
        </p:spPr>
        <p:txBody>
          <a:bodyPr>
            <a:normAutofit/>
          </a:bodyPr>
          <a:lstStyle/>
          <a:p>
            <a:r>
              <a:rPr lang="en-IN" sz="4800" dirty="0" smtClean="0">
                <a:solidFill>
                  <a:schemeClr val="tx1"/>
                </a:solidFill>
              </a:rPr>
              <a:t>Operational Short and Medium range forecasts</a:t>
            </a:r>
            <a:endParaRPr lang="en-IN" sz="4800" dirty="0">
              <a:solidFill>
                <a:schemeClr val="tx1"/>
              </a:solidFill>
            </a:endParaRPr>
          </a:p>
        </p:txBody>
      </p:sp>
      <p:sp>
        <p:nvSpPr>
          <p:cNvPr id="3" name="TextBox 2"/>
          <p:cNvSpPr txBox="1"/>
          <p:nvPr/>
        </p:nvSpPr>
        <p:spPr>
          <a:xfrm>
            <a:off x="3216166" y="4740166"/>
            <a:ext cx="2427331" cy="523220"/>
          </a:xfrm>
          <a:prstGeom prst="rect">
            <a:avLst/>
          </a:prstGeom>
          <a:noFill/>
        </p:spPr>
        <p:txBody>
          <a:bodyPr wrap="none" rtlCol="0">
            <a:spAutoFit/>
          </a:bodyPr>
          <a:lstStyle/>
          <a:p>
            <a:r>
              <a:rPr lang="en-US" sz="2800" b="1" dirty="0" smtClean="0"/>
              <a:t>Y.V. Rama </a:t>
            </a:r>
            <a:r>
              <a:rPr lang="en-US" sz="2800" b="1" dirty="0" err="1" smtClean="0"/>
              <a:t>Rao</a:t>
            </a:r>
            <a:endParaRPr lang="en-IN" sz="2800" b="1" dirty="0"/>
          </a:p>
        </p:txBody>
      </p:sp>
    </p:spTree>
    <p:extLst>
      <p:ext uri="{BB962C8B-B14F-4D97-AF65-F5344CB8AC3E}">
        <p14:creationId xmlns:p14="http://schemas.microsoft.com/office/powerpoint/2010/main" xmlns="" val="131855760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8287" y="1289189"/>
            <a:ext cx="7475220" cy="2926080"/>
          </a:xfrm>
        </p:spPr>
        <p:txBody>
          <a:bodyPr/>
          <a:lstStyle/>
          <a:p>
            <a:r>
              <a:rPr lang="en-US" b="1" dirty="0" smtClean="0"/>
              <a:t/>
            </a:r>
            <a:br>
              <a:rPr lang="en-US" b="1" dirty="0" smtClean="0"/>
            </a:br>
            <a:r>
              <a:rPr lang="en-US" b="1" dirty="0" smtClean="0"/>
              <a:t/>
            </a:r>
            <a:br>
              <a:rPr lang="en-US" b="1" dirty="0" smtClean="0"/>
            </a:br>
            <a:r>
              <a:rPr lang="en-US" b="1" dirty="0" smtClean="0"/>
              <a:t>Major Achievements during 2014-15</a:t>
            </a:r>
            <a:endParaRPr lang="en-US" b="1"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25212" y="906721"/>
            <a:ext cx="8071945"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Arial" pitchFamily="34" charset="0"/>
              <a:buChar char="•"/>
              <a:tabLst>
                <a:tab pos="457200" algn="l"/>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Continuous efforts are made to update the </a:t>
            </a:r>
            <a:r>
              <a:rPr kumimoji="0" lang="en-US"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data assimilation in GFS and WRF models by ingesting INSAT 3D AMV</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in GFS </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and MEGHA-TROPIQUES satellite SAPHIR Radiance (6 channel) INSAT 3D Imager (2 Channels) and Sounder (5 Channels) </a:t>
            </a:r>
            <a:r>
              <a:rPr kumimoji="0" lang="en-US"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Radiance in WRF model</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342900" marR="0" lvl="0" indent="-342900" algn="just" defTabSz="914400" rtl="0" eaLnBrk="1" fontAlgn="base" latinLnBrk="0" hangingPunct="1">
              <a:lnSpc>
                <a:spcPct val="100000"/>
              </a:lnSpc>
              <a:spcBef>
                <a:spcPct val="0"/>
              </a:spcBef>
              <a:spcAft>
                <a:spcPct val="0"/>
              </a:spcAft>
              <a:buClrTx/>
              <a:buSzTx/>
              <a:buFont typeface="Arial" pitchFamily="34" charset="0"/>
              <a:buChar char="•"/>
              <a:tabLst>
                <a:tab pos="4572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en-US"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Quality controlled multiple DWR data assimilation in WRF model </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started in experimental mode. </a:t>
            </a:r>
          </a:p>
          <a:p>
            <a:pPr marL="342900" indent="-342900" algn="just" defTabSz="914400" eaLnBrk="0" fontAlgn="base" hangingPunct="0">
              <a:spcBef>
                <a:spcPct val="0"/>
              </a:spcBef>
              <a:spcAft>
                <a:spcPct val="0"/>
              </a:spcAft>
              <a:buFont typeface="Arial" pitchFamily="34" charset="0"/>
              <a:buChar char="•"/>
              <a:tabLst>
                <a:tab pos="457200" algn="l"/>
              </a:tabLst>
            </a:pPr>
            <a:endParaRPr lang="en-US" dirty="0" smtClean="0">
              <a:solidFill>
                <a:srgbClr val="FF0000"/>
              </a:solidFill>
              <a:latin typeface="Times New Roman" pitchFamily="18" charset="0"/>
              <a:ea typeface="Calibri" pitchFamily="34" charset="0"/>
              <a:cs typeface="Times New Roman" pitchFamily="18" charset="0"/>
            </a:endParaRPr>
          </a:p>
          <a:p>
            <a:pPr marL="342900" indent="-342900" algn="just" defTabSz="914400" eaLnBrk="0" fontAlgn="base" hangingPunct="0">
              <a:spcBef>
                <a:spcPct val="0"/>
              </a:spcBef>
              <a:spcAft>
                <a:spcPct val="0"/>
              </a:spcAft>
              <a:buFont typeface="Arial" pitchFamily="34" charset="0"/>
              <a:buChar char="•"/>
              <a:tabLst>
                <a:tab pos="457200" algn="l"/>
              </a:tabLst>
            </a:pPr>
            <a:r>
              <a:rPr lang="en-US" dirty="0" smtClean="0">
                <a:solidFill>
                  <a:srgbClr val="FF0000"/>
                </a:solidFill>
                <a:latin typeface="Times New Roman" pitchFamily="18" charset="0"/>
                <a:ea typeface="Calibri" pitchFamily="34" charset="0"/>
                <a:cs typeface="Times New Roman" pitchFamily="18" charset="0"/>
              </a:rPr>
              <a:t>HWRF </a:t>
            </a:r>
            <a:r>
              <a:rPr lang="en-US" dirty="0" smtClean="0">
                <a:latin typeface="Times New Roman" pitchFamily="18" charset="0"/>
                <a:ea typeface="Calibri" pitchFamily="34" charset="0"/>
                <a:cs typeface="Times New Roman" pitchFamily="18" charset="0"/>
              </a:rPr>
              <a:t>model made operational under </a:t>
            </a:r>
            <a:r>
              <a:rPr lang="en-US" dirty="0" err="1" smtClean="0">
                <a:latin typeface="Times New Roman" pitchFamily="18" charset="0"/>
                <a:ea typeface="Calibri" pitchFamily="34" charset="0"/>
                <a:cs typeface="Times New Roman" pitchFamily="18" charset="0"/>
              </a:rPr>
              <a:t>MoES</a:t>
            </a:r>
            <a:r>
              <a:rPr lang="en-US" dirty="0" smtClean="0">
                <a:latin typeface="Times New Roman" pitchFamily="18" charset="0"/>
                <a:ea typeface="Calibri" pitchFamily="34" charset="0"/>
                <a:cs typeface="Times New Roman" pitchFamily="18" charset="0"/>
              </a:rPr>
              <a:t>-NOAA TC Project for track and intensity prediction of tropical cyclones over NIO with </a:t>
            </a:r>
            <a:r>
              <a:rPr lang="en-US" dirty="0" smtClean="0">
                <a:solidFill>
                  <a:srgbClr val="FF0000"/>
                </a:solidFill>
                <a:latin typeface="Times New Roman" pitchFamily="18" charset="0"/>
                <a:ea typeface="Calibri" pitchFamily="34" charset="0"/>
                <a:cs typeface="Times New Roman" pitchFamily="18" charset="0"/>
              </a:rPr>
              <a:t>5-day lead time</a:t>
            </a:r>
            <a:r>
              <a:rPr lang="en-US" dirty="0" smtClean="0">
                <a:latin typeface="Times New Roman" pitchFamily="18" charset="0"/>
                <a:ea typeface="Calibri" pitchFamily="34" charset="0"/>
                <a:cs typeface="Times New Roman" pitchFamily="18" charset="0"/>
              </a:rPr>
              <a:t>. Also </a:t>
            </a:r>
            <a:r>
              <a:rPr lang="en-US" dirty="0" smtClean="0">
                <a:solidFill>
                  <a:srgbClr val="FF0000"/>
                </a:solidFill>
                <a:latin typeface="Times New Roman" pitchFamily="18" charset="0"/>
                <a:ea typeface="Calibri" pitchFamily="34" charset="0"/>
                <a:cs typeface="Times New Roman" pitchFamily="18" charset="0"/>
              </a:rPr>
              <a:t>statistical-dynamical models </a:t>
            </a:r>
            <a:r>
              <a:rPr lang="en-US" dirty="0" smtClean="0">
                <a:latin typeface="Times New Roman" pitchFamily="18" charset="0"/>
                <a:ea typeface="Calibri" pitchFamily="34" charset="0"/>
                <a:cs typeface="Times New Roman" pitchFamily="18" charset="0"/>
              </a:rPr>
              <a:t>based </a:t>
            </a:r>
            <a:r>
              <a:rPr lang="en-US" dirty="0" smtClean="0">
                <a:solidFill>
                  <a:srgbClr val="FF0000"/>
                </a:solidFill>
                <a:latin typeface="Times New Roman" pitchFamily="18" charset="0"/>
                <a:ea typeface="Calibri" pitchFamily="34" charset="0"/>
                <a:cs typeface="Times New Roman" pitchFamily="18" charset="0"/>
              </a:rPr>
              <a:t>MME</a:t>
            </a:r>
            <a:r>
              <a:rPr lang="en-US" dirty="0" smtClean="0">
                <a:latin typeface="Times New Roman" pitchFamily="18" charset="0"/>
                <a:ea typeface="Calibri" pitchFamily="34" charset="0"/>
                <a:cs typeface="Times New Roman" pitchFamily="18" charset="0"/>
              </a:rPr>
              <a:t> </a:t>
            </a:r>
            <a:r>
              <a:rPr lang="en-US" dirty="0" smtClean="0">
                <a:solidFill>
                  <a:srgbClr val="FF0000"/>
                </a:solidFill>
                <a:latin typeface="Times New Roman" pitchFamily="18" charset="0"/>
                <a:ea typeface="Calibri" pitchFamily="34" charset="0"/>
                <a:cs typeface="Times New Roman" pitchFamily="18" charset="0"/>
              </a:rPr>
              <a:t>Cyclone track, intensity </a:t>
            </a:r>
            <a:r>
              <a:rPr lang="en-US" dirty="0" smtClean="0">
                <a:latin typeface="Times New Roman" pitchFamily="18" charset="0"/>
                <a:ea typeface="Calibri" pitchFamily="34" charset="0"/>
                <a:cs typeface="Times New Roman" pitchFamily="18" charset="0"/>
              </a:rPr>
              <a:t>prediction and </a:t>
            </a:r>
            <a:r>
              <a:rPr lang="en-US" dirty="0" smtClean="0">
                <a:solidFill>
                  <a:srgbClr val="FF0000"/>
                </a:solidFill>
                <a:latin typeface="Times New Roman" pitchFamily="18" charset="0"/>
                <a:ea typeface="Calibri" pitchFamily="34" charset="0"/>
                <a:cs typeface="Times New Roman" pitchFamily="18" charset="0"/>
              </a:rPr>
              <a:t>genesis forecast </a:t>
            </a:r>
            <a:r>
              <a:rPr lang="en-US" dirty="0" smtClean="0">
                <a:latin typeface="Times New Roman" pitchFamily="18" charset="0"/>
                <a:ea typeface="Calibri" pitchFamily="34" charset="0"/>
                <a:cs typeface="Times New Roman" pitchFamily="18" charset="0"/>
              </a:rPr>
              <a:t>based on GFS model provided during the cyclone situations.  </a:t>
            </a: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tab pos="457200" algn="l"/>
              </a:tabLst>
            </a:pPr>
            <a:endPar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Customised</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user specific NWP products generated for various services </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such as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Agrometeorological</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Hydrometeorological</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Aviation and public weather services. </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itchFamily="34" charset="0"/>
              <a:buChar char="•"/>
              <a:tabLst>
                <a:tab pos="457200" algn="l"/>
              </a:tabLst>
            </a:pPr>
            <a:endPar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342900" lvl="0" indent="-342900" algn="just">
              <a:buFont typeface="Arial" pitchFamily="34" charset="0"/>
              <a:buChar char="•"/>
            </a:pPr>
            <a:r>
              <a:rPr lang="en-US" dirty="0" smtClean="0">
                <a:latin typeface="Times New Roman" pitchFamily="18" charset="0"/>
                <a:cs typeface="Times New Roman" pitchFamily="18" charset="0"/>
              </a:rPr>
              <a:t>Utilization of NWP products from India and Global </a:t>
            </a:r>
            <a:r>
              <a:rPr lang="en-US" dirty="0" err="1" smtClean="0">
                <a:latin typeface="Times New Roman" pitchFamily="18" charset="0"/>
                <a:cs typeface="Times New Roman" pitchFamily="18" charset="0"/>
              </a:rPr>
              <a:t>centres</a:t>
            </a:r>
            <a:r>
              <a:rPr lang="en-US" dirty="0" smtClean="0">
                <a:latin typeface="Times New Roman" pitchFamily="18" charset="0"/>
                <a:cs typeface="Times New Roman" pitchFamily="18" charset="0"/>
              </a:rPr>
              <a:t> maximized for </a:t>
            </a:r>
            <a:r>
              <a:rPr lang="en-US" dirty="0" smtClean="0">
                <a:solidFill>
                  <a:srgbClr val="FF0000"/>
                </a:solidFill>
                <a:latin typeface="Times New Roman" pitchFamily="18" charset="0"/>
                <a:cs typeface="Times New Roman" pitchFamily="18" charset="0"/>
              </a:rPr>
              <a:t>Improved Operational Weather forecast  at various time scale.</a:t>
            </a:r>
            <a:endParaRPr lang="en-IN" dirty="0" smtClean="0">
              <a:latin typeface="Times New Roman" pitchFamily="18" charset="0"/>
              <a:cs typeface="Times New Roman" pitchFamily="18" charset="0"/>
            </a:endParaRPr>
          </a:p>
        </p:txBody>
      </p:sp>
      <p:sp>
        <p:nvSpPr>
          <p:cNvPr id="3" name="Title 1"/>
          <p:cNvSpPr txBox="1">
            <a:spLocks/>
          </p:cNvSpPr>
          <p:nvPr/>
        </p:nvSpPr>
        <p:spPr>
          <a:xfrm>
            <a:off x="126124" y="0"/>
            <a:ext cx="8839200" cy="549275"/>
          </a:xfrm>
          <a:prstGeom prst="rect">
            <a:avLst/>
          </a:prstGeom>
          <a:solidFill>
            <a:schemeClr val="hlink"/>
          </a:solidFill>
        </p:spPr>
        <p:txBody>
          <a:bodyPr vert="horz" lIns="91440" tIns="45720" rIns="91440" bIns="45720" rtlCol="0" anchor="ctr">
            <a:normAutofit fontScale="90000" lnSpcReduction="10000"/>
          </a:bodyPr>
          <a:lstStyle/>
          <a:p>
            <a:pPr lvl="0" algn="ctr" defTabSz="685800">
              <a:lnSpc>
                <a:spcPct val="90000"/>
              </a:lnSpc>
              <a:spcBef>
                <a:spcPct val="0"/>
              </a:spcBef>
              <a:defRPr/>
            </a:pPr>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 </a:t>
            </a:r>
            <a:r>
              <a:rPr lang="en-US" sz="4000" b="1" dirty="0" smtClean="0">
                <a:solidFill>
                  <a:srgbClr val="FFC000"/>
                </a:solidFill>
                <a:latin typeface="Times New Roman" pitchFamily="18" charset="0"/>
                <a:cs typeface="Times New Roman" pitchFamily="18" charset="0"/>
              </a:rPr>
              <a:t>Major Achievements</a:t>
            </a:r>
            <a:endParaRPr kumimoji="0" lang="en-US" sz="4000" b="0" i="0" u="none" strike="noStrike" kern="1200" cap="none" spc="0" normalizeH="0" baseline="0" noProof="0" dirty="0" smtClean="0">
              <a:ln>
                <a:noFill/>
              </a:ln>
              <a:solidFill>
                <a:srgbClr val="FFC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46232" y="499869"/>
            <a:ext cx="8071945"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gn="just">
              <a:buFont typeface="Arial" pitchFamily="34" charset="0"/>
              <a:buChar char="•"/>
            </a:pPr>
            <a:r>
              <a:rPr lang="en-US" dirty="0" smtClean="0">
                <a:latin typeface="Times New Roman" pitchFamily="18" charset="0"/>
                <a:cs typeface="Times New Roman" pitchFamily="18" charset="0"/>
              </a:rPr>
              <a:t>Improvement in </a:t>
            </a:r>
            <a:r>
              <a:rPr lang="en-US" dirty="0" smtClean="0">
                <a:solidFill>
                  <a:srgbClr val="FF0000"/>
                </a:solidFill>
                <a:latin typeface="Times New Roman" pitchFamily="18" charset="0"/>
                <a:cs typeface="Times New Roman" pitchFamily="18" charset="0"/>
              </a:rPr>
              <a:t>Operational Cyclone Track forecast accuracy by 7.6 km per year </a:t>
            </a:r>
            <a:r>
              <a:rPr lang="en-US" dirty="0" smtClean="0">
                <a:latin typeface="Times New Roman" pitchFamily="18" charset="0"/>
                <a:cs typeface="Times New Roman" pitchFamily="18" charset="0"/>
              </a:rPr>
              <a:t>and </a:t>
            </a:r>
            <a:r>
              <a:rPr lang="en-US" dirty="0" smtClean="0">
                <a:solidFill>
                  <a:srgbClr val="FF0000"/>
                </a:solidFill>
                <a:latin typeface="Times New Roman" pitchFamily="18" charset="0"/>
                <a:cs typeface="Times New Roman" pitchFamily="18" charset="0"/>
              </a:rPr>
              <a:t>intensity forecast improved by about 20 </a:t>
            </a:r>
            <a:r>
              <a:rPr lang="en-US" dirty="0" err="1" smtClean="0">
                <a:solidFill>
                  <a:srgbClr val="FF0000"/>
                </a:solidFill>
                <a:latin typeface="Times New Roman" pitchFamily="18" charset="0"/>
                <a:cs typeface="Times New Roman" pitchFamily="18" charset="0"/>
              </a:rPr>
              <a:t>kmph</a:t>
            </a:r>
            <a:r>
              <a:rPr lang="en-US" dirty="0" smtClean="0">
                <a:solidFill>
                  <a:srgbClr val="FF0000"/>
                </a:solidFill>
                <a:latin typeface="Times New Roman" pitchFamily="18" charset="0"/>
                <a:cs typeface="Times New Roman" pitchFamily="18" charset="0"/>
              </a:rPr>
              <a:t> in past five years and Forecast lead time increased from 3 to 5 days</a:t>
            </a:r>
            <a:r>
              <a:rPr lang="en-US" dirty="0" smtClean="0">
                <a:latin typeface="Times New Roman" pitchFamily="18" charset="0"/>
                <a:cs typeface="Times New Roman" pitchFamily="18" charset="0"/>
              </a:rPr>
              <a:t>.</a:t>
            </a:r>
            <a:r>
              <a:rPr lang="en-IN" dirty="0" smtClean="0">
                <a:latin typeface="Times New Roman" pitchFamily="18" charset="0"/>
                <a:cs typeface="Times New Roman" pitchFamily="18" charset="0"/>
              </a:rPr>
              <a:t> </a:t>
            </a:r>
          </a:p>
          <a:p>
            <a:pPr marL="342900" indent="-342900" algn="just">
              <a:buFont typeface="Arial" pitchFamily="34" charset="0"/>
              <a:buChar char="•"/>
            </a:pPr>
            <a:endParaRPr lang="en-IN" dirty="0" smtClean="0">
              <a:latin typeface="Times New Roman" pitchFamily="18" charset="0"/>
              <a:cs typeface="Times New Roman" pitchFamily="18" charset="0"/>
            </a:endParaRPr>
          </a:p>
          <a:p>
            <a:pPr marL="342900" indent="-342900" algn="just">
              <a:buFont typeface="Arial" pitchFamily="34" charset="0"/>
              <a:buChar char="•"/>
            </a:pPr>
            <a:r>
              <a:rPr lang="en-IN" dirty="0" smtClean="0">
                <a:latin typeface="Times New Roman" pitchFamily="18" charset="0"/>
                <a:cs typeface="Times New Roman" pitchFamily="18" charset="0"/>
              </a:rPr>
              <a:t>Accurate prediction of </a:t>
            </a:r>
            <a:r>
              <a:rPr lang="en-IN" dirty="0" err="1" smtClean="0">
                <a:latin typeface="Times New Roman" pitchFamily="18" charset="0"/>
                <a:cs typeface="Times New Roman" pitchFamily="18" charset="0"/>
              </a:rPr>
              <a:t>Hudhud</a:t>
            </a:r>
            <a:r>
              <a:rPr lang="en-IN" dirty="0" smtClean="0">
                <a:latin typeface="Times New Roman" pitchFamily="18" charset="0"/>
                <a:cs typeface="Times New Roman" pitchFamily="18" charset="0"/>
              </a:rPr>
              <a:t>, </a:t>
            </a:r>
            <a:r>
              <a:rPr lang="en-IN" dirty="0" err="1" smtClean="0">
                <a:latin typeface="Times New Roman" pitchFamily="18" charset="0"/>
                <a:cs typeface="Times New Roman" pitchFamily="18" charset="0"/>
              </a:rPr>
              <a:t>Nilofer</a:t>
            </a:r>
            <a:r>
              <a:rPr lang="en-IN" dirty="0" smtClean="0">
                <a:latin typeface="Times New Roman" pitchFamily="18" charset="0"/>
                <a:cs typeface="Times New Roman" pitchFamily="18" charset="0"/>
              </a:rPr>
              <a:t> and other cyclonic storms and Region-wise Severe Weather Warnings. </a:t>
            </a:r>
            <a:r>
              <a:rPr lang="en-US" dirty="0" smtClean="0">
                <a:solidFill>
                  <a:srgbClr val="FF0000"/>
                </a:solidFill>
                <a:latin typeface="Times New Roman" pitchFamily="18" charset="0"/>
                <a:cs typeface="Times New Roman" pitchFamily="18" charset="0"/>
              </a:rPr>
              <a:t>Advances in cyclone forecasting and warning is appreciated by Prime Minister </a:t>
            </a:r>
            <a:r>
              <a:rPr lang="en-IN" dirty="0" smtClean="0">
                <a:solidFill>
                  <a:srgbClr val="FF0000"/>
                </a:solidFill>
                <a:latin typeface="Times New Roman" pitchFamily="18" charset="0"/>
                <a:cs typeface="Times New Roman" pitchFamily="18" charset="0"/>
              </a:rPr>
              <a:t>address at the 102nd Indian Science Congress </a:t>
            </a:r>
            <a:r>
              <a:rPr lang="en-IN" dirty="0" smtClean="0">
                <a:latin typeface="Times New Roman" pitchFamily="18" charset="0"/>
                <a:cs typeface="Times New Roman" pitchFamily="18" charset="0"/>
              </a:rPr>
              <a:t>on 3</a:t>
            </a:r>
            <a:r>
              <a:rPr lang="en-IN" baseline="30000" dirty="0" smtClean="0">
                <a:latin typeface="Times New Roman" pitchFamily="18" charset="0"/>
                <a:cs typeface="Times New Roman" pitchFamily="18" charset="0"/>
              </a:rPr>
              <a:t>rd</a:t>
            </a:r>
            <a:r>
              <a:rPr lang="en-IN" dirty="0" smtClean="0">
                <a:latin typeface="Times New Roman" pitchFamily="18" charset="0"/>
                <a:cs typeface="Times New Roman" pitchFamily="18" charset="0"/>
              </a:rPr>
              <a:t> January, 2015. Also </a:t>
            </a:r>
            <a:r>
              <a:rPr lang="en-US" dirty="0" smtClean="0">
                <a:latin typeface="Times New Roman" pitchFamily="18" charset="0"/>
                <a:cs typeface="Times New Roman" pitchFamily="18" charset="0"/>
              </a:rPr>
              <a:t>on the occasion of </a:t>
            </a:r>
            <a:r>
              <a:rPr lang="en-US" dirty="0" err="1" smtClean="0">
                <a:latin typeface="Times New Roman" pitchFamily="18" charset="0"/>
                <a:cs typeface="Times New Roman" pitchFamily="18" charset="0"/>
              </a:rPr>
              <a:t>Prawasi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Bhartiya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Diwas</a:t>
            </a:r>
            <a:r>
              <a:rPr lang="en-US" dirty="0" smtClean="0">
                <a:latin typeface="Times New Roman" pitchFamily="18" charset="0"/>
                <a:cs typeface="Times New Roman" pitchFamily="18" charset="0"/>
              </a:rPr>
              <a:t> (7-9 Jan 2015) </a:t>
            </a:r>
            <a:r>
              <a:rPr lang="en-US" dirty="0" smtClean="0">
                <a:solidFill>
                  <a:srgbClr val="FF0000"/>
                </a:solidFill>
                <a:latin typeface="Times New Roman" pitchFamily="18" charset="0"/>
                <a:cs typeface="Times New Roman" pitchFamily="18" charset="0"/>
              </a:rPr>
              <a:t>accurate cyclone forecasting is identified as one of the new order of S&amp;T emerging from roots of Indian Knowledge. </a:t>
            </a:r>
            <a:endParaRPr lang="en-IN" dirty="0" smtClean="0">
              <a:solidFill>
                <a:srgbClr val="FF0000"/>
              </a:solidFill>
              <a:latin typeface="Times New Roman" pitchFamily="18" charset="0"/>
              <a:cs typeface="Times New Roman" pitchFamily="18" charset="0"/>
            </a:endParaRPr>
          </a:p>
          <a:p>
            <a:pPr marL="342900" indent="-342900" algn="just">
              <a:buFont typeface="Arial" pitchFamily="34" charset="0"/>
              <a:buChar char="•"/>
            </a:pPr>
            <a:endParaRPr lang="en-IN" dirty="0" smtClean="0">
              <a:latin typeface="Times New Roman" pitchFamily="18" charset="0"/>
              <a:cs typeface="Times New Roman" pitchFamily="18" charset="0"/>
            </a:endParaRPr>
          </a:p>
          <a:p>
            <a:pPr marL="342900" indent="-342900" algn="just">
              <a:buFont typeface="Arial" pitchFamily="34" charset="0"/>
              <a:buChar char="•"/>
            </a:pPr>
            <a:r>
              <a:rPr lang="en-IN" dirty="0" smtClean="0">
                <a:latin typeface="Times New Roman" pitchFamily="18" charset="0"/>
                <a:cs typeface="Times New Roman" pitchFamily="18" charset="0"/>
              </a:rPr>
              <a:t>Improved skill in operational short and medium range extreme events. Significant </a:t>
            </a:r>
            <a:r>
              <a:rPr lang="en-IN" dirty="0" smtClean="0">
                <a:solidFill>
                  <a:srgbClr val="FF0000"/>
                </a:solidFill>
                <a:latin typeface="Times New Roman" pitchFamily="18" charset="0"/>
                <a:cs typeface="Times New Roman" pitchFamily="18" charset="0"/>
              </a:rPr>
              <a:t>improvement in skill of operational forecasts and heavy rainfall warnings.</a:t>
            </a:r>
          </a:p>
          <a:p>
            <a:pPr marL="342900" indent="-342900" algn="just">
              <a:buFont typeface="Arial" pitchFamily="34" charset="0"/>
              <a:buChar char="•"/>
            </a:pPr>
            <a:endParaRPr lang="en-IN" dirty="0" smtClean="0">
              <a:solidFill>
                <a:srgbClr val="FF0000"/>
              </a:solidFill>
              <a:latin typeface="Times New Roman" pitchFamily="18" charset="0"/>
              <a:cs typeface="Times New Roman" pitchFamily="18" charset="0"/>
            </a:endParaRPr>
          </a:p>
          <a:p>
            <a:pPr marL="342900" indent="-342900" algn="just">
              <a:buFont typeface="Arial" pitchFamily="34" charset="0"/>
              <a:buChar char="•"/>
            </a:pPr>
            <a:r>
              <a:rPr lang="en-IN" dirty="0" err="1" smtClean="0">
                <a:solidFill>
                  <a:srgbClr val="FF0000"/>
                </a:solidFill>
                <a:latin typeface="Times New Roman" pitchFamily="18" charset="0"/>
                <a:cs typeface="Times New Roman" pitchFamily="18" charset="0"/>
              </a:rPr>
              <a:t>Nowcast</a:t>
            </a:r>
            <a:r>
              <a:rPr lang="en-IN" dirty="0" smtClean="0">
                <a:solidFill>
                  <a:srgbClr val="FF0000"/>
                </a:solidFill>
                <a:latin typeface="Times New Roman" pitchFamily="18" charset="0"/>
                <a:cs typeface="Times New Roman" pitchFamily="18" charset="0"/>
              </a:rPr>
              <a:t> for 130 cities using DWR data and SMS alert</a:t>
            </a:r>
            <a:r>
              <a:rPr lang="en-IN" dirty="0" smtClean="0">
                <a:latin typeface="Times New Roman" pitchFamily="18" charset="0"/>
                <a:cs typeface="Times New Roman" pitchFamily="18" charset="0"/>
              </a:rPr>
              <a:t>.</a:t>
            </a:r>
            <a:r>
              <a:rPr lang="en-US" dirty="0" smtClean="0">
                <a:latin typeface="Times New Roman" pitchFamily="18" charset="0"/>
                <a:ea typeface="Calibri" pitchFamily="34" charset="0"/>
                <a:cs typeface="Times New Roman" pitchFamily="18" charset="0"/>
              </a:rPr>
              <a:t> </a:t>
            </a:r>
            <a:r>
              <a:rPr lang="en-IN" dirty="0" smtClean="0">
                <a:latin typeface="Times New Roman" pitchFamily="18" charset="0"/>
                <a:cs typeface="Times New Roman" pitchFamily="18" charset="0"/>
              </a:rPr>
              <a:t>Increased city Forecast to 310 cites, Tourist city Forecast from 87 to 107 destinations and </a:t>
            </a:r>
            <a:r>
              <a:rPr lang="en-US" dirty="0" smtClean="0">
                <a:latin typeface="Times New Roman" pitchFamily="18" charset="0"/>
                <a:cs typeface="Times New Roman" pitchFamily="18" charset="0"/>
              </a:rPr>
              <a:t>validity of local forecast increased from 5 to 7 days. </a:t>
            </a:r>
          </a:p>
          <a:p>
            <a:pPr marL="342900" indent="-342900" algn="just">
              <a:buFont typeface="Arial" pitchFamily="34" charset="0"/>
              <a:buChar char="•"/>
            </a:pPr>
            <a:endParaRPr lang="en-IN" dirty="0" smtClean="0">
              <a:latin typeface="Times New Roman" pitchFamily="18" charset="0"/>
              <a:cs typeface="Times New Roman" pitchFamily="18" charset="0"/>
            </a:endParaRPr>
          </a:p>
          <a:p>
            <a:pPr marL="342900" lvl="0" indent="-342900" algn="just">
              <a:buFont typeface="Arial" pitchFamily="34" charset="0"/>
              <a:buChar char="•"/>
            </a:pPr>
            <a:r>
              <a:rPr lang="en-US" dirty="0" smtClean="0">
                <a:solidFill>
                  <a:srgbClr val="FF0000"/>
                </a:solidFill>
                <a:latin typeface="Times New Roman" pitchFamily="18" charset="0"/>
                <a:cs typeface="Times New Roman" pitchFamily="18" charset="0"/>
              </a:rPr>
              <a:t>District level weather forecast provided to 655 districts and block level weather forecast started experimentally for 6648 blocks. </a:t>
            </a:r>
            <a:r>
              <a:rPr lang="en-IN" dirty="0" err="1" smtClean="0">
                <a:solidFill>
                  <a:prstClr val="black"/>
                </a:solidFill>
                <a:latin typeface="Times New Roman" pitchFamily="18" charset="0"/>
                <a:cs typeface="Times New Roman" pitchFamily="18" charset="0"/>
              </a:rPr>
              <a:t>Agromet</a:t>
            </a:r>
            <a:r>
              <a:rPr lang="en-IN" dirty="0" smtClean="0">
                <a:solidFill>
                  <a:prstClr val="black"/>
                </a:solidFill>
                <a:latin typeface="Times New Roman" pitchFamily="18" charset="0"/>
                <a:cs typeface="Times New Roman" pitchFamily="18" charset="0"/>
              </a:rPr>
              <a:t> advisories through SMS and IVR technology are being disseminated to 8.13 million farmers in the country including other modes of dissemination like TV, Radio and Print media.</a:t>
            </a:r>
            <a:r>
              <a:rPr lang="en-US" dirty="0" smtClean="0">
                <a:solidFill>
                  <a:prstClr val="black"/>
                </a:solidFill>
                <a:latin typeface="Times New Roman" pitchFamily="18" charset="0"/>
                <a:cs typeface="Times New Roman" pitchFamily="18" charset="0"/>
              </a:rPr>
              <a:t> </a:t>
            </a:r>
            <a:endParaRPr lang="en-IN" dirty="0" smtClean="0">
              <a:solidFill>
                <a:prstClr val="black"/>
              </a:solidFill>
              <a:latin typeface="Times New Roman" pitchFamily="18" charset="0"/>
              <a:cs typeface="Times New Roman" pitchFamily="18" charset="0"/>
            </a:endParaRPr>
          </a:p>
        </p:txBody>
      </p:sp>
      <p:sp>
        <p:nvSpPr>
          <p:cNvPr id="3" name="Title 1"/>
          <p:cNvSpPr txBox="1">
            <a:spLocks/>
          </p:cNvSpPr>
          <p:nvPr/>
        </p:nvSpPr>
        <p:spPr>
          <a:xfrm>
            <a:off x="126124" y="0"/>
            <a:ext cx="8839200" cy="549275"/>
          </a:xfrm>
          <a:prstGeom prst="rect">
            <a:avLst/>
          </a:prstGeom>
          <a:solidFill>
            <a:schemeClr val="hlink"/>
          </a:solidFill>
        </p:spPr>
        <p:txBody>
          <a:bodyPr vert="horz" lIns="91440" tIns="45720" rIns="91440" bIns="45720" rtlCol="0" anchor="ctr">
            <a:normAutofit fontScale="90000" lnSpcReduction="10000"/>
          </a:bodyPr>
          <a:lstStyle/>
          <a:p>
            <a:pPr defTabSz="685800">
              <a:lnSpc>
                <a:spcPct val="90000"/>
              </a:lnSpc>
              <a:spcBef>
                <a:spcPct val="0"/>
              </a:spcBef>
              <a:defRPr/>
            </a:pPr>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                       </a:t>
            </a:r>
            <a:r>
              <a:rPr lang="en-US" sz="4000" b="1" dirty="0" smtClean="0">
                <a:solidFill>
                  <a:srgbClr val="FFC000"/>
                </a:solidFill>
                <a:latin typeface="Times New Roman" pitchFamily="18" charset="0"/>
                <a:cs typeface="Times New Roman" pitchFamily="18" charset="0"/>
              </a:rPr>
              <a:t>Major Achievements</a:t>
            </a:r>
            <a:endParaRPr lang="en-US" sz="4400" dirty="0" smtClean="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32339" y="187570"/>
          <a:ext cx="8018583" cy="2063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a:srcRect l="35167" t="12500" r="20500" b="25417"/>
          <a:stretch>
            <a:fillRect/>
          </a:stretch>
        </p:blipFill>
        <p:spPr bwMode="auto">
          <a:xfrm>
            <a:off x="973015" y="2342449"/>
            <a:ext cx="3845169" cy="4307745"/>
          </a:xfrm>
          <a:prstGeom prst="rect">
            <a:avLst/>
          </a:prstGeom>
          <a:noFill/>
          <a:ln w="9525">
            <a:noFill/>
            <a:miter lim="800000"/>
            <a:headEnd/>
            <a:tailEnd/>
          </a:ln>
          <a:effectLst/>
        </p:spPr>
      </p:pic>
      <p:pic>
        <p:nvPicPr>
          <p:cNvPr id="5" name="Picture 2"/>
          <p:cNvPicPr>
            <a:picLocks noChangeAspect="1" noChangeArrowheads="1"/>
          </p:cNvPicPr>
          <p:nvPr/>
        </p:nvPicPr>
        <p:blipFill>
          <a:blip r:embed="rId8"/>
          <a:srcRect l="25313" t="11198" r="27187" b="7943"/>
          <a:stretch>
            <a:fillRect/>
          </a:stretch>
        </p:blipFill>
        <p:spPr bwMode="auto">
          <a:xfrm>
            <a:off x="4783016" y="2318941"/>
            <a:ext cx="3212122" cy="437440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481" y="257908"/>
            <a:ext cx="7406640" cy="808892"/>
          </a:xfrm>
        </p:spPr>
        <p:txBody>
          <a:bodyPr/>
          <a:lstStyle/>
          <a:p>
            <a:r>
              <a:rPr lang="en-US" dirty="0" smtClean="0"/>
              <a:t>Special Forecasting Services</a:t>
            </a:r>
            <a:endParaRPr lang="en-US" dirty="0"/>
          </a:p>
        </p:txBody>
      </p:sp>
      <p:graphicFrame>
        <p:nvGraphicFramePr>
          <p:cNvPr id="4" name="Content Placeholder 3"/>
          <p:cNvGraphicFramePr>
            <a:graphicFrameLocks noGrp="1"/>
          </p:cNvGraphicFramePr>
          <p:nvPr>
            <p:ph idx="1"/>
          </p:nvPr>
        </p:nvGraphicFramePr>
        <p:xfrm>
          <a:off x="879231" y="996462"/>
          <a:ext cx="7901354" cy="2766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a:srcRect l="21968" t="13960" r="22278"/>
          <a:stretch>
            <a:fillRect/>
          </a:stretch>
        </p:blipFill>
        <p:spPr bwMode="auto">
          <a:xfrm>
            <a:off x="328245" y="3465892"/>
            <a:ext cx="3927231" cy="3169370"/>
          </a:xfrm>
          <a:prstGeom prst="rect">
            <a:avLst/>
          </a:prstGeom>
          <a:noFill/>
          <a:ln w="9525">
            <a:noFill/>
            <a:miter lim="800000"/>
            <a:headEnd/>
            <a:tailEnd/>
          </a:ln>
        </p:spPr>
      </p:pic>
      <p:pic>
        <p:nvPicPr>
          <p:cNvPr id="6" name="Picture 2" descr="C:\Users\DDGMRM~1\AppData\Local\Temp\Rar$DIa0.833\DSC_0050.JPG"/>
          <p:cNvPicPr>
            <a:picLocks noChangeAspect="1" noChangeArrowheads="1"/>
          </p:cNvPicPr>
          <p:nvPr/>
        </p:nvPicPr>
        <p:blipFill>
          <a:blip r:embed="rId8"/>
          <a:srcRect/>
          <a:stretch>
            <a:fillRect/>
          </a:stretch>
        </p:blipFill>
        <p:spPr bwMode="auto">
          <a:xfrm>
            <a:off x="4271012" y="3491733"/>
            <a:ext cx="4579911" cy="31669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b="7734"/>
          <a:stretch>
            <a:fillRect/>
          </a:stretch>
        </p:blipFill>
        <p:spPr bwMode="auto">
          <a:xfrm>
            <a:off x="914401" y="225531"/>
            <a:ext cx="7987862" cy="2160318"/>
          </a:xfrm>
          <a:prstGeom prst="rect">
            <a:avLst/>
          </a:prstGeom>
          <a:noFill/>
        </p:spPr>
      </p:pic>
      <p:pic>
        <p:nvPicPr>
          <p:cNvPr id="3" name="Picture 2"/>
          <p:cNvPicPr/>
          <p:nvPr/>
        </p:nvPicPr>
        <p:blipFill>
          <a:blip r:embed="rId3" cstate="print"/>
          <a:srcRect r="6591" b="8801"/>
          <a:stretch>
            <a:fillRect/>
          </a:stretch>
        </p:blipFill>
        <p:spPr bwMode="auto">
          <a:xfrm>
            <a:off x="864015" y="2417380"/>
            <a:ext cx="7996205" cy="2238703"/>
          </a:xfrm>
          <a:prstGeom prst="rect">
            <a:avLst/>
          </a:prstGeom>
          <a:noFill/>
        </p:spPr>
      </p:pic>
      <p:pic>
        <p:nvPicPr>
          <p:cNvPr id="4" name="Picture 3"/>
          <p:cNvPicPr/>
          <p:nvPr/>
        </p:nvPicPr>
        <p:blipFill>
          <a:blip r:embed="rId4" cstate="print"/>
          <a:srcRect l="3737"/>
          <a:stretch>
            <a:fillRect/>
          </a:stretch>
        </p:blipFill>
        <p:spPr bwMode="auto">
          <a:xfrm>
            <a:off x="872359" y="4624552"/>
            <a:ext cx="7872249" cy="1913660"/>
          </a:xfrm>
          <a:prstGeom prst="rect">
            <a:avLst/>
          </a:prstGeom>
          <a:noFill/>
        </p:spPr>
      </p:pic>
      <p:sp>
        <p:nvSpPr>
          <p:cNvPr id="5" name="Rectangle 4"/>
          <p:cNvSpPr/>
          <p:nvPr/>
        </p:nvSpPr>
        <p:spPr>
          <a:xfrm>
            <a:off x="1760482" y="4671876"/>
            <a:ext cx="6206359" cy="369332"/>
          </a:xfrm>
          <a:prstGeom prst="rect">
            <a:avLst/>
          </a:prstGeom>
        </p:spPr>
        <p:txBody>
          <a:bodyPr wrap="square">
            <a:spAutoFit/>
          </a:bodyPr>
          <a:lstStyle/>
          <a:p>
            <a:r>
              <a:rPr lang="en-US" b="1" dirty="0" smtClean="0"/>
              <a:t>Heavy rainfall warning forecast skill (%)</a:t>
            </a:r>
            <a:endParaRPr lang="en-IN" b="1" dirty="0"/>
          </a:p>
        </p:txBody>
      </p:sp>
      <p:sp>
        <p:nvSpPr>
          <p:cNvPr id="6" name="Rectangle 5"/>
          <p:cNvSpPr/>
          <p:nvPr/>
        </p:nvSpPr>
        <p:spPr>
          <a:xfrm>
            <a:off x="4330263" y="262786"/>
            <a:ext cx="4561490" cy="369332"/>
          </a:xfrm>
          <a:prstGeom prst="rect">
            <a:avLst/>
          </a:prstGeom>
        </p:spPr>
        <p:txBody>
          <a:bodyPr wrap="square">
            <a:spAutoFit/>
          </a:bodyPr>
          <a:lstStyle/>
          <a:p>
            <a:r>
              <a:rPr lang="en-IN" b="1" dirty="0" smtClean="0"/>
              <a:t>Operational tropical cyclone track forecast.</a:t>
            </a:r>
            <a:endParaRPr lang="en-IN"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tx1"/>
                </a:solidFill>
              </a:rPr>
              <a:t>Performance of NWP Models</a:t>
            </a:r>
          </a:p>
        </p:txBody>
      </p:sp>
    </p:spTree>
    <p:extLst>
      <p:ext uri="{BB962C8B-B14F-4D97-AF65-F5344CB8AC3E}">
        <p14:creationId xmlns:p14="http://schemas.microsoft.com/office/powerpoint/2010/main" xmlns="" val="7858493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969" y="234462"/>
            <a:ext cx="7173644" cy="973015"/>
          </a:xfrm>
        </p:spPr>
        <p:txBody>
          <a:bodyPr>
            <a:normAutofit fontScale="90000"/>
          </a:bodyPr>
          <a:lstStyle/>
          <a:p>
            <a:pPr algn="ctr"/>
            <a:r>
              <a:rPr lang="en-US" b="1" dirty="0" smtClean="0"/>
              <a:t>GFS All India daily mean rainfall for monitoring active/weak spell</a:t>
            </a:r>
            <a:endParaRPr lang="en-US" b="1" dirty="0"/>
          </a:p>
        </p:txBody>
      </p:sp>
      <p:grpSp>
        <p:nvGrpSpPr>
          <p:cNvPr id="3" name="Group 11"/>
          <p:cNvGrpSpPr>
            <a:grpSpLocks/>
          </p:cNvGrpSpPr>
          <p:nvPr/>
        </p:nvGrpSpPr>
        <p:grpSpPr bwMode="auto">
          <a:xfrm>
            <a:off x="2873366" y="3132083"/>
            <a:ext cx="5873262" cy="3055275"/>
            <a:chOff x="-114545" y="484253"/>
            <a:chExt cx="9144000" cy="4730834"/>
          </a:xfrm>
        </p:grpSpPr>
        <p:pic>
          <p:nvPicPr>
            <p:cNvPr id="7" name="Picture 7" descr="GFS574rain-drf_20140813"/>
            <p:cNvPicPr>
              <a:picLocks noChangeAspect="1" noChangeArrowheads="1"/>
            </p:cNvPicPr>
            <p:nvPr/>
          </p:nvPicPr>
          <p:blipFill>
            <a:blip r:embed="rId2" cstate="print"/>
            <a:srcRect/>
            <a:stretch>
              <a:fillRect/>
            </a:stretch>
          </p:blipFill>
          <p:spPr bwMode="auto">
            <a:xfrm>
              <a:off x="-114545" y="1818753"/>
              <a:ext cx="9144000" cy="3396334"/>
            </a:xfrm>
            <a:prstGeom prst="rect">
              <a:avLst/>
            </a:prstGeom>
            <a:noFill/>
            <a:ln w="9525">
              <a:noFill/>
              <a:miter lim="800000"/>
              <a:headEnd/>
              <a:tailEnd/>
            </a:ln>
          </p:spPr>
        </p:pic>
        <p:sp>
          <p:nvSpPr>
            <p:cNvPr id="8" name="Line 9"/>
            <p:cNvSpPr>
              <a:spLocks noChangeShapeType="1"/>
            </p:cNvSpPr>
            <p:nvPr/>
          </p:nvSpPr>
          <p:spPr bwMode="auto">
            <a:xfrm flipH="1">
              <a:off x="4571997" y="484253"/>
              <a:ext cx="1279809" cy="4697350"/>
            </a:xfrm>
            <a:prstGeom prst="line">
              <a:avLst/>
            </a:prstGeom>
            <a:noFill/>
            <a:ln w="28575">
              <a:solidFill>
                <a:schemeClr val="tx1"/>
              </a:solidFill>
              <a:prstDash val="sysDot"/>
              <a:round/>
              <a:headEnd/>
              <a:tailEnd type="triangle" w="med" len="med"/>
            </a:ln>
          </p:spPr>
          <p:txBody>
            <a:bodyPr/>
            <a:lstStyle/>
            <a:p>
              <a:endParaRPr lang="en-IN"/>
            </a:p>
          </p:txBody>
        </p:sp>
      </p:grpSp>
      <p:graphicFrame>
        <p:nvGraphicFramePr>
          <p:cNvPr id="10" name="Diagram 9"/>
          <p:cNvGraphicFramePr/>
          <p:nvPr/>
        </p:nvGraphicFramePr>
        <p:xfrm>
          <a:off x="310661" y="1934309"/>
          <a:ext cx="2256692" cy="2032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India_Daily.png"/>
          <p:cNvPicPr>
            <a:picLocks noChangeAspect="1"/>
          </p:cNvPicPr>
          <p:nvPr/>
        </p:nvPicPr>
        <p:blipFill>
          <a:blip r:embed="rId8"/>
          <a:stretch>
            <a:fillRect/>
          </a:stretch>
        </p:blipFill>
        <p:spPr>
          <a:xfrm>
            <a:off x="3247696" y="1807779"/>
            <a:ext cx="5255173" cy="2238703"/>
          </a:xfrm>
          <a:prstGeom prst="rect">
            <a:avLst/>
          </a:prstGeom>
        </p:spPr>
      </p:pic>
      <p:cxnSp>
        <p:nvCxnSpPr>
          <p:cNvPr id="12" name="Straight Arrow Connector 11"/>
          <p:cNvCxnSpPr/>
          <p:nvPr/>
        </p:nvCxnSpPr>
        <p:spPr>
          <a:xfrm flipH="1">
            <a:off x="6085490" y="3226676"/>
            <a:ext cx="609601" cy="2238703"/>
          </a:xfrm>
          <a:prstGeom prst="straightConnector1">
            <a:avLst/>
          </a:prstGeom>
          <a:ln w="19050" cmpd="sng">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99393" y="2877207"/>
            <a:ext cx="4191000" cy="2304393"/>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t="7845" r="11864"/>
          <a:stretch>
            <a:fillRect/>
          </a:stretch>
        </p:blipFill>
        <p:spPr bwMode="auto">
          <a:xfrm>
            <a:off x="152400" y="304800"/>
            <a:ext cx="4267200" cy="2680138"/>
          </a:xfrm>
          <a:prstGeom prst="rect">
            <a:avLst/>
          </a:prstGeom>
          <a:noFill/>
          <a:ln w="9525">
            <a:noFill/>
            <a:miter lim="800000"/>
            <a:headEnd/>
            <a:tailEnd/>
          </a:ln>
        </p:spPr>
      </p:pic>
      <p:sp>
        <p:nvSpPr>
          <p:cNvPr id="9221" name="TextBox 5"/>
          <p:cNvSpPr txBox="1">
            <a:spLocks noChangeArrowheads="1"/>
          </p:cNvSpPr>
          <p:nvPr/>
        </p:nvSpPr>
        <p:spPr bwMode="auto">
          <a:xfrm>
            <a:off x="762000" y="457200"/>
            <a:ext cx="1633538" cy="369888"/>
          </a:xfrm>
          <a:prstGeom prst="rect">
            <a:avLst/>
          </a:prstGeom>
          <a:noFill/>
          <a:ln w="9525">
            <a:noFill/>
            <a:miter lim="800000"/>
            <a:headEnd/>
            <a:tailEnd/>
          </a:ln>
        </p:spPr>
        <p:txBody>
          <a:bodyPr wrap="none">
            <a:spAutoFit/>
          </a:bodyPr>
          <a:lstStyle/>
          <a:p>
            <a:r>
              <a:rPr lang="en-US" sz="1800"/>
              <a:t>Monsoon-2013</a:t>
            </a:r>
            <a:endParaRPr lang="en-IN" sz="1800"/>
          </a:p>
        </p:txBody>
      </p:sp>
      <p:pic>
        <p:nvPicPr>
          <p:cNvPr id="9222" name="Picture 7"/>
          <p:cNvPicPr>
            <a:picLocks noChangeAspect="1" noChangeArrowheads="1"/>
          </p:cNvPicPr>
          <p:nvPr/>
        </p:nvPicPr>
        <p:blipFill>
          <a:blip r:embed="rId4" cstate="print"/>
          <a:srcRect/>
          <a:stretch>
            <a:fillRect/>
          </a:stretch>
        </p:blipFill>
        <p:spPr bwMode="auto">
          <a:xfrm>
            <a:off x="4495800" y="557048"/>
            <a:ext cx="4648200" cy="2385849"/>
          </a:xfrm>
          <a:prstGeom prst="rect">
            <a:avLst/>
          </a:prstGeom>
          <a:noFill/>
          <a:ln w="9525">
            <a:noFill/>
            <a:miter lim="800000"/>
            <a:headEnd/>
            <a:tailEnd/>
          </a:ln>
        </p:spPr>
      </p:pic>
      <p:pic>
        <p:nvPicPr>
          <p:cNvPr id="9223" name="Picture 9"/>
          <p:cNvPicPr>
            <a:picLocks noChangeAspect="1" noChangeArrowheads="1"/>
          </p:cNvPicPr>
          <p:nvPr/>
        </p:nvPicPr>
        <p:blipFill>
          <a:blip r:embed="rId5" cstate="print"/>
          <a:srcRect/>
          <a:stretch>
            <a:fillRect/>
          </a:stretch>
        </p:blipFill>
        <p:spPr bwMode="auto">
          <a:xfrm>
            <a:off x="4572000" y="2945524"/>
            <a:ext cx="4572000" cy="2383221"/>
          </a:xfrm>
          <a:prstGeom prst="rect">
            <a:avLst/>
          </a:prstGeom>
          <a:noFill/>
          <a:ln w="9525">
            <a:noFill/>
            <a:miter lim="800000"/>
            <a:headEnd/>
            <a:tailEnd/>
          </a:ln>
        </p:spPr>
      </p:pic>
      <p:sp>
        <p:nvSpPr>
          <p:cNvPr id="8" name="Title 1"/>
          <p:cNvSpPr txBox="1">
            <a:spLocks/>
          </p:cNvSpPr>
          <p:nvPr/>
        </p:nvSpPr>
        <p:spPr>
          <a:xfrm>
            <a:off x="126123" y="0"/>
            <a:ext cx="8870731" cy="549275"/>
          </a:xfrm>
          <a:prstGeom prst="rect">
            <a:avLst/>
          </a:prstGeom>
          <a:solidFill>
            <a:schemeClr val="hlink"/>
          </a:solidFill>
        </p:spPr>
        <p:txBody>
          <a:bodyPr vert="horz" lIns="91440" tIns="45720" rIns="91440" bIns="45720" rtlCol="0" anchor="ctr">
            <a:noAutofit/>
          </a:bodyPr>
          <a:lstStyle/>
          <a:p>
            <a:pPr lvl="0"/>
            <a:r>
              <a:rPr kumimoji="0" lang="en-US" sz="3200" b="0" i="0" u="none" strike="noStrike" kern="1200" cap="none" spc="0" normalizeH="0" baseline="0" noProof="0" dirty="0" smtClean="0">
                <a:ln>
                  <a:noFill/>
                </a:ln>
                <a:solidFill>
                  <a:srgbClr val="FFC000"/>
                </a:solidFill>
                <a:effectLst/>
                <a:uLnTx/>
                <a:uFillTx/>
                <a:latin typeface="Times New Roman" pitchFamily="18" charset="0"/>
                <a:ea typeface="+mj-ea"/>
                <a:cs typeface="Times New Roman" pitchFamily="18" charset="0"/>
              </a:rPr>
              <a:t>             </a:t>
            </a:r>
            <a:r>
              <a:rPr lang="en-US" sz="3200" b="1" dirty="0" smtClean="0">
                <a:solidFill>
                  <a:srgbClr val="FFC000"/>
                </a:solidFill>
                <a:latin typeface="Times New Roman" pitchFamily="18" charset="0"/>
                <a:cs typeface="Times New Roman" pitchFamily="18" charset="0"/>
              </a:rPr>
              <a:t>GFS Forecast - Monsoon-2013 Vs. 2014</a:t>
            </a:r>
            <a:endParaRPr lang="en-IN" sz="3200" b="1" dirty="0">
              <a:solidFill>
                <a:srgbClr val="FFC000"/>
              </a:solidFill>
              <a:latin typeface="Times New Roman" pitchFamily="18" charset="0"/>
              <a:cs typeface="Times New Roman" pitchFamily="18" charset="0"/>
            </a:endParaRPr>
          </a:p>
        </p:txBody>
      </p:sp>
      <p:sp>
        <p:nvSpPr>
          <p:cNvPr id="19457" name="Rectangle 1"/>
          <p:cNvSpPr>
            <a:spLocks noChangeArrowheads="1"/>
          </p:cNvSpPr>
          <p:nvPr/>
        </p:nvSpPr>
        <p:spPr bwMode="auto">
          <a:xfrm>
            <a:off x="730777" y="5280427"/>
            <a:ext cx="813995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66713"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The comparison of GFS forecast during monsoon-2014 with monsoon-2013 shown, there is a significant improvement in monsoon </a:t>
            </a:r>
            <a:r>
              <a:rPr kumimoji="0" lang="en-US" sz="1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rainfall special CC around 17% to 28% in day-4 to day-7.</a:t>
            </a:r>
            <a:r>
              <a:rPr kumimoji="0" lang="en-US" sz="16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Similar </a:t>
            </a:r>
            <a:r>
              <a:rPr kumimoji="0" lang="en-US" sz="1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significant reduction in RMSE </a:t>
            </a:r>
            <a:r>
              <a:rPr kumimoji="0" lang="en-US" sz="16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in different homogeneous parts of the country </a:t>
            </a:r>
            <a:r>
              <a:rPr kumimoji="0" lang="en-US" sz="1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except northeast India</a:t>
            </a:r>
            <a:r>
              <a:rPr kumimoji="0" lang="en-US" sz="16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This improvement is mainly due to the availability more observations from various new satellites.  </a:t>
            </a:r>
            <a:endParaRPr kumimoji="0" lang="en-US" sz="2400" b="1" i="0" u="none" strike="noStrike" cap="none" normalizeH="0" baseline="0" dirty="0" smtClean="0">
              <a:ln>
                <a:noFill/>
              </a:ln>
              <a:solidFill>
                <a:srgbClr val="0000FF"/>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rainfc_ai_all_2014"/>
          <p:cNvPicPr>
            <a:picLocks noChangeAspect="1" noChangeArrowheads="1"/>
          </p:cNvPicPr>
          <p:nvPr/>
        </p:nvPicPr>
        <p:blipFill>
          <a:blip r:embed="rId2" cstate="print"/>
          <a:srcRect t="6560" b="2336"/>
          <a:stretch>
            <a:fillRect/>
          </a:stretch>
        </p:blipFill>
        <p:spPr bwMode="auto">
          <a:xfrm>
            <a:off x="381000" y="609600"/>
            <a:ext cx="8458200" cy="4343400"/>
          </a:xfrm>
          <a:prstGeom prst="rect">
            <a:avLst/>
          </a:prstGeom>
          <a:noFill/>
          <a:ln w="9525">
            <a:noFill/>
            <a:miter lim="800000"/>
            <a:headEnd/>
            <a:tailEnd/>
          </a:ln>
        </p:spPr>
      </p:pic>
      <p:sp>
        <p:nvSpPr>
          <p:cNvPr id="4" name="Title 1"/>
          <p:cNvSpPr txBox="1">
            <a:spLocks/>
          </p:cNvSpPr>
          <p:nvPr/>
        </p:nvSpPr>
        <p:spPr>
          <a:xfrm>
            <a:off x="126123" y="0"/>
            <a:ext cx="8870731" cy="549275"/>
          </a:xfrm>
          <a:prstGeom prst="rect">
            <a:avLst/>
          </a:prstGeom>
          <a:solidFill>
            <a:schemeClr val="hlink"/>
          </a:solidFill>
        </p:spPr>
        <p:txBody>
          <a:bodyPr vert="horz" lIns="91440" tIns="45720" rIns="91440" bIns="45720" rtlCol="0" anchor="ctr">
            <a:noAutofit/>
          </a:bodyPr>
          <a:lstStyle/>
          <a:p>
            <a:pPr lvl="0"/>
            <a:r>
              <a:rPr kumimoji="0" lang="en-US" sz="3200" b="0" i="0" u="none" strike="noStrike" kern="1200" cap="none" spc="0" normalizeH="0" baseline="0" noProof="0" dirty="0" smtClean="0">
                <a:ln>
                  <a:noFill/>
                </a:ln>
                <a:solidFill>
                  <a:srgbClr val="FFC000"/>
                </a:solidFill>
                <a:effectLst/>
                <a:uLnTx/>
                <a:uFillTx/>
                <a:latin typeface="Times New Roman" pitchFamily="18" charset="0"/>
                <a:ea typeface="+mj-ea"/>
                <a:cs typeface="Times New Roman" pitchFamily="18" charset="0"/>
              </a:rPr>
              <a:t>             WRF</a:t>
            </a:r>
            <a:r>
              <a:rPr lang="en-US" sz="3200" b="1" dirty="0" smtClean="0">
                <a:solidFill>
                  <a:srgbClr val="FFC000"/>
                </a:solidFill>
                <a:latin typeface="Times New Roman" pitchFamily="18" charset="0"/>
                <a:cs typeface="Times New Roman" pitchFamily="18" charset="0"/>
              </a:rPr>
              <a:t> Forecast - Monsoon- 2014</a:t>
            </a:r>
            <a:endParaRPr lang="en-IN" sz="3200" b="1" dirty="0">
              <a:solidFill>
                <a:srgbClr val="FFC000"/>
              </a:solidFill>
              <a:latin typeface="Times New Roman" pitchFamily="18" charset="0"/>
              <a:cs typeface="Times New Roman" pitchFamily="18" charset="0"/>
            </a:endParaRPr>
          </a:p>
        </p:txBody>
      </p:sp>
      <p:sp>
        <p:nvSpPr>
          <p:cNvPr id="5" name="Rectangle 4"/>
          <p:cNvSpPr/>
          <p:nvPr/>
        </p:nvSpPr>
        <p:spPr>
          <a:xfrm>
            <a:off x="814552" y="4836311"/>
            <a:ext cx="7888013" cy="1754326"/>
          </a:xfrm>
          <a:prstGeom prst="rect">
            <a:avLst/>
          </a:prstGeom>
        </p:spPr>
        <p:txBody>
          <a:bodyPr wrap="square">
            <a:spAutoFit/>
          </a:bodyPr>
          <a:lstStyle/>
          <a:p>
            <a:pPr algn="just"/>
            <a:r>
              <a:rPr lang="en-IN" dirty="0" smtClean="0">
                <a:latin typeface="Times New Roman" pitchFamily="18" charset="0"/>
                <a:cs typeface="Times New Roman" pitchFamily="18" charset="0"/>
              </a:rPr>
              <a:t>The daily time series of all India rainfall in 24 hour, 48 hour and 72 hour forecasts which are plotted along with observed and normal values of Monsoon – 2014</a:t>
            </a:r>
          </a:p>
          <a:p>
            <a:pPr algn="just"/>
            <a:endParaRPr lang="en-IN" dirty="0" smtClean="0">
              <a:latin typeface="Times New Roman" pitchFamily="18" charset="0"/>
              <a:cs typeface="Times New Roman" pitchFamily="18" charset="0"/>
            </a:endParaRPr>
          </a:p>
          <a:p>
            <a:pPr algn="just"/>
            <a:r>
              <a:rPr lang="en-IN" dirty="0" smtClean="0">
                <a:solidFill>
                  <a:srgbClr val="FF0000"/>
                </a:solidFill>
                <a:latin typeface="Times New Roman" pitchFamily="18" charset="0"/>
                <a:cs typeface="Times New Roman" pitchFamily="18" charset="0"/>
              </a:rPr>
              <a:t>The active i.e. the peaks in the observed field has never been missed in the model forecasts, however, the model has larger tendencies to overestimate all India rainfall merely throughout the season compared to the </a:t>
            </a:r>
            <a:r>
              <a:rPr lang="en-IN" dirty="0" err="1" smtClean="0">
                <a:solidFill>
                  <a:srgbClr val="FF0000"/>
                </a:solidFill>
                <a:latin typeface="Times New Roman" pitchFamily="18" charset="0"/>
                <a:cs typeface="Times New Roman" pitchFamily="18" charset="0"/>
              </a:rPr>
              <a:t>obsered</a:t>
            </a:r>
            <a:r>
              <a:rPr lang="en-IN" dirty="0" smtClean="0">
                <a:solidFill>
                  <a:srgbClr val="FF0000"/>
                </a:solidFill>
                <a:latin typeface="Times New Roman" pitchFamily="18" charset="0"/>
                <a:cs typeface="Times New Roman" pitchFamily="18" charset="0"/>
              </a:rPr>
              <a:t>. </a:t>
            </a:r>
            <a:endParaRPr lang="en-IN"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304800"/>
            <a:ext cx="8839200" cy="4647426"/>
          </a:xfrm>
          <a:prstGeom prst="rect">
            <a:avLst/>
          </a:prstGeom>
          <a:noFill/>
          <a:ln w="9525">
            <a:noFill/>
            <a:miter lim="800000"/>
            <a:headEnd/>
            <a:tailEnd/>
          </a:ln>
        </p:spPr>
        <p:txBody>
          <a:bodyPr>
            <a:spAutoFit/>
          </a:bodyPr>
          <a:lstStyle/>
          <a:p>
            <a:pPr algn="ctr"/>
            <a:r>
              <a:rPr lang="en-US" sz="6000" dirty="0" smtClean="0">
                <a:solidFill>
                  <a:srgbClr val="FF0000"/>
                </a:solidFill>
              </a:rPr>
              <a:t>Outline </a:t>
            </a:r>
            <a:endParaRPr lang="en-US" sz="6000" dirty="0">
              <a:solidFill>
                <a:srgbClr val="FF0000"/>
              </a:solidFill>
            </a:endParaRPr>
          </a:p>
          <a:p>
            <a:pPr lvl="1">
              <a:buFont typeface="Arial" charset="0"/>
              <a:buChar char="•"/>
            </a:pPr>
            <a:r>
              <a:rPr lang="en-US" sz="3600" dirty="0" smtClean="0">
                <a:solidFill>
                  <a:srgbClr val="002060"/>
                </a:solidFill>
              </a:rPr>
              <a:t> </a:t>
            </a:r>
            <a:r>
              <a:rPr lang="en-IN" sz="3600" b="1" dirty="0" smtClean="0">
                <a:solidFill>
                  <a:srgbClr val="002060"/>
                </a:solidFill>
                <a:latin typeface="Times New Roman" pitchFamily="18" charset="0"/>
                <a:cs typeface="Times New Roman" pitchFamily="18" charset="0"/>
              </a:rPr>
              <a:t> </a:t>
            </a:r>
            <a:r>
              <a:rPr lang="en-US" sz="3200" dirty="0" smtClean="0">
                <a:solidFill>
                  <a:srgbClr val="002060"/>
                </a:solidFill>
                <a:latin typeface="Times New Roman" pitchFamily="18" charset="0"/>
                <a:cs typeface="Times New Roman" pitchFamily="18" charset="0"/>
              </a:rPr>
              <a:t>Operational NWP system at IMD for Short  	and Medium Range Forecasting</a:t>
            </a:r>
          </a:p>
          <a:p>
            <a:pPr lvl="1">
              <a:buFont typeface="Arial" charset="0"/>
              <a:buChar char="•"/>
            </a:pPr>
            <a:r>
              <a:rPr lang="en-US" sz="3200" dirty="0" smtClean="0">
                <a:solidFill>
                  <a:srgbClr val="002060"/>
                </a:solidFill>
                <a:latin typeface="Times New Roman" pitchFamily="18" charset="0"/>
                <a:cs typeface="Times New Roman" pitchFamily="18" charset="0"/>
              </a:rPr>
              <a:t>    Generation of Customized FC Product</a:t>
            </a:r>
          </a:p>
          <a:p>
            <a:pPr lvl="1">
              <a:buFont typeface="Arial" charset="0"/>
              <a:buChar char="•"/>
            </a:pPr>
            <a:r>
              <a:rPr lang="en-US" sz="3200" dirty="0" smtClean="0">
                <a:latin typeface="Times New Roman" pitchFamily="18" charset="0"/>
                <a:cs typeface="Times New Roman" pitchFamily="18" charset="0"/>
              </a:rPr>
              <a:t>   Major Achievements during 2014-15</a:t>
            </a:r>
            <a:endParaRPr lang="en-US" sz="3200" dirty="0">
              <a:solidFill>
                <a:srgbClr val="002060"/>
              </a:solidFill>
              <a:latin typeface="Times New Roman" pitchFamily="18" charset="0"/>
              <a:cs typeface="Times New Roman" pitchFamily="18" charset="0"/>
            </a:endParaRPr>
          </a:p>
          <a:p>
            <a:pPr lvl="1">
              <a:buFont typeface="Arial" charset="0"/>
              <a:buChar char="•"/>
            </a:pPr>
            <a:r>
              <a:rPr lang="en-US" sz="3200" dirty="0">
                <a:solidFill>
                  <a:srgbClr val="002060"/>
                </a:solidFill>
                <a:latin typeface="Times New Roman" pitchFamily="18" charset="0"/>
                <a:cs typeface="Times New Roman" pitchFamily="18" charset="0"/>
              </a:rPr>
              <a:t>  </a:t>
            </a:r>
            <a:r>
              <a:rPr lang="en-US" sz="3200" dirty="0" smtClean="0">
                <a:solidFill>
                  <a:srgbClr val="002060"/>
                </a:solidFill>
                <a:latin typeface="Times New Roman" pitchFamily="18" charset="0"/>
                <a:cs typeface="Times New Roman" pitchFamily="18" charset="0"/>
              </a:rPr>
              <a:t> </a:t>
            </a:r>
            <a:r>
              <a:rPr lang="en-US" sz="3200" dirty="0" smtClean="0">
                <a:latin typeface="Times New Roman" pitchFamily="18" charset="0"/>
                <a:cs typeface="Times New Roman" pitchFamily="18" charset="0"/>
              </a:rPr>
              <a:t>Performance of NWP Models</a:t>
            </a:r>
            <a:endParaRPr lang="en-US" sz="3200" dirty="0">
              <a:solidFill>
                <a:srgbClr val="002060"/>
              </a:solidFill>
              <a:latin typeface="Times New Roman" pitchFamily="18" charset="0"/>
              <a:cs typeface="Times New Roman" pitchFamily="18" charset="0"/>
            </a:endParaRPr>
          </a:p>
          <a:p>
            <a:pPr lvl="1">
              <a:buFont typeface="Arial" charset="0"/>
              <a:buChar char="•"/>
            </a:pPr>
            <a:r>
              <a:rPr lang="en-US" sz="3200" dirty="0">
                <a:solidFill>
                  <a:srgbClr val="002060"/>
                </a:solidFill>
                <a:latin typeface="Times New Roman" pitchFamily="18" charset="0"/>
                <a:cs typeface="Times New Roman" pitchFamily="18" charset="0"/>
              </a:rPr>
              <a:t>   </a:t>
            </a:r>
            <a:r>
              <a:rPr lang="en-US" sz="3600" dirty="0" smtClean="0">
                <a:solidFill>
                  <a:srgbClr val="002060"/>
                </a:solidFill>
                <a:latin typeface="Times New Roman" pitchFamily="18" charset="0"/>
                <a:cs typeface="Times New Roman" pitchFamily="18" charset="0"/>
              </a:rPr>
              <a:t>New Initiatives</a:t>
            </a:r>
          </a:p>
          <a:p>
            <a:pPr lvl="1">
              <a:buFont typeface="Arial" charset="0"/>
              <a:buChar char="•"/>
            </a:pPr>
            <a:r>
              <a:rPr lang="en-US" sz="3600" dirty="0" smtClean="0">
                <a:solidFill>
                  <a:srgbClr val="002060"/>
                </a:solidFill>
                <a:latin typeface="Times New Roman" pitchFamily="18" charset="0"/>
                <a:cs typeface="Times New Roman" pitchFamily="18" charset="0"/>
              </a:rPr>
              <a:t>   Future Plans</a:t>
            </a:r>
            <a:r>
              <a:rPr lang="en-IN" dirty="0" smtClean="0">
                <a:solidFill>
                  <a:srgbClr val="002060"/>
                </a:solidFill>
              </a:rPr>
              <a:t>  </a:t>
            </a:r>
            <a:endParaRPr lang="en-IN" sz="3600" dirty="0">
              <a:solidFill>
                <a:srgbClr val="00206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p:cNvGraphicFramePr/>
          <p:nvPr/>
        </p:nvGraphicFramePr>
        <p:xfrm>
          <a:off x="251521" y="1494693"/>
          <a:ext cx="432048" cy="175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p:cNvGraphicFramePr/>
          <p:nvPr/>
        </p:nvGraphicFramePr>
        <p:xfrm>
          <a:off x="191199" y="3516923"/>
          <a:ext cx="492369" cy="2801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 19"/>
          <p:cNvGraphicFramePr/>
          <p:nvPr/>
        </p:nvGraphicFramePr>
        <p:xfrm>
          <a:off x="8472119" y="1266092"/>
          <a:ext cx="492369" cy="215704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1" name="Diagram 20"/>
          <p:cNvGraphicFramePr/>
          <p:nvPr/>
        </p:nvGraphicFramePr>
        <p:xfrm>
          <a:off x="8472119" y="3915508"/>
          <a:ext cx="492369" cy="200464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5" name="Title 1"/>
          <p:cNvSpPr txBox="1">
            <a:spLocks/>
          </p:cNvSpPr>
          <p:nvPr/>
        </p:nvSpPr>
        <p:spPr>
          <a:xfrm>
            <a:off x="0" y="0"/>
            <a:ext cx="9144000" cy="987425"/>
          </a:xfrm>
          <a:prstGeom prst="rect">
            <a:avLst/>
          </a:prstGeom>
          <a:solidFill>
            <a:schemeClr val="hlink"/>
          </a:solidFill>
        </p:spPr>
        <p:txBody>
          <a:bodyPr anchor="ctr"/>
          <a:lstStyle/>
          <a:p>
            <a:pPr fontAlgn="auto">
              <a:lnSpc>
                <a:spcPct val="90000"/>
              </a:lnSpc>
              <a:spcBef>
                <a:spcPts val="0"/>
              </a:spcBef>
              <a:spcAft>
                <a:spcPts val="0"/>
              </a:spcAft>
              <a:defRPr/>
            </a:pPr>
            <a:r>
              <a:rPr lang="en-US" sz="3200" dirty="0">
                <a:solidFill>
                  <a:srgbClr val="FFC000"/>
                </a:solidFill>
                <a:latin typeface="Times New Roman" pitchFamily="18" charset="0"/>
                <a:ea typeface="+mj-ea"/>
                <a:cs typeface="Times New Roman" pitchFamily="18" charset="0"/>
              </a:rPr>
              <a:t>  </a:t>
            </a:r>
            <a:r>
              <a:rPr lang="en-US" sz="2800" b="1" dirty="0">
                <a:solidFill>
                  <a:srgbClr val="FFC000"/>
                </a:solidFill>
                <a:latin typeface="Times New Roman" pitchFamily="18" charset="0"/>
                <a:cs typeface="Times New Roman" pitchFamily="18" charset="0"/>
              </a:rPr>
              <a:t>WRFDA Radiance Assimilation (Cyclone HUD HUD) </a:t>
            </a:r>
            <a:br>
              <a:rPr lang="en-US" sz="2800" b="1" dirty="0">
                <a:solidFill>
                  <a:srgbClr val="FFC000"/>
                </a:solidFill>
                <a:latin typeface="Times New Roman" pitchFamily="18" charset="0"/>
                <a:cs typeface="Times New Roman" pitchFamily="18" charset="0"/>
              </a:rPr>
            </a:br>
            <a:r>
              <a:rPr lang="en-US" sz="2800" b="1" dirty="0">
                <a:solidFill>
                  <a:srgbClr val="FFC000"/>
                </a:solidFill>
                <a:latin typeface="Times New Roman" pitchFamily="18" charset="0"/>
                <a:cs typeface="Times New Roman" pitchFamily="18" charset="0"/>
              </a:rPr>
              <a:t>         Day 2 FCST based on 00 UTC 09-10-2014</a:t>
            </a:r>
            <a:endParaRPr lang="en-IN" sz="3200" b="1" dirty="0">
              <a:solidFill>
                <a:srgbClr val="FFC000"/>
              </a:solidFill>
              <a:latin typeface="Times New Roman" pitchFamily="18" charset="0"/>
              <a:cs typeface="Times New Roman" pitchFamily="18" charset="0"/>
            </a:endParaRPr>
          </a:p>
        </p:txBody>
      </p:sp>
      <p:pic>
        <p:nvPicPr>
          <p:cNvPr id="2055" name="Picture 12" descr="C:\Users\akuda\Desktop\wrf\insat3d\WRFd02-24-RAIN_48.gif"/>
          <p:cNvPicPr>
            <a:picLocks noChangeAspect="1" noChangeArrowheads="1"/>
          </p:cNvPicPr>
          <p:nvPr/>
        </p:nvPicPr>
        <p:blipFill>
          <a:blip r:embed="rId22"/>
          <a:srcRect/>
          <a:stretch>
            <a:fillRect/>
          </a:stretch>
        </p:blipFill>
        <p:spPr bwMode="auto">
          <a:xfrm>
            <a:off x="4730750" y="3860800"/>
            <a:ext cx="3729038" cy="2908300"/>
          </a:xfrm>
          <a:prstGeom prst="rect">
            <a:avLst/>
          </a:prstGeom>
          <a:noFill/>
          <a:ln w="9525">
            <a:noFill/>
            <a:miter lim="800000"/>
            <a:headEnd/>
            <a:tailEnd/>
          </a:ln>
        </p:spPr>
      </p:pic>
      <p:pic>
        <p:nvPicPr>
          <p:cNvPr id="2056" name="Picture 13" descr="C:\Users\akuda\Desktop\wrf\saphir\WRFd02-24-RAIN_48.gif"/>
          <p:cNvPicPr>
            <a:picLocks noChangeAspect="1" noChangeArrowheads="1"/>
          </p:cNvPicPr>
          <p:nvPr/>
        </p:nvPicPr>
        <p:blipFill>
          <a:blip r:embed="rId23"/>
          <a:srcRect/>
          <a:stretch>
            <a:fillRect/>
          </a:stretch>
        </p:blipFill>
        <p:spPr bwMode="auto">
          <a:xfrm>
            <a:off x="4730750" y="1022350"/>
            <a:ext cx="3729038" cy="2838450"/>
          </a:xfrm>
          <a:prstGeom prst="rect">
            <a:avLst/>
          </a:prstGeom>
          <a:noFill/>
          <a:ln w="9525">
            <a:noFill/>
            <a:miter lim="800000"/>
            <a:headEnd/>
            <a:tailEnd/>
          </a:ln>
        </p:spPr>
      </p:pic>
      <p:pic>
        <p:nvPicPr>
          <p:cNvPr id="2057" name="Picture 14" descr="C:\Users\akuda\Desktop\wrf\sap_insat_3d\WRFd02-24-RAIN_48.gif"/>
          <p:cNvPicPr>
            <a:picLocks noChangeAspect="1" noChangeArrowheads="1"/>
          </p:cNvPicPr>
          <p:nvPr/>
        </p:nvPicPr>
        <p:blipFill>
          <a:blip r:embed="rId24"/>
          <a:srcRect/>
          <a:stretch>
            <a:fillRect/>
          </a:stretch>
        </p:blipFill>
        <p:spPr bwMode="auto">
          <a:xfrm>
            <a:off x="755650" y="3860800"/>
            <a:ext cx="3960813" cy="2908300"/>
          </a:xfrm>
          <a:prstGeom prst="rect">
            <a:avLst/>
          </a:prstGeom>
          <a:noFill/>
          <a:ln w="9525">
            <a:noFill/>
            <a:miter lim="800000"/>
            <a:headEnd/>
            <a:tailEnd/>
          </a:ln>
        </p:spPr>
      </p:pic>
      <p:pic>
        <p:nvPicPr>
          <p:cNvPr id="2058" name="Picture 11" descr="C:\Users\akuda\Desktop\wrf\obs-rain\20141011_i.gif"/>
          <p:cNvPicPr>
            <a:picLocks noChangeAspect="1" noChangeArrowheads="1"/>
          </p:cNvPicPr>
          <p:nvPr/>
        </p:nvPicPr>
        <p:blipFill>
          <a:blip r:embed="rId25"/>
          <a:srcRect l="8441" r="8009"/>
          <a:stretch>
            <a:fillRect/>
          </a:stretch>
        </p:blipFill>
        <p:spPr bwMode="auto">
          <a:xfrm>
            <a:off x="755650" y="987425"/>
            <a:ext cx="3938588" cy="2873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7504" y="762000"/>
            <a:ext cx="433965" cy="2438399"/>
          </a:xfrm>
          <a:prstGeom prst="rect">
            <a:avLst/>
          </a:prstGeom>
          <a:noFill/>
        </p:spPr>
        <p:txBody>
          <a:bodyPr vert="vert270">
            <a:spAutoFit/>
            <a:scene3d>
              <a:camera prst="orthographicFront">
                <a:rot lat="0" lon="0" rev="0"/>
              </a:camera>
              <a:lightRig rig="threePt" dir="t"/>
            </a:scene3d>
          </a:bodyPr>
          <a:lstStyle/>
          <a:p>
            <a:pPr algn="ctr" fontAlgn="auto">
              <a:lnSpc>
                <a:spcPct val="90000"/>
              </a:lnSpc>
              <a:spcBef>
                <a:spcPts val="0"/>
              </a:spcBef>
              <a:spcAft>
                <a:spcPts val="0"/>
              </a:spcAft>
              <a:defRPr/>
            </a:pPr>
            <a:r>
              <a:rPr lang="en-US" b="1" dirty="0">
                <a:solidFill>
                  <a:srgbClr val="FF0000"/>
                </a:solidFill>
                <a:latin typeface="+mn-lt"/>
                <a:cs typeface="+mn-cs"/>
              </a:rPr>
              <a:t>24 hour  WRF Forecast</a:t>
            </a:r>
          </a:p>
        </p:txBody>
      </p:sp>
      <p:sp>
        <p:nvSpPr>
          <p:cNvPr id="11" name="TextBox 10"/>
          <p:cNvSpPr txBox="1"/>
          <p:nvPr/>
        </p:nvSpPr>
        <p:spPr>
          <a:xfrm>
            <a:off x="8458200" y="846138"/>
            <a:ext cx="434975" cy="2438400"/>
          </a:xfrm>
          <a:prstGeom prst="rect">
            <a:avLst/>
          </a:prstGeom>
          <a:noFill/>
        </p:spPr>
        <p:txBody>
          <a:bodyPr vert="vert">
            <a:spAutoFit/>
          </a:bodyPr>
          <a:lstStyle/>
          <a:p>
            <a:pPr algn="ctr" fontAlgn="auto">
              <a:lnSpc>
                <a:spcPct val="90000"/>
              </a:lnSpc>
              <a:spcBef>
                <a:spcPts val="0"/>
              </a:spcBef>
              <a:spcAft>
                <a:spcPts val="0"/>
              </a:spcAft>
              <a:defRPr/>
            </a:pPr>
            <a:r>
              <a:rPr lang="en-US" b="1" dirty="0">
                <a:solidFill>
                  <a:srgbClr val="FF0000"/>
                </a:solidFill>
                <a:latin typeface="+mn-lt"/>
                <a:cs typeface="+mn-cs"/>
              </a:rPr>
              <a:t>48 hour  WRF Forecast</a:t>
            </a:r>
          </a:p>
        </p:txBody>
      </p:sp>
      <p:sp>
        <p:nvSpPr>
          <p:cNvPr id="3076" name="Title 1"/>
          <p:cNvSpPr txBox="1">
            <a:spLocks/>
          </p:cNvSpPr>
          <p:nvPr/>
        </p:nvSpPr>
        <p:spPr bwMode="auto">
          <a:xfrm>
            <a:off x="0" y="0"/>
            <a:ext cx="9144000" cy="735724"/>
          </a:xfrm>
          <a:prstGeom prst="rect">
            <a:avLst/>
          </a:prstGeom>
          <a:solidFill>
            <a:schemeClr val="hlink"/>
          </a:solidFill>
          <a:ln w="9525">
            <a:noFill/>
            <a:miter lim="800000"/>
            <a:headEnd/>
            <a:tailEnd/>
          </a:ln>
        </p:spPr>
        <p:txBody>
          <a:bodyPr anchor="ctr"/>
          <a:lstStyle/>
          <a:p>
            <a:pPr algn="ctr"/>
            <a:r>
              <a:rPr lang="en-US" altLang="en-US" sz="2400" b="1" dirty="0" smtClean="0">
                <a:solidFill>
                  <a:srgbClr val="FFC000"/>
                </a:solidFill>
                <a:latin typeface="Times New Roman" pitchFamily="18" charset="0"/>
                <a:cs typeface="Times New Roman" pitchFamily="18" charset="0"/>
              </a:rPr>
              <a:t>CRA(Continuous Rain Area) </a:t>
            </a:r>
            <a:r>
              <a:rPr lang="en-US" altLang="en-US" sz="2400" b="1" dirty="0">
                <a:solidFill>
                  <a:srgbClr val="FFC000"/>
                </a:solidFill>
                <a:latin typeface="Times New Roman" pitchFamily="18" charset="0"/>
                <a:cs typeface="Times New Roman" pitchFamily="18" charset="0"/>
              </a:rPr>
              <a:t>Method of Verification: Monsoon 2014</a:t>
            </a:r>
          </a:p>
        </p:txBody>
      </p:sp>
      <p:pic>
        <p:nvPicPr>
          <p:cNvPr id="3077" name="Picture 8"/>
          <p:cNvPicPr>
            <a:picLocks noChangeAspect="1" noChangeArrowheads="1"/>
          </p:cNvPicPr>
          <p:nvPr/>
        </p:nvPicPr>
        <p:blipFill>
          <a:blip r:embed="rId2"/>
          <a:srcRect/>
          <a:stretch>
            <a:fillRect/>
          </a:stretch>
        </p:blipFill>
        <p:spPr bwMode="auto">
          <a:xfrm>
            <a:off x="827088" y="3789363"/>
            <a:ext cx="7362825" cy="2906712"/>
          </a:xfrm>
          <a:prstGeom prst="rect">
            <a:avLst/>
          </a:prstGeom>
          <a:noFill/>
          <a:ln w="9525">
            <a:noFill/>
            <a:miter lim="800000"/>
            <a:headEnd/>
            <a:tailEnd/>
          </a:ln>
          <a:effectLst/>
        </p:spPr>
      </p:pic>
      <p:pic>
        <p:nvPicPr>
          <p:cNvPr id="3078" name="Picture 9" descr="C:\Users\akuda\Desktop\cra_mse_2014_24.jpg"/>
          <p:cNvPicPr>
            <a:picLocks noChangeAspect="1" noChangeArrowheads="1"/>
          </p:cNvPicPr>
          <p:nvPr/>
        </p:nvPicPr>
        <p:blipFill>
          <a:blip r:embed="rId3"/>
          <a:srcRect l="14880" r="8284" b="10062"/>
          <a:stretch>
            <a:fillRect/>
          </a:stretch>
        </p:blipFill>
        <p:spPr bwMode="auto">
          <a:xfrm>
            <a:off x="468313" y="549275"/>
            <a:ext cx="3898900" cy="3167063"/>
          </a:xfrm>
          <a:prstGeom prst="rect">
            <a:avLst/>
          </a:prstGeom>
          <a:noFill/>
          <a:ln w="9525">
            <a:noFill/>
            <a:miter lim="800000"/>
            <a:headEnd/>
            <a:tailEnd/>
          </a:ln>
        </p:spPr>
      </p:pic>
      <p:pic>
        <p:nvPicPr>
          <p:cNvPr id="3079" name="Picture 10" descr="C:\Users\akuda\Desktop\cra_mse_2014_48.jpg"/>
          <p:cNvPicPr>
            <a:picLocks noChangeAspect="1" noChangeArrowheads="1"/>
          </p:cNvPicPr>
          <p:nvPr/>
        </p:nvPicPr>
        <p:blipFill>
          <a:blip r:embed="rId4"/>
          <a:srcRect l="15118" t="1613" r="10434" b="9753"/>
          <a:stretch>
            <a:fillRect/>
          </a:stretch>
        </p:blipFill>
        <p:spPr bwMode="auto">
          <a:xfrm>
            <a:off x="4716463" y="560388"/>
            <a:ext cx="3816350" cy="315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10"/>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IN"/>
          </a:p>
        </p:txBody>
      </p:sp>
      <p:grpSp>
        <p:nvGrpSpPr>
          <p:cNvPr id="2" name="Group 2"/>
          <p:cNvGrpSpPr>
            <a:grpSpLocks noChangeAspect="1"/>
          </p:cNvGrpSpPr>
          <p:nvPr/>
        </p:nvGrpSpPr>
        <p:grpSpPr bwMode="auto">
          <a:xfrm>
            <a:off x="228600" y="152400"/>
            <a:ext cx="8763000" cy="6315075"/>
            <a:chOff x="2527" y="10245"/>
            <a:chExt cx="8200" cy="9707"/>
          </a:xfrm>
        </p:grpSpPr>
        <p:sp>
          <p:nvSpPr>
            <p:cNvPr id="5131" name="AutoShape 9"/>
            <p:cNvSpPr>
              <a:spLocks noChangeAspect="1" noChangeArrowheads="1" noTextEdit="1"/>
            </p:cNvSpPr>
            <p:nvPr/>
          </p:nvSpPr>
          <p:spPr bwMode="auto">
            <a:xfrm>
              <a:off x="2527" y="10245"/>
              <a:ext cx="8200" cy="9707"/>
            </a:xfrm>
            <a:prstGeom prst="rect">
              <a:avLst/>
            </a:prstGeom>
            <a:noFill/>
            <a:ln w="9525">
              <a:noFill/>
              <a:miter lim="800000"/>
              <a:headEnd/>
              <a:tailEnd/>
            </a:ln>
          </p:spPr>
          <p:txBody>
            <a:bodyPr/>
            <a:lstStyle/>
            <a:p>
              <a:endParaRPr lang="en-IN"/>
            </a:p>
          </p:txBody>
        </p:sp>
        <p:graphicFrame>
          <p:nvGraphicFramePr>
            <p:cNvPr id="5122" name="Object 8"/>
            <p:cNvGraphicFramePr>
              <a:graphicFrameLocks noChangeAspect="1"/>
            </p:cNvGraphicFramePr>
            <p:nvPr/>
          </p:nvGraphicFramePr>
          <p:xfrm>
            <a:off x="2565" y="10245"/>
            <a:ext cx="4038" cy="3087"/>
          </p:xfrm>
          <a:graphic>
            <a:graphicData uri="http://schemas.openxmlformats.org/presentationml/2006/ole">
              <p:oleObj spid="_x0000_s1062" name="Chart" r:id="rId3" imgW="3076733" imgH="2286112" progId="Excel.Sheet.8">
                <p:embed/>
              </p:oleObj>
            </a:graphicData>
          </a:graphic>
        </p:graphicFrame>
        <p:graphicFrame>
          <p:nvGraphicFramePr>
            <p:cNvPr id="5123" name="Object 7"/>
            <p:cNvGraphicFramePr>
              <a:graphicFrameLocks noChangeAspect="1"/>
            </p:cNvGraphicFramePr>
            <p:nvPr/>
          </p:nvGraphicFramePr>
          <p:xfrm>
            <a:off x="6640" y="10258"/>
            <a:ext cx="4050" cy="3098"/>
          </p:xfrm>
          <a:graphic>
            <a:graphicData uri="http://schemas.openxmlformats.org/presentationml/2006/ole">
              <p:oleObj spid="_x0000_s1063" name="Chart" r:id="rId4" imgW="3086100" imgH="2295488" progId="Excel.Sheet.8">
                <p:embed/>
              </p:oleObj>
            </a:graphicData>
          </a:graphic>
        </p:graphicFrame>
        <p:graphicFrame>
          <p:nvGraphicFramePr>
            <p:cNvPr id="5124" name="Object 6"/>
            <p:cNvGraphicFramePr>
              <a:graphicFrameLocks noChangeAspect="1"/>
            </p:cNvGraphicFramePr>
            <p:nvPr/>
          </p:nvGraphicFramePr>
          <p:xfrm>
            <a:off x="2540" y="13562"/>
            <a:ext cx="4075" cy="3073"/>
          </p:xfrm>
          <a:graphic>
            <a:graphicData uri="http://schemas.openxmlformats.org/presentationml/2006/ole">
              <p:oleObj spid="_x0000_s1064" name="Chart" r:id="rId5" imgW="3105169" imgH="2276401" progId="Excel.Sheet.8">
                <p:embed/>
              </p:oleObj>
            </a:graphicData>
          </a:graphic>
        </p:graphicFrame>
        <p:graphicFrame>
          <p:nvGraphicFramePr>
            <p:cNvPr id="5125" name="Object 5"/>
            <p:cNvGraphicFramePr>
              <a:graphicFrameLocks noChangeAspect="1"/>
            </p:cNvGraphicFramePr>
            <p:nvPr/>
          </p:nvGraphicFramePr>
          <p:xfrm>
            <a:off x="6652" y="13588"/>
            <a:ext cx="4075" cy="3086"/>
          </p:xfrm>
          <a:graphic>
            <a:graphicData uri="http://schemas.openxmlformats.org/presentationml/2006/ole">
              <p:oleObj spid="_x0000_s1065" name="Chart" r:id="rId6" imgW="3105169" imgH="2286112" progId="Excel.Sheet.8">
                <p:embed/>
              </p:oleObj>
            </a:graphicData>
          </a:graphic>
        </p:graphicFrame>
        <p:graphicFrame>
          <p:nvGraphicFramePr>
            <p:cNvPr id="5126" name="Object 4"/>
            <p:cNvGraphicFramePr>
              <a:graphicFrameLocks noChangeAspect="1"/>
            </p:cNvGraphicFramePr>
            <p:nvPr/>
          </p:nvGraphicFramePr>
          <p:xfrm>
            <a:off x="2527" y="16879"/>
            <a:ext cx="4088" cy="3047"/>
          </p:xfrm>
          <a:graphic>
            <a:graphicData uri="http://schemas.openxmlformats.org/presentationml/2006/ole">
              <p:oleObj spid="_x0000_s1066" name="Chart" r:id="rId7" imgW="3114536" imgH="2257313" progId="Excel.Sheet.8">
                <p:embed/>
              </p:oleObj>
            </a:graphicData>
          </a:graphic>
        </p:graphicFrame>
        <p:graphicFrame>
          <p:nvGraphicFramePr>
            <p:cNvPr id="5127" name="Object 3"/>
            <p:cNvGraphicFramePr>
              <a:graphicFrameLocks noChangeAspect="1"/>
            </p:cNvGraphicFramePr>
            <p:nvPr/>
          </p:nvGraphicFramePr>
          <p:xfrm>
            <a:off x="6652" y="16918"/>
            <a:ext cx="4050" cy="3034"/>
          </p:xfrm>
          <a:graphic>
            <a:graphicData uri="http://schemas.openxmlformats.org/presentationml/2006/ole">
              <p:oleObj spid="_x0000_s1067" name="Chart" r:id="rId8" imgW="3086100" imgH="2247937" progId="Excel.Sheet.8">
                <p:embed/>
              </p:oleObj>
            </a:graphicData>
          </a:graphic>
        </p:graphicFrame>
      </p:grpSp>
      <p:sp>
        <p:nvSpPr>
          <p:cNvPr id="12" name="Title 1"/>
          <p:cNvSpPr txBox="1">
            <a:spLocks/>
          </p:cNvSpPr>
          <p:nvPr/>
        </p:nvSpPr>
        <p:spPr>
          <a:xfrm>
            <a:off x="0" y="1"/>
            <a:ext cx="9144000" cy="430924"/>
          </a:xfrm>
          <a:prstGeom prst="rect">
            <a:avLst/>
          </a:prstGeom>
          <a:solidFill>
            <a:srgbClr val="3333FF"/>
          </a:solidFill>
        </p:spPr>
        <p:txBody>
          <a:bodyPr>
            <a:normAutofit fontScale="32500" lnSpcReduction="20000"/>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                  </a:t>
            </a:r>
            <a:r>
              <a:rPr kumimoji="0" lang="en-US" sz="9300" b="0" i="0" u="none" strike="noStrike" kern="1200" cap="none" spc="0" normalizeH="0" baseline="0" noProof="0" dirty="0" smtClean="0">
                <a:ln>
                  <a:noFill/>
                </a:ln>
                <a:solidFill>
                  <a:schemeClr val="accent1"/>
                </a:solidFill>
                <a:effectLst/>
                <a:uLnTx/>
                <a:uFillTx/>
                <a:latin typeface="Times New Roman" pitchFamily="18" charset="0"/>
                <a:ea typeface="+mj-ea"/>
                <a:cs typeface="Times New Roman" pitchFamily="18" charset="0"/>
              </a:rPr>
              <a:t>Tropical Cyclone Track Forecast Errors IMD - MME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3"/>
          <p:cNvPicPr>
            <a:picLocks noChangeAspect="1" noChangeArrowheads="1"/>
          </p:cNvPicPr>
          <p:nvPr/>
        </p:nvPicPr>
        <p:blipFill>
          <a:blip r:embed="rId2"/>
          <a:srcRect/>
          <a:stretch>
            <a:fillRect/>
          </a:stretch>
        </p:blipFill>
        <p:spPr bwMode="auto">
          <a:xfrm>
            <a:off x="220717" y="457200"/>
            <a:ext cx="4078014" cy="2454166"/>
          </a:xfrm>
          <a:prstGeom prst="rect">
            <a:avLst/>
          </a:prstGeom>
          <a:noFill/>
        </p:spPr>
      </p:pic>
      <p:pic>
        <p:nvPicPr>
          <p:cNvPr id="47105" name="Picture 116762"/>
          <p:cNvPicPr>
            <a:picLocks noChangeAspect="1" noChangeArrowheads="1"/>
          </p:cNvPicPr>
          <p:nvPr/>
        </p:nvPicPr>
        <p:blipFill>
          <a:blip r:embed="rId3"/>
          <a:srcRect/>
          <a:stretch>
            <a:fillRect/>
          </a:stretch>
        </p:blipFill>
        <p:spPr bwMode="auto">
          <a:xfrm>
            <a:off x="4466896" y="467382"/>
            <a:ext cx="4225159" cy="2447925"/>
          </a:xfrm>
          <a:prstGeom prst="rect">
            <a:avLst/>
          </a:prstGeom>
          <a:noFill/>
        </p:spPr>
      </p:pic>
      <p:sp>
        <p:nvSpPr>
          <p:cNvPr id="47107" name="Rectangle 3"/>
          <p:cNvSpPr>
            <a:spLocks noChangeArrowheads="1"/>
          </p:cNvSpPr>
          <p:nvPr/>
        </p:nvSpPr>
        <p:spPr bwMode="auto">
          <a:xfrm>
            <a:off x="651642" y="205163"/>
            <a:ext cx="2701159"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Rainfall (Monsoon season 2014)</a:t>
            </a: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108" name="Rectangle 4"/>
          <p:cNvSpPr>
            <a:spLocks noChangeArrowheads="1"/>
          </p:cNvSpPr>
          <p:nvPr/>
        </p:nvSpPr>
        <p:spPr bwMode="auto">
          <a:xfrm>
            <a:off x="4729655" y="226406"/>
            <a:ext cx="373117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346450" algn="l"/>
              </a:tabLst>
            </a:pPr>
            <a:r>
              <a:rPr kumimoji="0" lang="en-GB"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Minimum Temperature (Winter season):</a:t>
            </a: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109" name="Rectangle 5"/>
          <p:cNvSpPr>
            <a:spLocks noChangeArrowheads="1"/>
          </p:cNvSpPr>
          <p:nvPr/>
        </p:nvSpPr>
        <p:spPr bwMode="auto">
          <a:xfrm>
            <a:off x="357351" y="3047448"/>
            <a:ext cx="3678621"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Maximum Temperature (Pre monsoon season):</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p:cNvPicPr/>
          <p:nvPr/>
        </p:nvPicPr>
        <p:blipFill>
          <a:blip r:embed="rId4"/>
          <a:srcRect/>
          <a:stretch>
            <a:fillRect/>
          </a:stretch>
        </p:blipFill>
        <p:spPr bwMode="auto">
          <a:xfrm>
            <a:off x="134128" y="3297960"/>
            <a:ext cx="4196134" cy="2553335"/>
          </a:xfrm>
          <a:prstGeom prst="rect">
            <a:avLst/>
          </a:prstGeom>
          <a:noFill/>
          <a:ln w="9525">
            <a:noFill/>
            <a:miter lim="800000"/>
            <a:headEnd/>
            <a:tailEnd/>
          </a:ln>
        </p:spPr>
      </p:pic>
      <p:sp>
        <p:nvSpPr>
          <p:cNvPr id="47110" name="Rectangle 6"/>
          <p:cNvSpPr>
            <a:spLocks noChangeArrowheads="1"/>
          </p:cNvSpPr>
          <p:nvPr/>
        </p:nvSpPr>
        <p:spPr bwMode="auto">
          <a:xfrm>
            <a:off x="4515244" y="2648011"/>
            <a:ext cx="4344976"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tabLst>
                <a:tab pos="1152525" algn="l"/>
              </a:tabLst>
            </a:pPr>
            <a:r>
              <a:rPr lang="en-IN" sz="1600" b="1" dirty="0" smtClean="0">
                <a:solidFill>
                  <a:srgbClr val="FF0000"/>
                </a:solidFill>
              </a:rPr>
              <a:t>District level weather forecast (DLWF) </a:t>
            </a:r>
            <a:endParaRPr kumimoji="0" lang="en-GB" sz="16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1152525" algn="l"/>
              </a:tabLst>
            </a:pPr>
            <a:r>
              <a:rPr kumimoji="0" lang="en-GB" sz="12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Qualitatively the model forecast for rainfall is able to predict correctly and capture the event in most of the regions of the country. Quantitatively the accuracy level varied for different regions.</a:t>
            </a:r>
            <a:endParaRPr kumimoji="0" lang="en-GB" sz="1200" b="0" i="0" u="none" strike="noStrike" cap="none" normalizeH="0" baseline="0" dirty="0" smtClean="0">
              <a:ln>
                <a:noFill/>
              </a:ln>
              <a:solidFill>
                <a:srgbClr val="0000FF"/>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152525" algn="l"/>
              </a:tabLst>
            </a:pPr>
            <a:r>
              <a:rPr kumimoji="0" lang="en-GB" sz="1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endParaRPr kumimoji="0" lang="en-GB" sz="12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52525" algn="l"/>
              </a:tabLst>
            </a:pPr>
            <a:r>
              <a:rPr kumimoji="0" lang="en-GB" sz="1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Quantitatively the accuracy level</a:t>
            </a:r>
            <a:r>
              <a:rPr kumimoji="0" lang="en-GB" sz="12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en-GB" sz="1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still needs to be improved for some regions of the country, especially Southern (Karnataka, Kerala and Tamil Nadu) and Central India (Madhya Pradesh, Chhattisgarh and </a:t>
            </a:r>
            <a:r>
              <a:rPr kumimoji="0" lang="en-GB" sz="12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Vidarbha</a:t>
            </a:r>
            <a:r>
              <a:rPr kumimoji="0" lang="en-GB" sz="1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as well as Jharkhand in eastern India. </a:t>
            </a:r>
            <a:endParaRPr kumimoji="0" lang="en-GB" sz="12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52525" algn="l"/>
              </a:tabLst>
            </a:pPr>
            <a:endParaRPr kumimoji="0" lang="en-GB" sz="1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52525" algn="l"/>
              </a:tabLst>
            </a:pPr>
            <a:r>
              <a:rPr kumimoji="0" lang="en-GB" sz="12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Compared to rainfall forecast, the accuracy level of Temperature forecast is better for most of the States. However, Maximum Temperature forecast in Andhra Pradesh needs improvement.</a:t>
            </a:r>
          </a:p>
          <a:p>
            <a:pPr marL="0" marR="0" lvl="0" indent="0" algn="just" defTabSz="914400" rtl="0" eaLnBrk="0" fontAlgn="base" latinLnBrk="0" hangingPunct="0">
              <a:lnSpc>
                <a:spcPct val="100000"/>
              </a:lnSpc>
              <a:spcBef>
                <a:spcPct val="0"/>
              </a:spcBef>
              <a:spcAft>
                <a:spcPct val="0"/>
              </a:spcAft>
              <a:buClrTx/>
              <a:buSzTx/>
              <a:buFontTx/>
              <a:buChar char="•"/>
              <a:tabLst>
                <a:tab pos="1152525" algn="l"/>
              </a:tabLst>
            </a:pPr>
            <a:endParaRPr kumimoji="0" lang="en-GB" sz="12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52525" algn="l"/>
              </a:tabLst>
            </a:pPr>
            <a:r>
              <a:rPr kumimoji="0" lang="en-GB" sz="1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There is </a:t>
            </a:r>
            <a:r>
              <a:rPr kumimoji="0" lang="en-GB" sz="14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need to improve forecast skill for fourth and fifth day</a:t>
            </a:r>
            <a:r>
              <a:rPr kumimoji="0" lang="en-GB"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lvl="0" algn="just" defTabSz="914400" eaLnBrk="0" fontAlgn="base" hangingPunct="0">
              <a:spcBef>
                <a:spcPct val="0"/>
              </a:spcBef>
              <a:spcAft>
                <a:spcPct val="0"/>
              </a:spcAft>
              <a:buFontTx/>
              <a:buChar char="•"/>
              <a:tabLst>
                <a:tab pos="1152525" algn="l"/>
              </a:tabLst>
            </a:pPr>
            <a:r>
              <a:rPr lang="en-IN" sz="1400" dirty="0" smtClean="0">
                <a:solidFill>
                  <a:srgbClr val="FF0000"/>
                </a:solidFill>
                <a:latin typeface="Times New Roman" pitchFamily="18" charset="0"/>
                <a:cs typeface="Times New Roman" pitchFamily="18" charset="0"/>
              </a:rPr>
              <a:t>Under the Monsoon Mission Programme, projects are undertaken by IMD for further development of comprehensive bias removal procedure.</a:t>
            </a:r>
            <a:endParaRPr kumimoji="0" lang="en-GB" sz="14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1349" y="3237185"/>
            <a:ext cx="7475220" cy="904510"/>
          </a:xfrm>
        </p:spPr>
        <p:txBody>
          <a:bodyPr/>
          <a:lstStyle/>
          <a:p>
            <a:pPr lvl="0"/>
            <a:r>
              <a:rPr lang="en-US" dirty="0" smtClean="0">
                <a:solidFill>
                  <a:schemeClr val="tx1"/>
                </a:solidFill>
              </a:rPr>
              <a:t>Future Plans</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522889" y="671691"/>
            <a:ext cx="8458200" cy="5909310"/>
          </a:xfrm>
          <a:prstGeom prst="rect">
            <a:avLst/>
          </a:prstGeom>
          <a:noFill/>
          <a:ln w="9525">
            <a:noFill/>
            <a:miter lim="800000"/>
            <a:headEnd/>
            <a:tailEnd/>
          </a:ln>
        </p:spPr>
        <p:txBody>
          <a:bodyPr anchor="ctr">
            <a:spAutoFit/>
          </a:bodyPr>
          <a:lstStyle/>
          <a:p>
            <a:pPr indent="457200" algn="just" eaLnBrk="0" hangingPunct="0">
              <a:buFont typeface="Arial" pitchFamily="34" charset="0"/>
              <a:buChar char="•"/>
            </a:pPr>
            <a:r>
              <a:rPr lang="en-US" altLang="zh-CN" dirty="0" smtClean="0">
                <a:solidFill>
                  <a:srgbClr val="FF0000"/>
                </a:solidFill>
                <a:latin typeface="Times New Roman" pitchFamily="18" charset="0"/>
                <a:ea typeface="SimSun" pitchFamily="2" charset="-122"/>
                <a:cs typeface="Times New Roman" pitchFamily="18" charset="0"/>
              </a:rPr>
              <a:t>IMD initiated using </a:t>
            </a:r>
            <a:r>
              <a:rPr lang="en-US" altLang="zh-CN" dirty="0">
                <a:solidFill>
                  <a:srgbClr val="FF0000"/>
                </a:solidFill>
                <a:latin typeface="Times New Roman" pitchFamily="18" charset="0"/>
                <a:ea typeface="SimSun" pitchFamily="2" charset="-122"/>
                <a:cs typeface="Times New Roman" pitchFamily="18" charset="0"/>
              </a:rPr>
              <a:t>new IBM HPC facilities at IITM, </a:t>
            </a:r>
            <a:r>
              <a:rPr lang="en-US" altLang="zh-CN" dirty="0" err="1">
                <a:solidFill>
                  <a:srgbClr val="FF0000"/>
                </a:solidFill>
                <a:latin typeface="Times New Roman" pitchFamily="18" charset="0"/>
                <a:ea typeface="SimSun" pitchFamily="2" charset="-122"/>
                <a:cs typeface="Times New Roman" pitchFamily="18" charset="0"/>
              </a:rPr>
              <a:t>Pune</a:t>
            </a:r>
            <a:r>
              <a:rPr lang="en-US" altLang="zh-CN" dirty="0">
                <a:solidFill>
                  <a:srgbClr val="0000FF"/>
                </a:solidFill>
                <a:latin typeface="Times New Roman" pitchFamily="18" charset="0"/>
                <a:ea typeface="SimSun" pitchFamily="2" charset="-122"/>
                <a:cs typeface="Times New Roman" pitchFamily="18" charset="0"/>
              </a:rPr>
              <a:t> </a:t>
            </a:r>
            <a:r>
              <a:rPr lang="en-US" altLang="zh-CN" dirty="0" smtClean="0">
                <a:solidFill>
                  <a:srgbClr val="0000FF"/>
                </a:solidFill>
                <a:latin typeface="Times New Roman" pitchFamily="18" charset="0"/>
                <a:ea typeface="SimSun" pitchFamily="2" charset="-122"/>
                <a:cs typeface="Times New Roman" pitchFamily="18" charset="0"/>
              </a:rPr>
              <a:t>for operational </a:t>
            </a:r>
            <a:r>
              <a:rPr lang="en-US" altLang="zh-CN" dirty="0">
                <a:solidFill>
                  <a:srgbClr val="0000FF"/>
                </a:solidFill>
                <a:latin typeface="Times New Roman" pitchFamily="18" charset="0"/>
                <a:ea typeface="SimSun" pitchFamily="2" charset="-122"/>
                <a:cs typeface="Times New Roman" pitchFamily="18" charset="0"/>
              </a:rPr>
              <a:t>use through NKN CUC connectivity. </a:t>
            </a:r>
            <a:r>
              <a:rPr lang="en-US" altLang="zh-CN" dirty="0" smtClean="0">
                <a:solidFill>
                  <a:srgbClr val="0000FF"/>
                </a:solidFill>
                <a:latin typeface="Times New Roman" pitchFamily="18" charset="0"/>
                <a:ea typeface="SimSun" pitchFamily="2" charset="-122"/>
                <a:cs typeface="Times New Roman" pitchFamily="18" charset="0"/>
              </a:rPr>
              <a:t>These </a:t>
            </a:r>
            <a:r>
              <a:rPr lang="en-US" altLang="zh-CN" dirty="0">
                <a:solidFill>
                  <a:srgbClr val="0000FF"/>
                </a:solidFill>
                <a:latin typeface="Times New Roman" pitchFamily="18" charset="0"/>
                <a:ea typeface="SimSun" pitchFamily="2" charset="-122"/>
                <a:cs typeface="Times New Roman" pitchFamily="18" charset="0"/>
              </a:rPr>
              <a:t>resources are 100 </a:t>
            </a:r>
            <a:r>
              <a:rPr lang="en-US" altLang="zh-CN" dirty="0" err="1">
                <a:solidFill>
                  <a:srgbClr val="0000FF"/>
                </a:solidFill>
                <a:latin typeface="Times New Roman" pitchFamily="18" charset="0"/>
                <a:ea typeface="SimSun" pitchFamily="2" charset="-122"/>
                <a:cs typeface="Times New Roman" pitchFamily="18" charset="0"/>
              </a:rPr>
              <a:t>TFlop</a:t>
            </a:r>
            <a:r>
              <a:rPr lang="en-US" altLang="zh-CN" dirty="0">
                <a:solidFill>
                  <a:srgbClr val="0000FF"/>
                </a:solidFill>
                <a:latin typeface="Times New Roman" pitchFamily="18" charset="0"/>
                <a:ea typeface="SimSun" pitchFamily="2" charset="-122"/>
                <a:cs typeface="Times New Roman" pitchFamily="18" charset="0"/>
              </a:rPr>
              <a:t> computing (300 nodes; 4800 processors) and 600 TB disk. </a:t>
            </a:r>
            <a:endParaRPr lang="en-US" altLang="zh-CN" dirty="0" smtClean="0">
              <a:solidFill>
                <a:srgbClr val="0000FF"/>
              </a:solidFill>
              <a:latin typeface="Times New Roman" pitchFamily="18" charset="0"/>
              <a:ea typeface="SimSun" pitchFamily="2" charset="-122"/>
              <a:cs typeface="Times New Roman" pitchFamily="18" charset="0"/>
            </a:endParaRPr>
          </a:p>
          <a:p>
            <a:pPr indent="457200" algn="just" eaLnBrk="0" hangingPunct="0"/>
            <a:endParaRPr lang="en-US" dirty="0" smtClean="0">
              <a:solidFill>
                <a:srgbClr val="0000FF"/>
              </a:solidFill>
              <a:latin typeface="Times New Roman" pitchFamily="18" charset="0"/>
              <a:ea typeface="SimSun" pitchFamily="2" charset="-122"/>
              <a:cs typeface="Times New Roman" pitchFamily="18" charset="0"/>
            </a:endParaRPr>
          </a:p>
          <a:p>
            <a:pPr indent="457200" algn="just" eaLnBrk="0" hangingPunct="0">
              <a:buFont typeface="Arial" pitchFamily="34" charset="0"/>
              <a:buChar char="•"/>
            </a:pPr>
            <a:r>
              <a:rPr lang="en-US" dirty="0" smtClean="0">
                <a:solidFill>
                  <a:srgbClr val="FF0000"/>
                </a:solidFill>
                <a:latin typeface="Times New Roman" pitchFamily="18" charset="0"/>
                <a:cs typeface="Times New Roman" pitchFamily="18" charset="0"/>
              </a:rPr>
              <a:t>GFS model (T574/L64) and WRF model (27/9 km) installation completed at IITM HPC</a:t>
            </a:r>
            <a:r>
              <a:rPr lang="en-US" dirty="0" smtClean="0">
                <a:solidFill>
                  <a:srgbClr val="0000FF"/>
                </a:solidFill>
                <a:latin typeface="Times New Roman" pitchFamily="18" charset="0"/>
                <a:cs typeface="Times New Roman" pitchFamily="18" charset="0"/>
              </a:rPr>
              <a:t> from analysis to 7-days/3-days forecast and product generation. A parallel system to the existing NWP system at IMD, New Delhi to be established at IITM, </a:t>
            </a:r>
            <a:r>
              <a:rPr lang="en-US" dirty="0" err="1" smtClean="0">
                <a:solidFill>
                  <a:srgbClr val="0000FF"/>
                </a:solidFill>
                <a:latin typeface="Times New Roman" pitchFamily="18" charset="0"/>
                <a:cs typeface="Times New Roman" pitchFamily="18" charset="0"/>
              </a:rPr>
              <a:t>Pune</a:t>
            </a:r>
            <a:r>
              <a:rPr lang="en-US" dirty="0" smtClean="0">
                <a:solidFill>
                  <a:srgbClr val="0000FF"/>
                </a:solidFill>
                <a:latin typeface="Times New Roman" pitchFamily="18" charset="0"/>
                <a:cs typeface="Times New Roman" pitchFamily="18" charset="0"/>
              </a:rPr>
              <a:t> by the end of February 2015 to optimize resources utilization to </a:t>
            </a:r>
            <a:r>
              <a:rPr lang="en-US" dirty="0" smtClean="0">
                <a:solidFill>
                  <a:srgbClr val="FF0000"/>
                </a:solidFill>
                <a:latin typeface="Times New Roman" pitchFamily="18" charset="0"/>
                <a:cs typeface="Times New Roman" pitchFamily="18" charset="0"/>
              </a:rPr>
              <a:t>provide uninterrupted NWP product delivery for real-time utilization of NWP guidance.</a:t>
            </a:r>
            <a:endParaRPr lang="en-IN" dirty="0" smtClean="0">
              <a:solidFill>
                <a:srgbClr val="FF0000"/>
              </a:solidFill>
              <a:latin typeface="Times New Roman" pitchFamily="18" charset="0"/>
              <a:cs typeface="Times New Roman" pitchFamily="18" charset="0"/>
            </a:endParaRPr>
          </a:p>
          <a:p>
            <a:pPr indent="457200" algn="just" eaLnBrk="0" hangingPunct="0">
              <a:buFont typeface="Arial" pitchFamily="34" charset="0"/>
              <a:buChar char="•"/>
            </a:pPr>
            <a:endParaRPr lang="en-US" altLang="zh-CN" dirty="0">
              <a:solidFill>
                <a:srgbClr val="0000FF"/>
              </a:solidFill>
              <a:latin typeface="Times New Roman" pitchFamily="18" charset="0"/>
              <a:ea typeface="SimSun" pitchFamily="2" charset="-122"/>
              <a:cs typeface="Times New Roman" pitchFamily="18" charset="0"/>
            </a:endParaRPr>
          </a:p>
          <a:p>
            <a:pPr lvl="0" indent="457200" algn="just" eaLnBrk="0" hangingPunct="0">
              <a:buFont typeface="Arial" pitchFamily="34" charset="0"/>
              <a:buChar char="•"/>
            </a:pPr>
            <a:r>
              <a:rPr lang="en-US" dirty="0" smtClean="0">
                <a:solidFill>
                  <a:srgbClr val="FF0000"/>
                </a:solidFill>
                <a:latin typeface="Times New Roman" pitchFamily="18" charset="0"/>
                <a:cs typeface="Times New Roman" pitchFamily="18" charset="0"/>
              </a:rPr>
              <a:t>GFS models </a:t>
            </a:r>
            <a:r>
              <a:rPr lang="en-US" dirty="0" err="1" smtClean="0">
                <a:solidFill>
                  <a:srgbClr val="FF0000"/>
                </a:solidFill>
                <a:latin typeface="Times New Roman" pitchFamily="18" charset="0"/>
                <a:cs typeface="Times New Roman" pitchFamily="18" charset="0"/>
              </a:rPr>
              <a:t>upgradation</a:t>
            </a:r>
            <a:r>
              <a:rPr lang="en-US" dirty="0" smtClean="0">
                <a:solidFill>
                  <a:srgbClr val="FF0000"/>
                </a:solidFill>
                <a:latin typeface="Times New Roman" pitchFamily="18" charset="0"/>
                <a:cs typeface="Times New Roman" pitchFamily="18" charset="0"/>
              </a:rPr>
              <a:t> with </a:t>
            </a:r>
            <a:r>
              <a:rPr lang="en-US" dirty="0" err="1" smtClean="0">
                <a:solidFill>
                  <a:srgbClr val="FF0000"/>
                </a:solidFill>
                <a:latin typeface="Times New Roman" pitchFamily="18" charset="0"/>
                <a:cs typeface="Times New Roman" pitchFamily="18" charset="0"/>
              </a:rPr>
              <a:t>EnKF</a:t>
            </a:r>
            <a:r>
              <a:rPr lang="en-US" dirty="0" smtClean="0">
                <a:solidFill>
                  <a:srgbClr val="FF0000"/>
                </a:solidFill>
                <a:latin typeface="Times New Roman" pitchFamily="18" charset="0"/>
                <a:cs typeface="Times New Roman" pitchFamily="18" charset="0"/>
              </a:rPr>
              <a:t> (80 </a:t>
            </a:r>
            <a:r>
              <a:rPr lang="en-US" dirty="0" err="1" smtClean="0">
                <a:solidFill>
                  <a:srgbClr val="FF0000"/>
                </a:solidFill>
                <a:latin typeface="Times New Roman" pitchFamily="18" charset="0"/>
                <a:cs typeface="Times New Roman" pitchFamily="18" charset="0"/>
              </a:rPr>
              <a:t>mem</a:t>
            </a:r>
            <a:r>
              <a:rPr lang="en-US" dirty="0" smtClean="0">
                <a:solidFill>
                  <a:srgbClr val="FF0000"/>
                </a:solidFill>
                <a:latin typeface="Times New Roman" pitchFamily="18" charset="0"/>
                <a:cs typeface="Times New Roman" pitchFamily="18" charset="0"/>
              </a:rPr>
              <a:t>) GSI analysis, WRF with 9/3 km resolution to cover over RSMC/India region to be taken up from March 2015 </a:t>
            </a:r>
            <a:r>
              <a:rPr lang="en-US" dirty="0" smtClean="0">
                <a:solidFill>
                  <a:srgbClr val="0000FF"/>
                </a:solidFill>
                <a:latin typeface="Times New Roman" pitchFamily="18" charset="0"/>
                <a:cs typeface="Times New Roman" pitchFamily="18" charset="0"/>
              </a:rPr>
              <a:t>and </a:t>
            </a:r>
            <a:r>
              <a:rPr lang="en-US" dirty="0" err="1" smtClean="0">
                <a:solidFill>
                  <a:srgbClr val="FF0000"/>
                </a:solidFill>
                <a:latin typeface="Times New Roman" pitchFamily="18" charset="0"/>
                <a:cs typeface="Times New Roman" pitchFamily="18" charset="0"/>
              </a:rPr>
              <a:t>Upgradation</a:t>
            </a:r>
            <a:r>
              <a:rPr lang="en-US" dirty="0" smtClean="0">
                <a:solidFill>
                  <a:srgbClr val="FF0000"/>
                </a:solidFill>
                <a:latin typeface="Times New Roman" pitchFamily="18" charset="0"/>
                <a:cs typeface="Times New Roman" pitchFamily="18" charset="0"/>
              </a:rPr>
              <a:t> of GFS from T574 to T1534 </a:t>
            </a:r>
            <a:r>
              <a:rPr lang="en-US" dirty="0" smtClean="0">
                <a:solidFill>
                  <a:srgbClr val="0000FF"/>
                </a:solidFill>
                <a:latin typeface="Times New Roman" pitchFamily="18" charset="0"/>
                <a:cs typeface="Times New Roman" pitchFamily="18" charset="0"/>
              </a:rPr>
              <a:t>compatible with NCEP modeling system to be taken up</a:t>
            </a:r>
            <a:r>
              <a:rPr lang="en-US" dirty="0" smtClean="0">
                <a:solidFill>
                  <a:srgbClr val="FF0000"/>
                </a:solidFill>
                <a:latin typeface="Times New Roman" pitchFamily="18" charset="0"/>
                <a:cs typeface="Times New Roman" pitchFamily="18" charset="0"/>
              </a:rPr>
              <a:t> from November 2015 after validation of NCEP GFS T1534 </a:t>
            </a:r>
            <a:r>
              <a:rPr lang="en-US" dirty="0" smtClean="0">
                <a:solidFill>
                  <a:srgbClr val="0000FF"/>
                </a:solidFill>
                <a:latin typeface="Times New Roman" pitchFamily="18" charset="0"/>
                <a:cs typeface="Times New Roman" pitchFamily="18" charset="0"/>
              </a:rPr>
              <a:t>model outputs for Indian region during the </a:t>
            </a:r>
            <a:r>
              <a:rPr lang="en-US" dirty="0" smtClean="0">
                <a:solidFill>
                  <a:srgbClr val="FF0000"/>
                </a:solidFill>
                <a:latin typeface="Times New Roman" pitchFamily="18" charset="0"/>
                <a:cs typeface="Times New Roman" pitchFamily="18" charset="0"/>
              </a:rPr>
              <a:t>Monsoon – 2015</a:t>
            </a:r>
            <a:r>
              <a:rPr lang="en-US" dirty="0" smtClean="0">
                <a:solidFill>
                  <a:srgbClr val="0000FF"/>
                </a:solidFill>
                <a:latin typeface="Times New Roman" pitchFamily="18" charset="0"/>
                <a:cs typeface="Times New Roman" pitchFamily="18" charset="0"/>
              </a:rPr>
              <a:t>. </a:t>
            </a:r>
          </a:p>
          <a:p>
            <a:pPr lvl="0" indent="457200" algn="just" eaLnBrk="0" hangingPunct="0">
              <a:buFont typeface="Arial" pitchFamily="34" charset="0"/>
              <a:buChar char="•"/>
            </a:pPr>
            <a:endParaRPr lang="en-US" dirty="0" smtClean="0">
              <a:solidFill>
                <a:srgbClr val="FF0000"/>
              </a:solidFill>
              <a:latin typeface="Times New Roman" pitchFamily="18" charset="0"/>
              <a:cs typeface="Times New Roman" pitchFamily="18" charset="0"/>
            </a:endParaRPr>
          </a:p>
          <a:p>
            <a:pPr indent="457200" algn="just" eaLnBrk="0" hangingPunct="0">
              <a:buFont typeface="Arial" pitchFamily="34" charset="0"/>
              <a:buChar char="•"/>
            </a:pPr>
            <a:r>
              <a:rPr lang="en-US" dirty="0" smtClean="0">
                <a:solidFill>
                  <a:srgbClr val="FF0000"/>
                </a:solidFill>
                <a:latin typeface="Times New Roman" pitchFamily="18" charset="0"/>
                <a:cs typeface="Times New Roman" pitchFamily="18" charset="0"/>
              </a:rPr>
              <a:t>HWRF model (27/9/3 km) installed at IITM</a:t>
            </a:r>
            <a:r>
              <a:rPr lang="en-US" dirty="0" smtClean="0">
                <a:solidFill>
                  <a:srgbClr val="0000FF"/>
                </a:solidFill>
                <a:latin typeface="Times New Roman" pitchFamily="18" charset="0"/>
                <a:cs typeface="Times New Roman" pitchFamily="18" charset="0"/>
              </a:rPr>
              <a:t>, </a:t>
            </a:r>
            <a:r>
              <a:rPr lang="en-US" dirty="0" err="1" smtClean="0">
                <a:solidFill>
                  <a:srgbClr val="0000FF"/>
                </a:solidFill>
                <a:latin typeface="Times New Roman" pitchFamily="18" charset="0"/>
                <a:cs typeface="Times New Roman" pitchFamily="18" charset="0"/>
              </a:rPr>
              <a:t>Pune</a:t>
            </a:r>
            <a:r>
              <a:rPr lang="en-US" dirty="0" smtClean="0">
                <a:solidFill>
                  <a:srgbClr val="0000FF"/>
                </a:solidFill>
                <a:latin typeface="Times New Roman" pitchFamily="18" charset="0"/>
                <a:cs typeface="Times New Roman" pitchFamily="18" charset="0"/>
              </a:rPr>
              <a:t> computer. </a:t>
            </a:r>
            <a:r>
              <a:rPr lang="en-US" dirty="0" smtClean="0">
                <a:solidFill>
                  <a:srgbClr val="FF0000"/>
                </a:solidFill>
                <a:latin typeface="Times New Roman" pitchFamily="18" charset="0"/>
                <a:cs typeface="Times New Roman" pitchFamily="18" charset="0"/>
              </a:rPr>
              <a:t>Ocean coupling to HWRF </a:t>
            </a:r>
            <a:r>
              <a:rPr lang="en-US" dirty="0" smtClean="0">
                <a:solidFill>
                  <a:srgbClr val="0000FF"/>
                </a:solidFill>
                <a:latin typeface="Times New Roman" pitchFamily="18" charset="0"/>
                <a:cs typeface="Times New Roman" pitchFamily="18" charset="0"/>
              </a:rPr>
              <a:t>was in progress in collaboration with EMC/INCOIS to make operation from pre-monsoon cyclone season. </a:t>
            </a:r>
            <a:r>
              <a:rPr lang="en-US" dirty="0" smtClean="0">
                <a:solidFill>
                  <a:srgbClr val="FF0000"/>
                </a:solidFill>
                <a:latin typeface="Times New Roman" pitchFamily="18" charset="0"/>
                <a:cs typeface="Times New Roman" pitchFamily="18" charset="0"/>
              </a:rPr>
              <a:t>We are planning to Customize the for high resolution Regional-coupled model to run for all the seasons with data assimilation, Ocean coupling including uniform verification for high impact weather.</a:t>
            </a:r>
            <a:endParaRPr lang="en-IN" dirty="0" smtClean="0">
              <a:solidFill>
                <a:srgbClr val="FF0000"/>
              </a:solidFill>
              <a:latin typeface="Times New Roman" pitchFamily="18" charset="0"/>
              <a:cs typeface="Times New Roman" pitchFamily="18" charset="0"/>
            </a:endParaRPr>
          </a:p>
        </p:txBody>
      </p:sp>
      <p:sp>
        <p:nvSpPr>
          <p:cNvPr id="4" name="Title 1"/>
          <p:cNvSpPr txBox="1">
            <a:spLocks/>
          </p:cNvSpPr>
          <p:nvPr/>
        </p:nvSpPr>
        <p:spPr>
          <a:xfrm>
            <a:off x="273269" y="0"/>
            <a:ext cx="8870731" cy="451945"/>
          </a:xfrm>
          <a:prstGeom prst="rect">
            <a:avLst/>
          </a:prstGeom>
          <a:solidFill>
            <a:schemeClr val="hlink"/>
          </a:solidFill>
        </p:spPr>
        <p:txBody>
          <a:bodyPr vert="horz" lIns="91440" tIns="45720" rIns="91440" bIns="45720" rtlCol="0" anchor="ctr">
            <a:noAutofit/>
          </a:bodyPr>
          <a:lstStyle/>
          <a:p>
            <a:pPr lvl="0"/>
            <a:r>
              <a:rPr kumimoji="0" lang="en-US" sz="3200" b="0" i="0" u="none" strike="noStrike" kern="1200" cap="none" spc="0" normalizeH="0" baseline="0" noProof="0" dirty="0" smtClean="0">
                <a:ln>
                  <a:noFill/>
                </a:ln>
                <a:solidFill>
                  <a:srgbClr val="FFC000"/>
                </a:solidFill>
                <a:effectLst/>
                <a:uLnTx/>
                <a:uFillTx/>
                <a:latin typeface="Times New Roman" pitchFamily="18" charset="0"/>
                <a:ea typeface="+mj-ea"/>
                <a:cs typeface="Times New Roman" pitchFamily="18" charset="0"/>
              </a:rPr>
              <a:t>                      </a:t>
            </a:r>
            <a:r>
              <a:rPr lang="en-US" sz="4000" dirty="0" smtClean="0">
                <a:solidFill>
                  <a:srgbClr val="FFC000"/>
                </a:solidFill>
              </a:rPr>
              <a:t>Future</a:t>
            </a:r>
            <a:r>
              <a:rPr lang="en-US" sz="4000" dirty="0" smtClean="0"/>
              <a:t> </a:t>
            </a:r>
            <a:r>
              <a:rPr lang="en-US" sz="4000" dirty="0" smtClean="0">
                <a:solidFill>
                  <a:srgbClr val="FFC000"/>
                </a:solidFill>
              </a:rPr>
              <a:t>Plans</a:t>
            </a:r>
            <a:endParaRPr lang="en-IN" sz="4000" b="1"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696310" y="1181677"/>
            <a:ext cx="8237483" cy="3693319"/>
          </a:xfrm>
          <a:prstGeom prst="rect">
            <a:avLst/>
          </a:prstGeom>
          <a:noFill/>
          <a:ln w="9525">
            <a:noFill/>
            <a:miter lim="800000"/>
            <a:headEnd/>
            <a:tailEnd/>
          </a:ln>
        </p:spPr>
        <p:txBody>
          <a:bodyPr wrap="square" anchor="ctr">
            <a:spAutoFit/>
          </a:bodyPr>
          <a:lstStyle/>
          <a:p>
            <a:pPr indent="457200" algn="just" eaLnBrk="0" hangingPunct="0">
              <a:buFont typeface="Arial" pitchFamily="34" charset="0"/>
              <a:buChar char="•"/>
            </a:pPr>
            <a:r>
              <a:rPr lang="en-US" dirty="0" smtClean="0">
                <a:solidFill>
                  <a:srgbClr val="FF0000"/>
                </a:solidFill>
                <a:latin typeface="Times New Roman" pitchFamily="18" charset="0"/>
                <a:cs typeface="Times New Roman" pitchFamily="18" charset="0"/>
              </a:rPr>
              <a:t>Centralized Radar Data Processing </a:t>
            </a:r>
            <a:r>
              <a:rPr lang="en-US" dirty="0" smtClean="0">
                <a:solidFill>
                  <a:srgbClr val="0000FF"/>
                </a:solidFill>
                <a:latin typeface="Times New Roman" pitchFamily="18" charset="0"/>
                <a:cs typeface="Times New Roman" pitchFamily="18" charset="0"/>
              </a:rPr>
              <a:t>for WDSS-II, ARPS and WRF model </a:t>
            </a:r>
            <a:r>
              <a:rPr lang="en-US" dirty="0" smtClean="0">
                <a:solidFill>
                  <a:srgbClr val="FF0000"/>
                </a:solidFill>
                <a:latin typeface="Times New Roman" pitchFamily="18" charset="0"/>
                <a:cs typeface="Times New Roman" pitchFamily="18" charset="0"/>
              </a:rPr>
              <a:t>data</a:t>
            </a:r>
            <a:r>
              <a:rPr lang="en-US" dirty="0" smtClean="0">
                <a:solidFill>
                  <a:srgbClr val="0000FF"/>
                </a:solidFill>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assimilation </a:t>
            </a:r>
            <a:r>
              <a:rPr lang="en-US" dirty="0" smtClean="0">
                <a:solidFill>
                  <a:srgbClr val="0000FF"/>
                </a:solidFill>
                <a:latin typeface="Times New Roman" pitchFamily="18" charset="0"/>
                <a:cs typeface="Times New Roman" pitchFamily="18" charset="0"/>
              </a:rPr>
              <a:t>to be implemented at IITM HPC.</a:t>
            </a:r>
            <a:r>
              <a:rPr lang="en-IN" dirty="0" smtClean="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rPr>
              <a:t>WDSS-II system to be made operational at remaining 9 DWR stations for </a:t>
            </a:r>
            <a:r>
              <a:rPr lang="en-US" dirty="0" err="1" smtClean="0">
                <a:solidFill>
                  <a:srgbClr val="0000FF"/>
                </a:solidFill>
                <a:latin typeface="Times New Roman" pitchFamily="18" charset="0"/>
                <a:cs typeface="Times New Roman" pitchFamily="18" charset="0"/>
              </a:rPr>
              <a:t>Nowcast</a:t>
            </a:r>
            <a:r>
              <a:rPr lang="en-US" dirty="0" smtClean="0">
                <a:solidFill>
                  <a:srgbClr val="0000FF"/>
                </a:solidFill>
                <a:latin typeface="Times New Roman" pitchFamily="18" charset="0"/>
                <a:cs typeface="Times New Roman" pitchFamily="18" charset="0"/>
              </a:rPr>
              <a:t> guidance. </a:t>
            </a:r>
            <a:endParaRPr lang="en-IN" dirty="0" smtClean="0">
              <a:solidFill>
                <a:srgbClr val="0000FF"/>
              </a:solidFill>
              <a:latin typeface="Times New Roman" pitchFamily="18" charset="0"/>
              <a:cs typeface="Times New Roman" pitchFamily="18" charset="0"/>
            </a:endParaRPr>
          </a:p>
          <a:p>
            <a:pPr indent="457200" algn="just" eaLnBrk="0" hangingPunct="0">
              <a:buFont typeface="Arial" pitchFamily="34" charset="0"/>
              <a:buChar char="•"/>
            </a:pPr>
            <a:endParaRPr lang="en-US" dirty="0" smtClean="0">
              <a:solidFill>
                <a:srgbClr val="0000FF"/>
              </a:solidFill>
              <a:latin typeface="Times New Roman" pitchFamily="18" charset="0"/>
              <a:cs typeface="Times New Roman" pitchFamily="18" charset="0"/>
            </a:endParaRPr>
          </a:p>
          <a:p>
            <a:pPr indent="457200" algn="just" eaLnBrk="0" hangingPunct="0">
              <a:buFont typeface="Arial" pitchFamily="34" charset="0"/>
              <a:buChar char="•"/>
            </a:pPr>
            <a:r>
              <a:rPr lang="en-US" dirty="0" smtClean="0">
                <a:solidFill>
                  <a:srgbClr val="0000FF"/>
                </a:solidFill>
                <a:latin typeface="Times New Roman" pitchFamily="18" charset="0"/>
                <a:cs typeface="Times New Roman" pitchFamily="18" charset="0"/>
              </a:rPr>
              <a:t>Implementation of </a:t>
            </a:r>
            <a:r>
              <a:rPr lang="en-US" dirty="0" smtClean="0">
                <a:solidFill>
                  <a:srgbClr val="FF0000"/>
                </a:solidFill>
                <a:latin typeface="Times New Roman" pitchFamily="18" charset="0"/>
                <a:cs typeface="Times New Roman" pitchFamily="18" charset="0"/>
              </a:rPr>
              <a:t>Physical Initialization in high resolution WRF </a:t>
            </a:r>
            <a:r>
              <a:rPr lang="en-US" dirty="0" smtClean="0">
                <a:solidFill>
                  <a:srgbClr val="0000FF"/>
                </a:solidFill>
                <a:latin typeface="Times New Roman" pitchFamily="18" charset="0"/>
                <a:cs typeface="Times New Roman" pitchFamily="18" charset="0"/>
              </a:rPr>
              <a:t>model using DWR data for short range prediction of high impact weather and </a:t>
            </a:r>
            <a:r>
              <a:rPr lang="en-IN" dirty="0" smtClean="0">
                <a:solidFill>
                  <a:srgbClr val="FF0000"/>
                </a:solidFill>
                <a:latin typeface="Times New Roman" pitchFamily="18" charset="0"/>
                <a:cs typeface="Times New Roman" pitchFamily="18" charset="0"/>
              </a:rPr>
              <a:t>comprehensive bias removal procedure in GFS to be taken up under the Monsoon Mission Programme.</a:t>
            </a:r>
          </a:p>
          <a:p>
            <a:pPr indent="457200" algn="just" eaLnBrk="0" hangingPunct="0">
              <a:buFont typeface="Arial" pitchFamily="34" charset="0"/>
              <a:buChar char="•"/>
            </a:pPr>
            <a:endParaRPr lang="en-US" dirty="0" smtClean="0">
              <a:solidFill>
                <a:srgbClr val="FF0000"/>
              </a:solidFill>
              <a:latin typeface="Times New Roman" pitchFamily="18" charset="0"/>
              <a:cs typeface="Times New Roman" pitchFamily="18" charset="0"/>
            </a:endParaRPr>
          </a:p>
          <a:p>
            <a:pPr lvl="0" indent="457200" algn="just" eaLnBrk="0" hangingPunct="0">
              <a:buFont typeface="Arial" pitchFamily="34" charset="0"/>
              <a:buChar char="•"/>
            </a:pPr>
            <a:r>
              <a:rPr lang="en-US" dirty="0" smtClean="0">
                <a:solidFill>
                  <a:srgbClr val="FF0000"/>
                </a:solidFill>
                <a:latin typeface="Times New Roman" pitchFamily="18" charset="0"/>
                <a:cs typeface="Times New Roman" pitchFamily="18" charset="0"/>
              </a:rPr>
              <a:t>Development of High Impact Severe Weather Warning System with </a:t>
            </a:r>
            <a:r>
              <a:rPr lang="en-US" dirty="0" err="1" smtClean="0">
                <a:solidFill>
                  <a:srgbClr val="FF0000"/>
                </a:solidFill>
                <a:latin typeface="Times New Roman" pitchFamily="18" charset="0"/>
                <a:cs typeface="Times New Roman" pitchFamily="18" charset="0"/>
              </a:rPr>
              <a:t>Mesonet</a:t>
            </a:r>
            <a:r>
              <a:rPr lang="en-US" dirty="0" smtClean="0">
                <a:solidFill>
                  <a:srgbClr val="FF0000"/>
                </a:solidFill>
                <a:latin typeface="Times New Roman" pitchFamily="18" charset="0"/>
                <a:cs typeface="Times New Roman" pitchFamily="18" charset="0"/>
              </a:rPr>
              <a:t> Observation Test bed (Supersite) </a:t>
            </a:r>
            <a:r>
              <a:rPr lang="en-US" dirty="0" smtClean="0">
                <a:solidFill>
                  <a:srgbClr val="0000FF"/>
                </a:solidFill>
                <a:latin typeface="Times New Roman" pitchFamily="18" charset="0"/>
                <a:cs typeface="Times New Roman" pitchFamily="18" charset="0"/>
              </a:rPr>
              <a:t>around NCR-Delhi and Eastern India (for </a:t>
            </a:r>
            <a:r>
              <a:rPr lang="en-US" dirty="0" err="1" smtClean="0">
                <a:solidFill>
                  <a:srgbClr val="0000FF"/>
                </a:solidFill>
                <a:latin typeface="Times New Roman" pitchFamily="18" charset="0"/>
                <a:cs typeface="Times New Roman" pitchFamily="18" charset="0"/>
              </a:rPr>
              <a:t>Nor’westers</a:t>
            </a:r>
            <a:r>
              <a:rPr lang="en-US" dirty="0" smtClean="0">
                <a:solidFill>
                  <a:srgbClr val="0000FF"/>
                </a:solidFill>
                <a:latin typeface="Times New Roman" pitchFamily="18" charset="0"/>
                <a:cs typeface="Times New Roman" pitchFamily="18" charset="0"/>
              </a:rPr>
              <a:t>) with various surface and upper air observation network including </a:t>
            </a:r>
            <a:r>
              <a:rPr lang="en-US" dirty="0" smtClean="0">
                <a:solidFill>
                  <a:srgbClr val="FF0000"/>
                </a:solidFill>
                <a:latin typeface="Times New Roman" pitchFamily="18" charset="0"/>
                <a:cs typeface="Times New Roman" pitchFamily="18" charset="0"/>
              </a:rPr>
              <a:t>development of high resolution </a:t>
            </a:r>
            <a:r>
              <a:rPr lang="en-US" dirty="0" err="1" smtClean="0">
                <a:solidFill>
                  <a:srgbClr val="FF0000"/>
                </a:solidFill>
                <a:latin typeface="Times New Roman" pitchFamily="18" charset="0"/>
                <a:cs typeface="Times New Roman" pitchFamily="18" charset="0"/>
              </a:rPr>
              <a:t>mesoscale</a:t>
            </a:r>
            <a:r>
              <a:rPr lang="en-US" dirty="0" smtClean="0">
                <a:solidFill>
                  <a:srgbClr val="FF0000"/>
                </a:solidFill>
                <a:latin typeface="Times New Roman" pitchFamily="18" charset="0"/>
                <a:cs typeface="Times New Roman" pitchFamily="18" charset="0"/>
              </a:rPr>
              <a:t> model with assimilation </a:t>
            </a:r>
            <a:r>
              <a:rPr lang="en-US" dirty="0" smtClean="0">
                <a:solidFill>
                  <a:srgbClr val="0000FF"/>
                </a:solidFill>
                <a:latin typeface="Times New Roman" pitchFamily="18" charset="0"/>
                <a:cs typeface="Times New Roman" pitchFamily="18" charset="0"/>
              </a:rPr>
              <a:t>of various observations for high impact weather forecast. </a:t>
            </a:r>
          </a:p>
        </p:txBody>
      </p:sp>
      <p:sp>
        <p:nvSpPr>
          <p:cNvPr id="4" name="Title 1"/>
          <p:cNvSpPr txBox="1">
            <a:spLocks/>
          </p:cNvSpPr>
          <p:nvPr/>
        </p:nvSpPr>
        <p:spPr>
          <a:xfrm>
            <a:off x="126123" y="0"/>
            <a:ext cx="8870731" cy="549275"/>
          </a:xfrm>
          <a:prstGeom prst="rect">
            <a:avLst/>
          </a:prstGeom>
          <a:solidFill>
            <a:schemeClr val="hlink"/>
          </a:solidFill>
        </p:spPr>
        <p:txBody>
          <a:bodyPr vert="horz" lIns="91440" tIns="45720" rIns="91440" bIns="45720" rtlCol="0" anchor="ctr">
            <a:noAutofit/>
          </a:bodyPr>
          <a:lstStyle/>
          <a:p>
            <a:pPr lvl="0"/>
            <a:r>
              <a:rPr lang="en-US" sz="3200" dirty="0" smtClean="0"/>
              <a:t>                                      </a:t>
            </a:r>
            <a:r>
              <a:rPr lang="en-US" sz="4000" dirty="0" smtClean="0">
                <a:solidFill>
                  <a:srgbClr val="FFC000"/>
                </a:solidFill>
              </a:rPr>
              <a:t>Future Plans</a:t>
            </a:r>
            <a:endParaRPr lang="en-IN" sz="4800" b="1"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표 10"/>
          <p:cNvGraphicFramePr>
            <a:graphicFrameLocks noGrp="1"/>
          </p:cNvGraphicFramePr>
          <p:nvPr/>
        </p:nvGraphicFramePr>
        <p:xfrm>
          <a:off x="126125" y="1289537"/>
          <a:ext cx="8881240" cy="4863817"/>
        </p:xfrm>
        <a:graphic>
          <a:graphicData uri="http://schemas.openxmlformats.org/drawingml/2006/table">
            <a:tbl>
              <a:tblPr/>
              <a:tblGrid>
                <a:gridCol w="1427172"/>
                <a:gridCol w="1886110"/>
                <a:gridCol w="1940181"/>
                <a:gridCol w="1771790"/>
                <a:gridCol w="1855987"/>
              </a:tblGrid>
              <a:tr h="275511">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Year</a:t>
                      </a:r>
                      <a:endParaRPr kumimoji="0" lang="ko-KR" altLang="en-US"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2014 (Existing)</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2015</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smtClean="0">
                          <a:ln>
                            <a:noFill/>
                          </a:ln>
                          <a:solidFill>
                            <a:srgbClr val="000000"/>
                          </a:solidFill>
                          <a:effectLst/>
                          <a:latin typeface="Times New Roman" pitchFamily="18" charset="0"/>
                          <a:ea typeface="굴림" charset="-127"/>
                          <a:cs typeface="Times New Roman" pitchFamily="18" charset="0"/>
                        </a:rPr>
                        <a:t>2016</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2017</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r>
              <a:tr h="1129667">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Global</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endParaRPr kumimoji="0" lang="ko-KR" altLang="en-US"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GFS- T574/L64 (25km)</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GSI 3D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var</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a:t>
                      </a:r>
                    </a:p>
                    <a:p>
                      <a:pPr marL="0" marR="0" lvl="0" indent="0" algn="ctr" defTabSz="914400" rtl="0" eaLnBrk="1" fontAlgn="base" latinLnBrk="1" hangingPunct="1">
                        <a:lnSpc>
                          <a:spcPct val="120000"/>
                        </a:lnSpc>
                        <a:spcBef>
                          <a:spcPct val="0"/>
                        </a:spcBef>
                        <a:spcAft>
                          <a:spcPct val="0"/>
                        </a:spcAft>
                        <a:buClrTx/>
                        <a:buSzTx/>
                        <a:buFontTx/>
                        <a:buNone/>
                        <a:tabLst/>
                      </a:pP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GFS-T574/64L</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(80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mem</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ensemble)</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gridSpan="2">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GFS-T1534/L64 (13km)</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endPar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hMerge="1">
                  <a:txBody>
                    <a:bodyPr/>
                    <a:lstStyle/>
                    <a:p>
                      <a:pPr latinLnBrk="1"/>
                      <a:endParaRPr lang="ko-KR" altLang="en-US"/>
                    </a:p>
                  </a:txBody>
                  <a:tcPr/>
                </a:tc>
              </a:tr>
              <a:tr h="926643">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Regional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endParaRPr kumimoji="0" lang="ko-KR" altLang="en-US"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- 27/9 km 38L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3D-Var(12 hr)</a:t>
                      </a:r>
                    </a:p>
                    <a:p>
                      <a:pPr marL="0" marR="0" lvl="0" indent="0" algn="ctr" defTabSz="914400" rtl="0" eaLnBrk="1" fontAlgn="base" latinLnBrk="1" hangingPunct="1">
                        <a:lnSpc>
                          <a:spcPct val="120000"/>
                        </a:lnSpc>
                        <a:spcBef>
                          <a:spcPct val="0"/>
                        </a:spcBef>
                        <a:spcAft>
                          <a:spcPct val="0"/>
                        </a:spcAft>
                        <a:buClrTx/>
                        <a:buSzTx/>
                        <a:buFontTx/>
                        <a:buNone/>
                        <a:tabLst/>
                      </a:pP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WRF-9/3km 51L</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3D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Var</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(6hr) </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gridSpan="2">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WRF-9/3/1km 70L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Hybrid 4dVar(3hr)</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hMerge="1">
                  <a:txBody>
                    <a:bodyPr/>
                    <a:lstStyle/>
                    <a:p>
                      <a:pPr marL="0" marR="0" lvl="0" indent="0" algn="ctr" defTabSz="914400" rtl="0" eaLnBrk="1" fontAlgn="base" latinLnBrk="1" hangingPunct="1">
                        <a:lnSpc>
                          <a:spcPct val="120000"/>
                        </a:lnSpc>
                        <a:spcBef>
                          <a:spcPct val="0"/>
                        </a:spcBef>
                        <a:spcAft>
                          <a:spcPct val="0"/>
                        </a:spcAft>
                        <a:buClrTx/>
                        <a:buSzTx/>
                        <a:buFontTx/>
                        <a:buNone/>
                        <a:tabLst/>
                      </a:pPr>
                      <a:endParaRPr kumimoji="0" lang="en-US" altLang="ko-KR" sz="1400" b="1" i="0" u="none" strike="noStrike" cap="none" normalizeH="0" baseline="0" dirty="0" smtClean="0">
                        <a:ln>
                          <a:noFill/>
                        </a:ln>
                        <a:solidFill>
                          <a:srgbClr val="2796B1"/>
                        </a:solidFill>
                        <a:effectLst/>
                        <a:latin typeface="굴림" charset="-127"/>
                        <a:ea typeface="굴림" charset="-127"/>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r>
              <a:tr h="926643">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Cyclone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endParaRPr kumimoji="0" lang="ko-KR" altLang="en-US"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HWRF - 27/9/3 km 42L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GSI 3D-Var(12 hr)</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HWRF - 27/9/3km 42L (Ocean coupling)</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(6hr) </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gridSpan="2">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HWRF Atmospheric-Ocean coupled - 9/3/1km 70L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Hybrid </a:t>
                      </a:r>
                      <a:r>
                        <a:rPr kumimoji="0" lang="en-US" altLang="ko-KR" sz="1600" b="1" i="0" u="none" strike="noStrike" cap="none" normalizeH="0" baseline="0" dirty="0" err="1" smtClean="0">
                          <a:ln>
                            <a:noFill/>
                          </a:ln>
                          <a:solidFill>
                            <a:srgbClr val="00B0F0"/>
                          </a:solidFill>
                          <a:effectLst/>
                          <a:latin typeface="Times New Roman" pitchFamily="18" charset="0"/>
                          <a:ea typeface="굴림" charset="-127"/>
                          <a:cs typeface="Times New Roman" pitchFamily="18" charset="0"/>
                        </a:rPr>
                        <a:t>EnKF</a:t>
                      </a: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 (3hr)</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hMerge="1">
                  <a:txBody>
                    <a:bodyPr/>
                    <a:lstStyle/>
                    <a:p>
                      <a:pPr marL="0" marR="0" lvl="0" indent="0" algn="ctr" defTabSz="914400" rtl="0" eaLnBrk="1" fontAlgn="base" latinLnBrk="1" hangingPunct="1">
                        <a:lnSpc>
                          <a:spcPct val="120000"/>
                        </a:lnSpc>
                        <a:spcBef>
                          <a:spcPct val="0"/>
                        </a:spcBef>
                        <a:spcAft>
                          <a:spcPct val="0"/>
                        </a:spcAft>
                        <a:buClrTx/>
                        <a:buSzTx/>
                        <a:buFontTx/>
                        <a:buNone/>
                        <a:tabLst/>
                      </a:pPr>
                      <a:endParaRPr kumimoji="0" lang="en-US" altLang="ko-KR" sz="1400" b="1" i="0" u="none" strike="noStrike" cap="none" normalizeH="0" baseline="0" dirty="0" smtClean="0">
                        <a:ln>
                          <a:noFill/>
                        </a:ln>
                        <a:solidFill>
                          <a:srgbClr val="2796B1"/>
                        </a:solidFill>
                        <a:effectLst/>
                        <a:latin typeface="굴림" charset="-127"/>
                        <a:ea typeface="굴림" charset="-127"/>
                      </a:endParaRPr>
                    </a:p>
                  </a:txBody>
                  <a:tcPr marL="10293" marR="10293" marT="5128" marB="5128" anchor="ctr" horzOverflow="overflow"/>
                </a:tc>
              </a:tr>
              <a:tr h="1526979">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Local </a:t>
                      </a:r>
                    </a:p>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Deterministic</a:t>
                      </a: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- 3km 38L </a:t>
                      </a:r>
                    </a:p>
                    <a:p>
                      <a:pPr marL="0" marR="0" lvl="0" indent="0" algn="ctr" defTabSz="914400" rtl="0" eaLnBrk="1" fontAlgn="base" latinLnBrk="1" hangingPunct="1">
                        <a:lnSpc>
                          <a:spcPct val="120000"/>
                        </a:lnSpc>
                        <a:spcBef>
                          <a:spcPct val="0"/>
                        </a:spcBef>
                        <a:spcAft>
                          <a:spcPct val="0"/>
                        </a:spcAft>
                        <a:buClrTx/>
                        <a:buSzTx/>
                        <a:buFontTx/>
                        <a:buNone/>
                        <a:tabLst/>
                      </a:pPr>
                      <a:r>
                        <a:rPr lang="en-US" sz="1600" b="1" dirty="0" smtClean="0">
                          <a:solidFill>
                            <a:srgbClr val="00B0F0"/>
                          </a:solidFill>
                          <a:latin typeface="Times New Roman" pitchFamily="18" charset="0"/>
                          <a:cs typeface="Times New Roman" pitchFamily="18" charset="0"/>
                        </a:rPr>
                        <a:t>ARPS-9 </a:t>
                      </a:r>
                      <a:r>
                        <a:rPr lang="en-US" sz="1400" b="1" dirty="0" err="1" smtClean="0">
                          <a:solidFill>
                            <a:srgbClr val="00B0F0"/>
                          </a:solidFill>
                          <a:latin typeface="Times New Roman" pitchFamily="18" charset="0"/>
                          <a:cs typeface="Times New Roman" pitchFamily="18" charset="0"/>
                        </a:rPr>
                        <a:t>km,WDSS</a:t>
                      </a:r>
                      <a:r>
                        <a:rPr lang="en-US" sz="1400" b="1" dirty="0" smtClean="0">
                          <a:solidFill>
                            <a:srgbClr val="00B0F0"/>
                          </a:solidFill>
                          <a:latin typeface="Times New Roman" pitchFamily="18" charset="0"/>
                          <a:cs typeface="Times New Roman" pitchFamily="18" charset="0"/>
                        </a:rPr>
                        <a:t>-II </a:t>
                      </a:r>
                      <a:r>
                        <a:rPr lang="en-US" sz="1400" b="1" dirty="0" err="1" smtClean="0">
                          <a:solidFill>
                            <a:srgbClr val="00B0F0"/>
                          </a:solidFill>
                          <a:latin typeface="Times New Roman" pitchFamily="18" charset="0"/>
                          <a:cs typeface="Times New Roman" pitchFamily="18" charset="0"/>
                        </a:rPr>
                        <a:t>Nowcast</a:t>
                      </a:r>
                      <a:r>
                        <a:rPr lang="en-US" sz="1400" b="1" dirty="0" smtClean="0">
                          <a:solidFill>
                            <a:srgbClr val="00B0F0"/>
                          </a:solidFill>
                          <a:latin typeface="Times New Roman" pitchFamily="18" charset="0"/>
                          <a:cs typeface="Times New Roman" pitchFamily="18" charset="0"/>
                        </a:rPr>
                        <a:t>  Products</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WRF- 3/1km 70L</a:t>
                      </a:r>
                    </a:p>
                    <a:p>
                      <a:pPr marL="0" marR="0" lvl="0" indent="0" algn="ctr" defTabSz="914400" rtl="0" eaLnBrk="1" fontAlgn="base" latinLnBrk="1" hangingPunct="1">
                        <a:lnSpc>
                          <a:spcPct val="120000"/>
                        </a:lnSpc>
                        <a:spcBef>
                          <a:spcPct val="0"/>
                        </a:spcBef>
                        <a:spcAft>
                          <a:spcPct val="0"/>
                        </a:spcAft>
                        <a:buClrTx/>
                        <a:buSzTx/>
                        <a:buFontTx/>
                        <a:buNone/>
                        <a:tabLst/>
                        <a:defRPr/>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(Semi operation)</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p>
                      <a:pPr marL="0" marR="0" lvl="0" indent="0" algn="ctr" defTabSz="914400" rtl="0" eaLnBrk="1" fontAlgn="base" latinLnBrk="1" hangingPunct="1">
                        <a:lnSpc>
                          <a:spcPct val="120000"/>
                        </a:lnSpc>
                        <a:spcBef>
                          <a:spcPct val="0"/>
                        </a:spcBef>
                        <a:spcAft>
                          <a:spcPct val="0"/>
                        </a:spcAft>
                        <a:buClrTx/>
                        <a:buSzTx/>
                        <a:buFontTx/>
                        <a:buNone/>
                        <a:tabLst/>
                        <a:defRPr/>
                      </a:pPr>
                      <a:r>
                        <a:rPr lang="en-US" sz="1600" b="1" dirty="0" smtClean="0">
                          <a:solidFill>
                            <a:srgbClr val="00B0F0"/>
                          </a:solidFill>
                          <a:latin typeface="Times New Roman" pitchFamily="18" charset="0"/>
                          <a:cs typeface="Times New Roman" pitchFamily="18" charset="0"/>
                        </a:rPr>
                        <a:t>ARPS-3km,WDSS-II </a:t>
                      </a:r>
                      <a:r>
                        <a:rPr lang="en-US" sz="1600" b="1" dirty="0" err="1" smtClean="0">
                          <a:solidFill>
                            <a:srgbClr val="00B0F0"/>
                          </a:solidFill>
                          <a:latin typeface="Times New Roman" pitchFamily="18" charset="0"/>
                          <a:cs typeface="Times New Roman" pitchFamily="18" charset="0"/>
                        </a:rPr>
                        <a:t>Nowcast</a:t>
                      </a:r>
                      <a:r>
                        <a:rPr lang="en-US" sz="1600" b="1" dirty="0" smtClean="0">
                          <a:solidFill>
                            <a:srgbClr val="00B0F0"/>
                          </a:solidFill>
                          <a:latin typeface="Times New Roman" pitchFamily="18" charset="0"/>
                          <a:cs typeface="Times New Roman" pitchFamily="18" charset="0"/>
                        </a:rPr>
                        <a:t>   Products</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- 3/1 km 70L </a:t>
                      </a:r>
                    </a:p>
                    <a:p>
                      <a:pPr marL="0" marR="0" lvl="0" indent="0" algn="ctr" defTabSz="914400" rtl="0" eaLnBrk="1" fontAlgn="base" latinLnBrk="1" hangingPunct="1">
                        <a:lnSpc>
                          <a:spcPct val="120000"/>
                        </a:lnSpc>
                        <a:spcBef>
                          <a:spcPct val="0"/>
                        </a:spcBef>
                        <a:spcAft>
                          <a:spcPct val="0"/>
                        </a:spcAft>
                        <a:buClrTx/>
                        <a:buSzTx/>
                        <a:buFontTx/>
                        <a:buNone/>
                        <a:tabLst/>
                        <a:defRPr/>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(operational)</a:t>
                      </a:r>
                      <a:endParaRPr kumimoji="0" lang="ko-KR" altLang="en-US"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p>
                      <a:pPr marL="0" marR="0" lvl="0" indent="0" algn="ctr" defTabSz="914400" rtl="0" eaLnBrk="1" fontAlgn="base" latinLnBrk="1" hangingPunct="1">
                        <a:lnSpc>
                          <a:spcPct val="120000"/>
                        </a:lnSpc>
                        <a:spcBef>
                          <a:spcPct val="0"/>
                        </a:spcBef>
                        <a:spcAft>
                          <a:spcPct val="0"/>
                        </a:spcAft>
                        <a:buClrTx/>
                        <a:buSzTx/>
                        <a:buFontTx/>
                        <a:buNone/>
                        <a:tabLst/>
                        <a:defRPr/>
                      </a:pPr>
                      <a:r>
                        <a:rPr lang="en-US" sz="1400" b="1" dirty="0" smtClean="0">
                          <a:solidFill>
                            <a:srgbClr val="00B0F0"/>
                          </a:solidFill>
                          <a:latin typeface="Times New Roman" pitchFamily="18" charset="0"/>
                          <a:cs typeface="Times New Roman" pitchFamily="18" charset="0"/>
                        </a:rPr>
                        <a:t>ARPS-1km,WDSS-II </a:t>
                      </a:r>
                      <a:r>
                        <a:rPr lang="en-US" sz="1400" b="1" dirty="0" err="1" smtClean="0">
                          <a:solidFill>
                            <a:srgbClr val="00B0F0"/>
                          </a:solidFill>
                          <a:latin typeface="Times New Roman" pitchFamily="18" charset="0"/>
                          <a:cs typeface="Times New Roman" pitchFamily="18" charset="0"/>
                        </a:rPr>
                        <a:t>Nowcast</a:t>
                      </a:r>
                      <a:r>
                        <a:rPr lang="en-US" sz="1400" b="1" dirty="0" smtClean="0">
                          <a:solidFill>
                            <a:srgbClr val="00B0F0"/>
                          </a:solidFill>
                          <a:latin typeface="Times New Roman" pitchFamily="18" charset="0"/>
                          <a:cs typeface="Times New Roman" pitchFamily="18" charset="0"/>
                        </a:rPr>
                        <a:t> Products</a:t>
                      </a:r>
                      <a:endParaRPr kumimoji="0" lang="en-US" altLang="ko-KR" sz="14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1" fontAlgn="base" latinLnBrk="1" hangingPunct="1">
                        <a:lnSpc>
                          <a:spcPct val="120000"/>
                        </a:lnSpc>
                        <a:spcBef>
                          <a:spcPct val="0"/>
                        </a:spcBef>
                        <a:spcAft>
                          <a:spcPct val="0"/>
                        </a:spcAft>
                        <a:buClrTx/>
                        <a:buSzTx/>
                        <a:buFontTx/>
                        <a:buNone/>
                        <a:tabLst/>
                      </a:pPr>
                      <a:r>
                        <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rPr>
                        <a:t>WRF - 1km 70L </a:t>
                      </a:r>
                    </a:p>
                    <a:p>
                      <a:pPr marL="0" marR="0" lvl="0" indent="0" algn="ctr" defTabSz="914400" rtl="0" eaLnBrk="1" fontAlgn="base" latinLnBrk="1" hangingPunct="1">
                        <a:lnSpc>
                          <a:spcPct val="120000"/>
                        </a:lnSpc>
                        <a:spcBef>
                          <a:spcPct val="0"/>
                        </a:spcBef>
                        <a:spcAft>
                          <a:spcPct val="0"/>
                        </a:spcAft>
                        <a:buClrTx/>
                        <a:buSzTx/>
                        <a:buFontTx/>
                        <a:buNone/>
                        <a:tabLst/>
                        <a:defRPr/>
                      </a:pPr>
                      <a:r>
                        <a:rPr lang="en-US" sz="1600" b="1" dirty="0" smtClean="0">
                          <a:solidFill>
                            <a:srgbClr val="00B0F0"/>
                          </a:solidFill>
                          <a:latin typeface="Times New Roman" pitchFamily="18" charset="0"/>
                          <a:cs typeface="Times New Roman" pitchFamily="18" charset="0"/>
                        </a:rPr>
                        <a:t>ARPS-1km,WDSS-II </a:t>
                      </a:r>
                      <a:r>
                        <a:rPr lang="en-US" sz="1600" b="1" dirty="0" err="1" smtClean="0">
                          <a:solidFill>
                            <a:srgbClr val="00B0F0"/>
                          </a:solidFill>
                          <a:latin typeface="Times New Roman" pitchFamily="18" charset="0"/>
                          <a:cs typeface="Times New Roman" pitchFamily="18" charset="0"/>
                        </a:rPr>
                        <a:t>Nowcast</a:t>
                      </a:r>
                      <a:r>
                        <a:rPr lang="en-US" sz="1600" b="1" dirty="0" smtClean="0">
                          <a:solidFill>
                            <a:srgbClr val="00B0F0"/>
                          </a:solidFill>
                          <a:latin typeface="Times New Roman" pitchFamily="18" charset="0"/>
                          <a:cs typeface="Times New Roman" pitchFamily="18" charset="0"/>
                        </a:rPr>
                        <a:t> Products</a:t>
                      </a:r>
                      <a:endParaRPr kumimoji="0" lang="en-US" altLang="ko-KR" sz="1600" b="1" i="0" u="none" strike="noStrike" cap="none" normalizeH="0" baseline="0" dirty="0" smtClean="0">
                        <a:ln>
                          <a:noFill/>
                        </a:ln>
                        <a:solidFill>
                          <a:srgbClr val="00B0F0"/>
                        </a:solidFill>
                        <a:effectLst/>
                        <a:latin typeface="Times New Roman" pitchFamily="18" charset="0"/>
                        <a:ea typeface="굴림" charset="-127"/>
                        <a:cs typeface="Times New Roman" pitchFamily="18" charset="0"/>
                      </a:endParaRPr>
                    </a:p>
                  </a:txBody>
                  <a:tcPr marL="10293" marR="10293" marT="5128" marB="5128" anchor="ctr" horzOverflow="overflow">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lnTlToBr>
                      <a:noFill/>
                    </a:lnTlToBr>
                    <a:lnBlToTr>
                      <a:noFill/>
                    </a:lnBlToTr>
                    <a:solidFill>
                      <a:srgbClr val="FFFFB9"/>
                    </a:solidFill>
                  </a:tcPr>
                </a:tc>
              </a:tr>
            </a:tbl>
          </a:graphicData>
        </a:graphic>
      </p:graphicFrame>
      <p:sp>
        <p:nvSpPr>
          <p:cNvPr id="4" name="Title 3"/>
          <p:cNvSpPr>
            <a:spLocks noGrp="1"/>
          </p:cNvSpPr>
          <p:nvPr>
            <p:ph type="title"/>
          </p:nvPr>
        </p:nvSpPr>
        <p:spPr>
          <a:xfrm>
            <a:off x="974481" y="257908"/>
            <a:ext cx="7406640" cy="820615"/>
          </a:xfrm>
        </p:spPr>
        <p:txBody>
          <a:bodyPr>
            <a:normAutofit/>
          </a:bodyPr>
          <a:lstStyle/>
          <a:p>
            <a:pPr algn="ctr"/>
            <a:r>
              <a:rPr lang="en-US" b="1" dirty="0" smtClean="0"/>
              <a:t>Update plans for NWP system</a:t>
            </a:r>
            <a:endParaRPr lang="en-US" b="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6204" y="2801815"/>
            <a:ext cx="7406640" cy="1356360"/>
          </a:xfrm>
        </p:spPr>
        <p:txBody>
          <a:bodyPr/>
          <a:lstStyle/>
          <a:p>
            <a:pPr algn="ctr"/>
            <a:r>
              <a:rPr lang="en-US" sz="6600" dirty="0" smtClean="0"/>
              <a:t>Thank   You</a:t>
            </a:r>
            <a:endParaRPr lang="en-US" sz="6600" dirty="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187811"/>
          </a:xfrm>
        </p:spPr>
        <p:txBody>
          <a:bodyPr>
            <a:normAutofit/>
          </a:bodyPr>
          <a:lstStyle/>
          <a:p>
            <a:r>
              <a:rPr lang="en-IN" sz="3600" b="1" dirty="0">
                <a:solidFill>
                  <a:srgbClr val="FF0000"/>
                </a:solidFill>
              </a:rPr>
              <a:t>Operational Long Range Forecasting</a:t>
            </a:r>
          </a:p>
        </p:txBody>
      </p:sp>
      <p:sp>
        <p:nvSpPr>
          <p:cNvPr id="3" name="Text Placeholder 2"/>
          <p:cNvSpPr>
            <a:spLocks noGrp="1"/>
          </p:cNvSpPr>
          <p:nvPr>
            <p:ph type="body" idx="1"/>
          </p:nvPr>
        </p:nvSpPr>
        <p:spPr>
          <a:xfrm>
            <a:off x="1295324" y="4489371"/>
            <a:ext cx="6576822" cy="1363806"/>
          </a:xfrm>
        </p:spPr>
        <p:txBody>
          <a:bodyPr>
            <a:normAutofit/>
          </a:bodyPr>
          <a:lstStyle/>
          <a:p>
            <a:r>
              <a:rPr lang="en-US" sz="2800" dirty="0" smtClean="0">
                <a:solidFill>
                  <a:srgbClr val="FF0000"/>
                </a:solidFill>
              </a:rPr>
              <a:t>D. S. </a:t>
            </a:r>
            <a:r>
              <a:rPr lang="en-US" sz="2800" dirty="0" err="1" smtClean="0">
                <a:solidFill>
                  <a:srgbClr val="FF0000"/>
                </a:solidFill>
              </a:rPr>
              <a:t>Pai</a:t>
            </a:r>
            <a:endParaRPr lang="en-IN" sz="2800" dirty="0">
              <a:solidFill>
                <a:srgbClr val="FF0000"/>
              </a:solidFill>
            </a:endParaRPr>
          </a:p>
        </p:txBody>
      </p:sp>
    </p:spTree>
    <p:extLst>
      <p:ext uri="{BB962C8B-B14F-4D97-AF65-F5344CB8AC3E}">
        <p14:creationId xmlns:p14="http://schemas.microsoft.com/office/powerpoint/2010/main" xmlns="" val="2051039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08943" y="269631"/>
            <a:ext cx="7406640" cy="785446"/>
          </a:xfrm>
        </p:spPr>
        <p:txBody>
          <a:bodyPr/>
          <a:lstStyle/>
          <a:p>
            <a:r>
              <a:rPr lang="en-US" b="1" dirty="0" smtClean="0"/>
              <a:t>Operational  NWP System</a:t>
            </a:r>
            <a:endParaRPr lang="en-US" b="1" dirty="0"/>
          </a:p>
        </p:txBody>
      </p:sp>
      <p:graphicFrame>
        <p:nvGraphicFramePr>
          <p:cNvPr id="5" name="Content Placeholder 4"/>
          <p:cNvGraphicFramePr>
            <a:graphicFrameLocks noGrp="1"/>
          </p:cNvGraphicFramePr>
          <p:nvPr>
            <p:ph idx="1"/>
          </p:nvPr>
        </p:nvGraphicFramePr>
        <p:xfrm>
          <a:off x="857251" y="1242646"/>
          <a:ext cx="7993672" cy="4853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9317" y="184597"/>
            <a:ext cx="7899831" cy="1038896"/>
          </a:xfrm>
        </p:spPr>
        <p:txBody>
          <a:bodyPr>
            <a:normAutofit/>
          </a:bodyPr>
          <a:lstStyle/>
          <a:p>
            <a:pPr algn="ctr"/>
            <a:r>
              <a:rPr lang="en-IN" altLang="en-US" sz="3200" dirty="0">
                <a:solidFill>
                  <a:srgbClr val="FF0000"/>
                </a:solidFill>
                <a:latin typeface="Arial" charset="0"/>
                <a:cs typeface="Arial" charset="0"/>
              </a:rPr>
              <a:t>Operational Long Range Forecasts Issued by ESSO-IMD</a:t>
            </a:r>
            <a:endParaRPr lang="en-IN" sz="3200" dirty="0"/>
          </a:p>
        </p:txBody>
      </p:sp>
      <p:sp>
        <p:nvSpPr>
          <p:cNvPr id="4099" name="Date Placeholder 2"/>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A024D6A2-F63B-4421-A14F-438D4ADC8CF5}" type="datetime1">
              <a:rPr lang="en-US" altLang="en-US" sz="1400" smtClean="0">
                <a:solidFill>
                  <a:srgbClr val="CC3300"/>
                </a:solidFill>
                <a:latin typeface="Calibri" pitchFamily="34" charset="0"/>
              </a:rPr>
              <a:pPr eaLnBrk="1" hangingPunct="1">
                <a:spcBef>
                  <a:spcPct val="0"/>
                </a:spcBef>
                <a:buFontTx/>
                <a:buNone/>
              </a:pPr>
              <a:t>2/18/2015</a:t>
            </a:fld>
            <a:endParaRPr lang="en-US" altLang="en-US" sz="1400" smtClean="0">
              <a:solidFill>
                <a:srgbClr val="CC3300"/>
              </a:solidFill>
              <a:latin typeface="Calibri" pitchFamily="34" charset="0"/>
            </a:endParaRPr>
          </a:p>
        </p:txBody>
      </p:sp>
      <p:sp>
        <p:nvSpPr>
          <p:cNvPr id="4100"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7AF39F02-BBD5-42EA-BA0D-FCFD98916FCB}" type="slidenum">
              <a:rPr lang="en-US" altLang="en-US" sz="1400" b="0" smtClean="0">
                <a:solidFill>
                  <a:srgbClr val="FF0000"/>
                </a:solidFill>
                <a:latin typeface="Calibri" pitchFamily="34" charset="0"/>
              </a:rPr>
              <a:pPr eaLnBrk="1" hangingPunct="1">
                <a:spcBef>
                  <a:spcPct val="0"/>
                </a:spcBef>
                <a:buFontTx/>
                <a:buNone/>
              </a:pPr>
              <a:t>30</a:t>
            </a:fld>
            <a:endParaRPr lang="en-US" altLang="en-US" sz="1400" b="0" smtClean="0">
              <a:solidFill>
                <a:srgbClr val="FF0000"/>
              </a:solidFill>
              <a:latin typeface="Calibr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3449638929"/>
              </p:ext>
            </p:extLst>
          </p:nvPr>
        </p:nvGraphicFramePr>
        <p:xfrm>
          <a:off x="1083625" y="1144821"/>
          <a:ext cx="7058025" cy="4546602"/>
        </p:xfrm>
        <a:graphic>
          <a:graphicData uri="http://schemas.openxmlformats.org/drawingml/2006/table">
            <a:tbl>
              <a:tblPr firstRow="1" firstCol="1" lastRow="1" lastCol="1" bandRow="1" bandCol="1">
                <a:tableStyleId>{22838BEF-8BB2-4498-84A7-C5851F593DF1}</a:tableStyleId>
              </a:tblPr>
              <a:tblGrid>
                <a:gridCol w="439914"/>
                <a:gridCol w="2710842"/>
                <a:gridCol w="2909669"/>
                <a:gridCol w="997600"/>
              </a:tblGrid>
              <a:tr h="487739">
                <a:tc>
                  <a:txBody>
                    <a:bodyPr/>
                    <a:lstStyle/>
                    <a:p>
                      <a:pPr algn="just">
                        <a:spcAft>
                          <a:spcPts val="0"/>
                        </a:spcAft>
                      </a:pPr>
                      <a:r>
                        <a:rPr lang="en-US" sz="1400" dirty="0">
                          <a:effectLst/>
                        </a:rPr>
                        <a:t>Sr.</a:t>
                      </a:r>
                      <a:endParaRPr lang="en-IN" sz="1400" dirty="0">
                        <a:effectLst/>
                      </a:endParaRPr>
                    </a:p>
                    <a:p>
                      <a:pPr algn="just">
                        <a:spcAft>
                          <a:spcPts val="0"/>
                        </a:spcAft>
                      </a:pPr>
                      <a:r>
                        <a:rPr lang="en-US" sz="1400" dirty="0">
                          <a:effectLst/>
                        </a:rPr>
                        <a:t>No.</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Forecast for</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Region for which forecast issued</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Issued in</a:t>
                      </a:r>
                      <a:endParaRPr lang="en-IN" sz="1400" dirty="0">
                        <a:effectLst/>
                        <a:latin typeface="Times New Roman"/>
                        <a:ea typeface="Times New Roman"/>
                      </a:endParaRPr>
                    </a:p>
                  </a:txBody>
                  <a:tcPr marL="68592" marR="68592" marT="0" marB="0"/>
                </a:tc>
              </a:tr>
              <a:tr h="450220">
                <a:tc>
                  <a:txBody>
                    <a:bodyPr/>
                    <a:lstStyle/>
                    <a:p>
                      <a:pPr algn="just">
                        <a:spcAft>
                          <a:spcPts val="0"/>
                        </a:spcAft>
                      </a:pPr>
                      <a:r>
                        <a:rPr lang="en-US" sz="1400">
                          <a:effectLst/>
                        </a:rPr>
                        <a:t>1</a:t>
                      </a:r>
                      <a:endParaRPr lang="en-IN" sz="1400">
                        <a:effectLst/>
                        <a:latin typeface="Times New Roman"/>
                        <a:ea typeface="Times New Roman"/>
                      </a:endParaRPr>
                    </a:p>
                  </a:txBody>
                  <a:tcPr marL="68592" marR="68592" marT="0" marB="0"/>
                </a:tc>
                <a:tc>
                  <a:txBody>
                    <a:bodyPr/>
                    <a:lstStyle/>
                    <a:p>
                      <a:pPr>
                        <a:spcAft>
                          <a:spcPts val="0"/>
                        </a:spcAft>
                      </a:pPr>
                      <a:r>
                        <a:rPr lang="en-US" sz="1400" dirty="0">
                          <a:effectLst/>
                        </a:rPr>
                        <a:t>Winter Season (Jan- March) Precipitation</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Northwest India</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a:effectLst/>
                        </a:rPr>
                        <a:t>December</a:t>
                      </a:r>
                      <a:endParaRPr lang="en-IN" sz="1400">
                        <a:effectLst/>
                        <a:latin typeface="Times New Roman"/>
                        <a:ea typeface="Times New Roman"/>
                      </a:endParaRPr>
                    </a:p>
                  </a:txBody>
                  <a:tcPr marL="68592" marR="68592" marT="0" marB="0"/>
                </a:tc>
              </a:tr>
              <a:tr h="450220">
                <a:tc>
                  <a:txBody>
                    <a:bodyPr/>
                    <a:lstStyle/>
                    <a:p>
                      <a:pPr algn="just">
                        <a:spcAft>
                          <a:spcPts val="0"/>
                        </a:spcAft>
                      </a:pPr>
                      <a:r>
                        <a:rPr lang="en-US" sz="1400">
                          <a:effectLst/>
                        </a:rPr>
                        <a:t>2</a:t>
                      </a:r>
                      <a:endParaRPr lang="en-IN" sz="1400">
                        <a:effectLst/>
                        <a:latin typeface="Times New Roman"/>
                        <a:ea typeface="Times New Roman"/>
                      </a:endParaRPr>
                    </a:p>
                  </a:txBody>
                  <a:tcPr marL="68592" marR="68592" marT="0" marB="0"/>
                </a:tc>
                <a:tc>
                  <a:txBody>
                    <a:bodyPr/>
                    <a:lstStyle/>
                    <a:p>
                      <a:pPr>
                        <a:spcAft>
                          <a:spcPts val="0"/>
                        </a:spcAft>
                      </a:pPr>
                      <a:r>
                        <a:rPr lang="en-US" sz="1400" dirty="0">
                          <a:effectLst/>
                        </a:rPr>
                        <a:t>SW Monsoon Season (June to September) Rainfall</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Country as a whole</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April</a:t>
                      </a:r>
                      <a:endParaRPr lang="en-IN" sz="1400" dirty="0">
                        <a:effectLst/>
                        <a:latin typeface="Times New Roman"/>
                        <a:ea typeface="Times New Roman"/>
                      </a:endParaRPr>
                    </a:p>
                  </a:txBody>
                  <a:tcPr marL="68592" marR="68592" marT="0" marB="0"/>
                </a:tc>
              </a:tr>
              <a:tr h="508843">
                <a:tc>
                  <a:txBody>
                    <a:bodyPr/>
                    <a:lstStyle/>
                    <a:p>
                      <a:pPr algn="just">
                        <a:spcAft>
                          <a:spcPts val="0"/>
                        </a:spcAft>
                      </a:pPr>
                      <a:r>
                        <a:rPr lang="en-US" sz="1400">
                          <a:effectLst/>
                        </a:rPr>
                        <a:t>3</a:t>
                      </a:r>
                      <a:endParaRPr lang="en-IN" sz="1400">
                        <a:effectLst/>
                        <a:latin typeface="Times New Roman"/>
                        <a:ea typeface="Times New Roman"/>
                      </a:endParaRPr>
                    </a:p>
                  </a:txBody>
                  <a:tcPr marL="68592" marR="68592" marT="0" marB="0"/>
                </a:tc>
                <a:tc>
                  <a:txBody>
                    <a:bodyPr/>
                    <a:lstStyle/>
                    <a:p>
                      <a:pPr>
                        <a:spcAft>
                          <a:spcPts val="0"/>
                        </a:spcAft>
                      </a:pPr>
                      <a:r>
                        <a:rPr lang="en-US" sz="1400" dirty="0">
                          <a:effectLst/>
                        </a:rPr>
                        <a:t>SW Monsoon Season (June to September) Rainfall</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Country as a whole</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June</a:t>
                      </a:r>
                      <a:endParaRPr lang="en-IN" sz="1400" dirty="0">
                        <a:effectLst/>
                        <a:latin typeface="Times New Roman"/>
                        <a:ea typeface="Times New Roman"/>
                      </a:endParaRPr>
                    </a:p>
                  </a:txBody>
                  <a:tcPr marL="68592" marR="68592" marT="0" marB="0"/>
                </a:tc>
              </a:tr>
              <a:tr h="225111">
                <a:tc>
                  <a:txBody>
                    <a:bodyPr/>
                    <a:lstStyle/>
                    <a:p>
                      <a:pPr algn="just">
                        <a:spcAft>
                          <a:spcPts val="0"/>
                        </a:spcAft>
                      </a:pPr>
                      <a:r>
                        <a:rPr lang="en-US" sz="1400">
                          <a:effectLst/>
                        </a:rPr>
                        <a:t>4</a:t>
                      </a:r>
                      <a:endParaRPr lang="en-IN" sz="1400">
                        <a:effectLst/>
                        <a:latin typeface="Times New Roman"/>
                        <a:ea typeface="Times New Roman"/>
                      </a:endParaRPr>
                    </a:p>
                  </a:txBody>
                  <a:tcPr marL="68592" marR="68592" marT="0" marB="0"/>
                </a:tc>
                <a:tc>
                  <a:txBody>
                    <a:bodyPr/>
                    <a:lstStyle/>
                    <a:p>
                      <a:pPr>
                        <a:spcAft>
                          <a:spcPts val="0"/>
                        </a:spcAft>
                      </a:pPr>
                      <a:r>
                        <a:rPr lang="en-US" sz="1400" dirty="0">
                          <a:solidFill>
                            <a:srgbClr val="FF0000"/>
                          </a:solidFill>
                          <a:effectLst/>
                        </a:rPr>
                        <a:t>South-West Monsoon Onset</a:t>
                      </a:r>
                      <a:endParaRPr lang="en-IN" sz="1400" dirty="0">
                        <a:solidFill>
                          <a:srgbClr val="FF0000"/>
                        </a:solidFill>
                        <a:effectLst/>
                        <a:latin typeface="Times New Roman"/>
                        <a:ea typeface="Times New Roman"/>
                      </a:endParaRPr>
                    </a:p>
                  </a:txBody>
                  <a:tcPr marL="68592" marR="68592" marT="0" marB="0"/>
                </a:tc>
                <a:tc>
                  <a:txBody>
                    <a:bodyPr/>
                    <a:lstStyle/>
                    <a:p>
                      <a:pPr algn="ctr">
                        <a:spcAft>
                          <a:spcPts val="0"/>
                        </a:spcAft>
                      </a:pPr>
                      <a:r>
                        <a:rPr lang="en-US" sz="1400" dirty="0">
                          <a:solidFill>
                            <a:srgbClr val="FF0000"/>
                          </a:solidFill>
                          <a:effectLst/>
                        </a:rPr>
                        <a:t>Kerala</a:t>
                      </a:r>
                      <a:endParaRPr lang="en-IN" sz="1400" dirty="0">
                        <a:solidFill>
                          <a:srgbClr val="FF0000"/>
                        </a:solidFill>
                        <a:effectLst/>
                        <a:latin typeface="Times New Roman"/>
                        <a:ea typeface="Times New Roman"/>
                      </a:endParaRPr>
                    </a:p>
                  </a:txBody>
                  <a:tcPr marL="68592" marR="68592" marT="0" marB="0"/>
                </a:tc>
                <a:tc>
                  <a:txBody>
                    <a:bodyPr/>
                    <a:lstStyle/>
                    <a:p>
                      <a:pPr algn="ctr">
                        <a:spcAft>
                          <a:spcPts val="0"/>
                        </a:spcAft>
                      </a:pPr>
                      <a:r>
                        <a:rPr lang="en-US" sz="1400" dirty="0">
                          <a:solidFill>
                            <a:srgbClr val="FF0000"/>
                          </a:solidFill>
                          <a:effectLst/>
                        </a:rPr>
                        <a:t>May</a:t>
                      </a:r>
                      <a:endParaRPr lang="en-IN" sz="1400" dirty="0">
                        <a:solidFill>
                          <a:srgbClr val="FF0000"/>
                        </a:solidFill>
                        <a:effectLst/>
                        <a:latin typeface="Times New Roman"/>
                        <a:ea typeface="Times New Roman"/>
                      </a:endParaRPr>
                    </a:p>
                  </a:txBody>
                  <a:tcPr marL="68592" marR="68592" marT="0" marB="0"/>
                </a:tc>
              </a:tr>
              <a:tr h="640080">
                <a:tc>
                  <a:txBody>
                    <a:bodyPr/>
                    <a:lstStyle/>
                    <a:p>
                      <a:pPr algn="just">
                        <a:spcAft>
                          <a:spcPts val="0"/>
                        </a:spcAft>
                      </a:pPr>
                      <a:r>
                        <a:rPr lang="en-US" sz="1400">
                          <a:effectLst/>
                        </a:rPr>
                        <a:t>5</a:t>
                      </a:r>
                      <a:endParaRPr lang="en-IN" sz="1400">
                        <a:effectLst/>
                        <a:latin typeface="Times New Roman"/>
                        <a:ea typeface="Times New Roman"/>
                      </a:endParaRPr>
                    </a:p>
                  </a:txBody>
                  <a:tcPr marL="68592" marR="68592" marT="0" marB="0"/>
                </a:tc>
                <a:tc>
                  <a:txBody>
                    <a:bodyPr/>
                    <a:lstStyle/>
                    <a:p>
                      <a:pPr>
                        <a:spcAft>
                          <a:spcPts val="0"/>
                        </a:spcAft>
                      </a:pPr>
                      <a:r>
                        <a:rPr lang="en-US" sz="1400" dirty="0">
                          <a:effectLst/>
                        </a:rPr>
                        <a:t>SW Monsoon Season (June to September) Rainfall</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Four broad geographical regions:</a:t>
                      </a:r>
                      <a:endParaRPr lang="en-IN" sz="1400" dirty="0">
                        <a:effectLst/>
                      </a:endParaRPr>
                    </a:p>
                    <a:p>
                      <a:pPr algn="ctr">
                        <a:spcAft>
                          <a:spcPts val="0"/>
                        </a:spcAft>
                      </a:pPr>
                      <a:r>
                        <a:rPr lang="en-US" sz="1400" dirty="0">
                          <a:effectLst/>
                        </a:rPr>
                        <a:t>Northwest India, Northeast India , Central India and South Peninsula</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dirty="0">
                          <a:effectLst/>
                        </a:rPr>
                        <a:t>June</a:t>
                      </a:r>
                      <a:endParaRPr lang="en-IN" sz="1400" dirty="0">
                        <a:effectLst/>
                        <a:latin typeface="Times New Roman"/>
                        <a:ea typeface="Times New Roman"/>
                      </a:endParaRPr>
                    </a:p>
                  </a:txBody>
                  <a:tcPr marL="68592" marR="68592" marT="0" marB="0"/>
                </a:tc>
              </a:tr>
              <a:tr h="450220">
                <a:tc>
                  <a:txBody>
                    <a:bodyPr/>
                    <a:lstStyle/>
                    <a:p>
                      <a:pPr algn="just">
                        <a:spcAft>
                          <a:spcPts val="0"/>
                        </a:spcAft>
                      </a:pPr>
                      <a:r>
                        <a:rPr lang="en-US" sz="1400">
                          <a:effectLst/>
                        </a:rPr>
                        <a:t>6</a:t>
                      </a:r>
                      <a:endParaRPr lang="en-IN" sz="1400">
                        <a:effectLst/>
                        <a:latin typeface="Times New Roman"/>
                        <a:ea typeface="Times New Roman"/>
                      </a:endParaRPr>
                    </a:p>
                  </a:txBody>
                  <a:tcPr marL="68592" marR="68592" marT="0" marB="0"/>
                </a:tc>
                <a:tc>
                  <a:txBody>
                    <a:bodyPr/>
                    <a:lstStyle/>
                    <a:p>
                      <a:pPr>
                        <a:spcAft>
                          <a:spcPts val="0"/>
                        </a:spcAft>
                      </a:pPr>
                      <a:r>
                        <a:rPr lang="en-US" sz="1400" dirty="0">
                          <a:effectLst/>
                        </a:rPr>
                        <a:t>SW Monsoon Monthly Rainfall for July and August</a:t>
                      </a:r>
                      <a:endParaRPr lang="en-IN" sz="1400" dirty="0">
                        <a:effectLst/>
                        <a:latin typeface="Times New Roman"/>
                        <a:ea typeface="Times New Roman"/>
                      </a:endParaRPr>
                    </a:p>
                  </a:txBody>
                  <a:tcPr marL="68592" marR="68592" marT="0" marB="0"/>
                </a:tc>
                <a:tc>
                  <a:txBody>
                    <a:bodyPr/>
                    <a:lstStyle/>
                    <a:p>
                      <a:pPr algn="ctr">
                        <a:spcAft>
                          <a:spcPts val="0"/>
                        </a:spcAft>
                      </a:pPr>
                      <a:r>
                        <a:rPr lang="en-US" sz="1400">
                          <a:effectLst/>
                        </a:rPr>
                        <a:t>Country as a whole</a:t>
                      </a:r>
                      <a:endParaRPr lang="en-IN" sz="1400">
                        <a:effectLst/>
                        <a:latin typeface="Times New Roman"/>
                        <a:ea typeface="Times New Roman"/>
                      </a:endParaRPr>
                    </a:p>
                  </a:txBody>
                  <a:tcPr marL="68592" marR="68592" marT="0" marB="0"/>
                </a:tc>
                <a:tc>
                  <a:txBody>
                    <a:bodyPr/>
                    <a:lstStyle/>
                    <a:p>
                      <a:pPr algn="ctr">
                        <a:spcAft>
                          <a:spcPts val="0"/>
                        </a:spcAft>
                      </a:pPr>
                      <a:r>
                        <a:rPr lang="en-US" sz="1400" dirty="0">
                          <a:effectLst/>
                        </a:rPr>
                        <a:t>June</a:t>
                      </a:r>
                      <a:endParaRPr lang="en-IN" sz="1400" dirty="0">
                        <a:effectLst/>
                        <a:latin typeface="Times New Roman"/>
                        <a:ea typeface="Times New Roman"/>
                      </a:endParaRPr>
                    </a:p>
                  </a:txBody>
                  <a:tcPr marL="68592" marR="68592" marT="0" marB="0"/>
                </a:tc>
              </a:tr>
              <a:tr h="640080">
                <a:tc>
                  <a:txBody>
                    <a:bodyPr/>
                    <a:lstStyle/>
                    <a:p>
                      <a:pPr algn="just">
                        <a:spcAft>
                          <a:spcPts val="0"/>
                        </a:spcAft>
                      </a:pPr>
                      <a:r>
                        <a:rPr lang="en-US" sz="1400">
                          <a:effectLst/>
                        </a:rPr>
                        <a:t>7</a:t>
                      </a:r>
                      <a:endParaRPr lang="en-IN" sz="1400">
                        <a:effectLst/>
                        <a:latin typeface="Times New Roman"/>
                        <a:ea typeface="Times New Roman"/>
                      </a:endParaRPr>
                    </a:p>
                  </a:txBody>
                  <a:tcPr marL="68592" marR="68592" marT="0" marB="0"/>
                </a:tc>
                <a:tc>
                  <a:txBody>
                    <a:bodyPr/>
                    <a:lstStyle/>
                    <a:p>
                      <a:pPr marL="0" indent="0" algn="l">
                        <a:spcAft>
                          <a:spcPts val="0"/>
                        </a:spcAft>
                        <a:tabLst>
                          <a:tab pos="1600200" algn="l"/>
                        </a:tabLst>
                      </a:pPr>
                      <a:r>
                        <a:rPr lang="en-US" sz="1400" dirty="0">
                          <a:effectLst/>
                        </a:rPr>
                        <a:t>SW Monsoon Second half of the Season (August- </a:t>
                      </a:r>
                      <a:r>
                        <a:rPr lang="en-US" sz="1400" dirty="0" smtClean="0">
                          <a:effectLst/>
                        </a:rPr>
                        <a:t>September)</a:t>
                      </a:r>
                      <a:r>
                        <a:rPr lang="en-US" sz="1400" baseline="0" dirty="0" smtClean="0">
                          <a:effectLst/>
                        </a:rPr>
                        <a:t> </a:t>
                      </a:r>
                      <a:r>
                        <a:rPr lang="en-US" sz="1400" dirty="0" smtClean="0">
                          <a:effectLst/>
                        </a:rPr>
                        <a:t>Rainfall</a:t>
                      </a:r>
                      <a:endParaRPr lang="en-IN" sz="1400" dirty="0">
                        <a:effectLst/>
                        <a:latin typeface="Times New Roman"/>
                        <a:ea typeface="Times New Roman"/>
                      </a:endParaRPr>
                    </a:p>
                  </a:txBody>
                  <a:tcPr marL="68592" marR="68592" marT="0" marB="0" anchor="ctr"/>
                </a:tc>
                <a:tc>
                  <a:txBody>
                    <a:bodyPr/>
                    <a:lstStyle/>
                    <a:p>
                      <a:pPr indent="228600" algn="ctr">
                        <a:spcAft>
                          <a:spcPts val="0"/>
                        </a:spcAft>
                        <a:tabLst>
                          <a:tab pos="1600200" algn="l"/>
                        </a:tabLst>
                      </a:pPr>
                      <a:r>
                        <a:rPr lang="en-US" sz="1400">
                          <a:effectLst/>
                        </a:rPr>
                        <a:t>Country as a whole</a:t>
                      </a:r>
                      <a:endParaRPr lang="en-IN" sz="1400">
                        <a:effectLst/>
                        <a:latin typeface="Times New Roman"/>
                        <a:ea typeface="Times New Roman"/>
                      </a:endParaRPr>
                    </a:p>
                  </a:txBody>
                  <a:tcPr marL="68592" marR="68592" marT="0" marB="0" anchor="ctr"/>
                </a:tc>
                <a:tc>
                  <a:txBody>
                    <a:bodyPr/>
                    <a:lstStyle/>
                    <a:p>
                      <a:pPr indent="228600" algn="ctr">
                        <a:spcAft>
                          <a:spcPts val="0"/>
                        </a:spcAft>
                        <a:tabLst>
                          <a:tab pos="1600200" algn="l"/>
                        </a:tabLst>
                      </a:pPr>
                      <a:r>
                        <a:rPr lang="en-US" sz="1400" dirty="0">
                          <a:effectLst/>
                        </a:rPr>
                        <a:t>July</a:t>
                      </a:r>
                      <a:endParaRPr lang="en-IN" sz="1400" dirty="0">
                        <a:effectLst/>
                        <a:latin typeface="Times New Roman"/>
                        <a:ea typeface="Times New Roman"/>
                      </a:endParaRPr>
                    </a:p>
                  </a:txBody>
                  <a:tcPr marL="68592" marR="68592" marT="0" marB="0" anchor="ctr"/>
                </a:tc>
              </a:tr>
              <a:tr h="243869">
                <a:tc>
                  <a:txBody>
                    <a:bodyPr/>
                    <a:lstStyle/>
                    <a:p>
                      <a:pPr algn="just">
                        <a:spcAft>
                          <a:spcPts val="0"/>
                        </a:spcAft>
                      </a:pPr>
                      <a:r>
                        <a:rPr lang="en-US" sz="1400">
                          <a:effectLst/>
                        </a:rPr>
                        <a:t>8</a:t>
                      </a:r>
                      <a:endParaRPr lang="en-IN" sz="1400">
                        <a:effectLst/>
                        <a:latin typeface="Times New Roman"/>
                        <a:ea typeface="Times New Roman"/>
                      </a:endParaRPr>
                    </a:p>
                  </a:txBody>
                  <a:tcPr marL="68592" marR="68592" marT="0" marB="0"/>
                </a:tc>
                <a:tc>
                  <a:txBody>
                    <a:bodyPr/>
                    <a:lstStyle/>
                    <a:p>
                      <a:pPr marL="0" indent="0" algn="l">
                        <a:spcAft>
                          <a:spcPts val="0"/>
                        </a:spcAft>
                        <a:tabLst>
                          <a:tab pos="1600200" algn="l"/>
                        </a:tabLst>
                      </a:pPr>
                      <a:r>
                        <a:rPr lang="en-US" sz="1400" dirty="0">
                          <a:effectLst/>
                        </a:rPr>
                        <a:t>September Rainfall </a:t>
                      </a:r>
                      <a:endParaRPr lang="en-IN" sz="1400" dirty="0">
                        <a:effectLst/>
                        <a:latin typeface="Times New Roman"/>
                        <a:ea typeface="Times New Roman"/>
                      </a:endParaRPr>
                    </a:p>
                  </a:txBody>
                  <a:tcPr marL="68592" marR="68592" marT="0" marB="0" anchor="ctr"/>
                </a:tc>
                <a:tc>
                  <a:txBody>
                    <a:bodyPr/>
                    <a:lstStyle/>
                    <a:p>
                      <a:pPr indent="228600" algn="ctr">
                        <a:spcAft>
                          <a:spcPts val="0"/>
                        </a:spcAft>
                        <a:tabLst>
                          <a:tab pos="1600200" algn="l"/>
                        </a:tabLst>
                      </a:pPr>
                      <a:r>
                        <a:rPr lang="en-US" sz="1400">
                          <a:effectLst/>
                        </a:rPr>
                        <a:t>Country as a whole</a:t>
                      </a:r>
                      <a:endParaRPr lang="en-IN" sz="1400">
                        <a:effectLst/>
                        <a:latin typeface="Times New Roman"/>
                        <a:ea typeface="Times New Roman"/>
                      </a:endParaRPr>
                    </a:p>
                  </a:txBody>
                  <a:tcPr marL="68592" marR="68592" marT="0" marB="0" anchor="ctr"/>
                </a:tc>
                <a:tc>
                  <a:txBody>
                    <a:bodyPr/>
                    <a:lstStyle/>
                    <a:p>
                      <a:pPr algn="ctr">
                        <a:spcAft>
                          <a:spcPts val="0"/>
                        </a:spcAft>
                      </a:pPr>
                      <a:r>
                        <a:rPr lang="en-US" sz="1400">
                          <a:effectLst/>
                        </a:rPr>
                        <a:t>August</a:t>
                      </a:r>
                      <a:endParaRPr lang="en-IN" sz="1400">
                        <a:effectLst/>
                        <a:latin typeface="Times New Roman"/>
                        <a:ea typeface="Times New Roman"/>
                      </a:endParaRPr>
                    </a:p>
                  </a:txBody>
                  <a:tcPr marL="68592" marR="68592" marT="0" marB="0"/>
                </a:tc>
              </a:tr>
              <a:tr h="450220">
                <a:tc>
                  <a:txBody>
                    <a:bodyPr/>
                    <a:lstStyle/>
                    <a:p>
                      <a:pPr algn="just">
                        <a:spcAft>
                          <a:spcPts val="0"/>
                        </a:spcAft>
                      </a:pPr>
                      <a:r>
                        <a:rPr lang="en-US" sz="1400">
                          <a:effectLst/>
                        </a:rPr>
                        <a:t>9</a:t>
                      </a:r>
                      <a:endParaRPr lang="en-IN" sz="1400">
                        <a:effectLst/>
                        <a:latin typeface="Times New Roman"/>
                        <a:ea typeface="Times New Roman"/>
                      </a:endParaRPr>
                    </a:p>
                  </a:txBody>
                  <a:tcPr marL="68592" marR="68592" marT="0" marB="0"/>
                </a:tc>
                <a:tc>
                  <a:txBody>
                    <a:bodyPr/>
                    <a:lstStyle/>
                    <a:p>
                      <a:pPr>
                        <a:spcAft>
                          <a:spcPts val="0"/>
                        </a:spcAft>
                      </a:pPr>
                      <a:r>
                        <a:rPr lang="en-US" sz="1400" b="0" dirty="0">
                          <a:effectLst/>
                        </a:rPr>
                        <a:t>NE Monsoon Season (October to December) Rainfall</a:t>
                      </a:r>
                      <a:endParaRPr lang="en-IN" sz="1400" b="0" dirty="0">
                        <a:effectLst/>
                        <a:latin typeface="Times New Roman"/>
                        <a:ea typeface="Times New Roman"/>
                      </a:endParaRPr>
                    </a:p>
                  </a:txBody>
                  <a:tcPr marL="68592" marR="68592" marT="0" marB="0"/>
                </a:tc>
                <a:tc>
                  <a:txBody>
                    <a:bodyPr/>
                    <a:lstStyle/>
                    <a:p>
                      <a:pPr algn="ctr">
                        <a:spcAft>
                          <a:spcPts val="0"/>
                        </a:spcAft>
                      </a:pPr>
                      <a:r>
                        <a:rPr lang="en-US" sz="1400" b="0" dirty="0">
                          <a:effectLst/>
                        </a:rPr>
                        <a:t>South Peninsula</a:t>
                      </a:r>
                      <a:endParaRPr lang="en-IN" sz="1400" b="0" dirty="0">
                        <a:effectLst/>
                        <a:latin typeface="Times New Roman"/>
                        <a:ea typeface="Times New Roman"/>
                      </a:endParaRPr>
                    </a:p>
                  </a:txBody>
                  <a:tcPr marL="68592" marR="68592" marT="0" marB="0"/>
                </a:tc>
                <a:tc>
                  <a:txBody>
                    <a:bodyPr/>
                    <a:lstStyle/>
                    <a:p>
                      <a:pPr algn="ctr">
                        <a:spcAft>
                          <a:spcPts val="0"/>
                        </a:spcAft>
                      </a:pPr>
                      <a:r>
                        <a:rPr lang="en-US" sz="1400" dirty="0">
                          <a:effectLst/>
                        </a:rPr>
                        <a:t>September</a:t>
                      </a:r>
                      <a:endParaRPr lang="en-IN" sz="1400" dirty="0">
                        <a:effectLst/>
                        <a:latin typeface="Times New Roman"/>
                        <a:ea typeface="Times New Roman"/>
                      </a:endParaRPr>
                    </a:p>
                  </a:txBody>
                  <a:tcPr marL="68592" marR="68592" marT="0" marB="0"/>
                </a:tc>
              </a:tr>
            </a:tbl>
          </a:graphicData>
        </a:graphic>
      </p:graphicFrame>
      <p:sp>
        <p:nvSpPr>
          <p:cNvPr id="4158" name="TextBox 5"/>
          <p:cNvSpPr txBox="1">
            <a:spLocks noChangeArrowheads="1"/>
          </p:cNvSpPr>
          <p:nvPr/>
        </p:nvSpPr>
        <p:spPr bwMode="auto">
          <a:xfrm>
            <a:off x="1155857" y="5888206"/>
            <a:ext cx="69135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r>
              <a:rPr lang="en-IN" altLang="en-US" sz="1800">
                <a:solidFill>
                  <a:srgbClr val="FF0000"/>
                </a:solidFill>
              </a:rPr>
              <a:t>The operational forecasts are issued using statistical method</a:t>
            </a:r>
          </a:p>
        </p:txBody>
      </p:sp>
    </p:spTree>
    <p:extLst>
      <p:ext uri="{BB962C8B-B14F-4D97-AF65-F5344CB8AC3E}">
        <p14:creationId xmlns:p14="http://schemas.microsoft.com/office/powerpoint/2010/main" xmlns="" val="39494097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4"/>
          <p:cNvSpPr>
            <a:spLocks noGrp="1" noChangeArrowheads="1"/>
          </p:cNvSpPr>
          <p:nvPr>
            <p:ph type="sldNum" sz="quarter" idx="11"/>
          </p:nvPr>
        </p:nvSpPr>
        <p:spPr>
          <a:xfrm>
            <a:off x="611188" y="6381750"/>
            <a:ext cx="1944687" cy="2873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l" eaLnBrk="1" hangingPunct="1">
              <a:spcBef>
                <a:spcPct val="0"/>
              </a:spcBef>
              <a:buFontTx/>
              <a:buNone/>
            </a:pPr>
            <a:fld id="{7028D235-845E-45D7-B325-914B42FA4F41}" type="slidenum">
              <a:rPr lang="en-US" altLang="en-US" sz="1400" smtClean="0">
                <a:solidFill>
                  <a:srgbClr val="FF0000"/>
                </a:solidFill>
                <a:latin typeface="Calibri" pitchFamily="34" charset="0"/>
              </a:rPr>
              <a:pPr algn="l" eaLnBrk="1" hangingPunct="1">
                <a:spcBef>
                  <a:spcPct val="0"/>
                </a:spcBef>
                <a:buFontTx/>
                <a:buNone/>
              </a:pPr>
              <a:t>31</a:t>
            </a:fld>
            <a:endParaRPr lang="en-US" altLang="en-US" sz="1400" smtClean="0">
              <a:solidFill>
                <a:srgbClr val="FF0000"/>
              </a:solidFill>
              <a:latin typeface="Calibri" pitchFamily="34" charset="0"/>
            </a:endParaRPr>
          </a:p>
        </p:txBody>
      </p:sp>
      <p:sp>
        <p:nvSpPr>
          <p:cNvPr id="5123" name="Rectangle 13"/>
          <p:cNvSpPr>
            <a:spLocks noGrp="1" noChangeArrowheads="1"/>
          </p:cNvSpPr>
          <p:nvPr>
            <p:ph type="dt" sz="quarter" idx="10"/>
          </p:nvPr>
        </p:nvSpPr>
        <p:spPr>
          <a:xfrm>
            <a:off x="6948488" y="6453188"/>
            <a:ext cx="1042987" cy="2682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r">
              <a:spcBef>
                <a:spcPct val="0"/>
              </a:spcBef>
              <a:buFontTx/>
              <a:buNone/>
            </a:pPr>
            <a:fld id="{CF830B6D-DF11-459F-A776-4F306B39D5EF}" type="datetime1">
              <a:rPr lang="en-US" altLang="en-US" sz="1400" b="0" smtClean="0">
                <a:solidFill>
                  <a:schemeClr val="folHlink"/>
                </a:solidFill>
              </a:rPr>
              <a:pPr algn="r">
                <a:spcBef>
                  <a:spcPct val="0"/>
                </a:spcBef>
                <a:buFontTx/>
                <a:buNone/>
              </a:pPr>
              <a:t>2/18/2015</a:t>
            </a:fld>
            <a:endParaRPr lang="en-US" altLang="en-US" sz="1400" b="0" smtClean="0">
              <a:solidFill>
                <a:schemeClr val="folHlink"/>
              </a:solidFill>
            </a:endParaRPr>
          </a:p>
        </p:txBody>
      </p:sp>
      <p:sp>
        <p:nvSpPr>
          <p:cNvPr id="5124" name="Rectangle 14"/>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r">
              <a:spcBef>
                <a:spcPct val="0"/>
              </a:spcBef>
              <a:buFontTx/>
              <a:buNone/>
            </a:pPr>
            <a:fld id="{528020F9-B4A1-4448-B4BA-A86FAA313F74}" type="slidenum">
              <a:rPr lang="en-US" altLang="en-US" sz="1400" b="0">
                <a:solidFill>
                  <a:schemeClr val="tx1"/>
                </a:solidFill>
              </a:rPr>
              <a:pPr algn="r">
                <a:spcBef>
                  <a:spcPct val="0"/>
                </a:spcBef>
                <a:buFontTx/>
                <a:buNone/>
              </a:pPr>
              <a:t>31</a:t>
            </a:fld>
            <a:endParaRPr lang="en-US" altLang="en-US" sz="1400" b="0">
              <a:solidFill>
                <a:schemeClr val="tx1"/>
              </a:solidFill>
            </a:endParaRPr>
          </a:p>
        </p:txBody>
      </p:sp>
      <p:sp>
        <p:nvSpPr>
          <p:cNvPr id="5125" name="Rectangle 2"/>
          <p:cNvSpPr>
            <a:spLocks noChangeArrowheads="1"/>
          </p:cNvSpPr>
          <p:nvPr/>
        </p:nvSpPr>
        <p:spPr bwMode="auto">
          <a:xfrm>
            <a:off x="114300" y="19780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endParaRPr lang="hi-IN" altLang="en-US" sz="1800" b="0">
              <a:solidFill>
                <a:schemeClr val="tx1"/>
              </a:solidFill>
            </a:endParaRPr>
          </a:p>
        </p:txBody>
      </p:sp>
      <p:sp>
        <p:nvSpPr>
          <p:cNvPr id="5126" name="Rectangle 24"/>
          <p:cNvSpPr>
            <a:spLocks noGrp="1" noChangeArrowheads="1"/>
          </p:cNvSpPr>
          <p:nvPr>
            <p:ph type="title" idx="4294967295"/>
          </p:nvPr>
        </p:nvSpPr>
        <p:spPr>
          <a:xfrm>
            <a:off x="982980" y="184597"/>
            <a:ext cx="7890564" cy="742682"/>
          </a:xfrm>
          <a:extLst>
            <a:ext uri="{91240B29-F687-4F45-9708-019B960494DF}">
              <a14:hiddenLine xmlns:a14="http://schemas.microsoft.com/office/drawing/2010/main" xmlns="" w="9525">
                <a:solidFill>
                  <a:srgbClr val="000000"/>
                </a:solidFill>
                <a:miter lim="800000"/>
                <a:headEnd/>
                <a:tailEnd/>
              </a14:hiddenLine>
            </a:ext>
          </a:extLst>
        </p:spPr>
        <p:txBody>
          <a:bodyPr>
            <a:normAutofit fontScale="90000"/>
          </a:bodyPr>
          <a:lstStyle/>
          <a:p>
            <a:pPr eaLnBrk="1" hangingPunct="1"/>
            <a:r>
              <a:rPr lang="en-US" altLang="en-US" sz="2400" dirty="0" smtClean="0">
                <a:solidFill>
                  <a:srgbClr val="FF0066"/>
                </a:solidFill>
                <a:latin typeface="Arial" charset="0"/>
                <a:cs typeface="Arial" charset="0"/>
              </a:rPr>
              <a:t>Ensemble Forecasting System for Seasonal Rainfall over Country as a whole: </a:t>
            </a:r>
          </a:p>
        </p:txBody>
      </p:sp>
      <p:sp>
        <p:nvSpPr>
          <p:cNvPr id="5127" name="Text Box 25"/>
          <p:cNvSpPr txBox="1">
            <a:spLocks noChangeArrowheads="1"/>
          </p:cNvSpPr>
          <p:nvPr/>
        </p:nvSpPr>
        <p:spPr bwMode="auto">
          <a:xfrm>
            <a:off x="490538" y="4621369"/>
            <a:ext cx="355600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ctr" eaLnBrk="1" hangingPunct="1">
              <a:spcBef>
                <a:spcPct val="50000"/>
              </a:spcBef>
              <a:buFontTx/>
              <a:buNone/>
            </a:pPr>
            <a:r>
              <a:rPr lang="en-US" altLang="en-US" sz="1400" dirty="0">
                <a:solidFill>
                  <a:schemeClr val="tx1"/>
                </a:solidFill>
              </a:rPr>
              <a:t>The average of the ensemble forecasts from best out of all possible MR (multiple regression) and PPR (projection pursuit regression) models gives the final forecast.</a:t>
            </a:r>
          </a:p>
        </p:txBody>
      </p:sp>
      <p:pic>
        <p:nvPicPr>
          <p:cNvPr id="512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6214" y="1125538"/>
            <a:ext cx="4390086" cy="3311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24" name="Group 83"/>
          <p:cNvGraphicFramePr>
            <a:graphicFrameLocks noGrp="1"/>
          </p:cNvGraphicFramePr>
          <p:nvPr>
            <p:extLst>
              <p:ext uri="{D42A27DB-BD31-4B8C-83A1-F6EECF244321}">
                <p14:modId xmlns:p14="http://schemas.microsoft.com/office/powerpoint/2010/main" xmlns="" val="2000327489"/>
              </p:ext>
            </p:extLst>
          </p:nvPr>
        </p:nvGraphicFramePr>
        <p:xfrm>
          <a:off x="4787900" y="1125538"/>
          <a:ext cx="4111401" cy="4687447"/>
        </p:xfrm>
        <a:graphic>
          <a:graphicData uri="http://schemas.openxmlformats.org/drawingml/2006/table">
            <a:tbl>
              <a:tblPr/>
              <a:tblGrid>
                <a:gridCol w="487882"/>
                <a:gridCol w="2580331"/>
                <a:gridCol w="1043188"/>
              </a:tblGrid>
              <a:tr h="457222">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err="1" smtClean="0">
                          <a:ln>
                            <a:noFill/>
                          </a:ln>
                          <a:solidFill>
                            <a:srgbClr val="FF0066"/>
                          </a:solidFill>
                          <a:effectLst/>
                          <a:latin typeface="Arial" charset="0"/>
                          <a:cs typeface="Times New Roman" pitchFamily="18" charset="0"/>
                        </a:rPr>
                        <a:t>S.No</a:t>
                      </a:r>
                      <a:endParaRPr kumimoji="0" lang="en-US" sz="1200" b="1" i="0" u="none" strike="noStrike" cap="none" normalizeH="0" baseline="0" dirty="0" smtClean="0">
                        <a:ln>
                          <a:noFill/>
                        </a:ln>
                        <a:solidFill>
                          <a:srgbClr val="FF0066"/>
                        </a:solidFill>
                        <a:effectLst/>
                        <a:latin typeface="Arial" charset="0"/>
                        <a:cs typeface="Times New Roman" pitchFamily="18" charset="0"/>
                      </a:endParaRP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FF0066"/>
                          </a:solidFill>
                          <a:effectLst/>
                          <a:latin typeface="Arial" charset="0"/>
                          <a:cs typeface="Times New Roman" pitchFamily="18" charset="0"/>
                        </a:rPr>
                        <a:t>Predictor Used</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FF0066"/>
                          </a:solidFill>
                          <a:effectLst/>
                          <a:latin typeface="Arial" charset="0"/>
                          <a:cs typeface="Times New Roman" pitchFamily="18" charset="0"/>
                        </a:rPr>
                        <a:t>Issued in </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r>
              <a:tr h="457222">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1</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IN" sz="1200" b="1" i="0" u="none" strike="noStrike" cap="none" normalizeH="0" baseline="0" dirty="0" smtClean="0">
                          <a:ln>
                            <a:noFill/>
                          </a:ln>
                          <a:solidFill>
                            <a:srgbClr val="0000FF"/>
                          </a:solidFill>
                          <a:effectLst/>
                          <a:latin typeface="Arial" charset="0"/>
                          <a:cs typeface="Times New Roman" pitchFamily="18" charset="0"/>
                        </a:rPr>
                        <a:t>Europe Land Surface Air Temperature Anomaly (January)</a:t>
                      </a:r>
                      <a:endParaRPr kumimoji="0" lang="en-US" sz="1200" b="1" i="0" u="none" strike="noStrike" cap="none" normalizeH="0" baseline="0" dirty="0" smtClean="0">
                        <a:ln>
                          <a:noFill/>
                        </a:ln>
                        <a:solidFill>
                          <a:srgbClr val="0000FF"/>
                        </a:solidFill>
                        <a:effectLst/>
                        <a:latin typeface="Arial" charset="0"/>
                        <a:cs typeface="Times New Roman" pitchFamily="18" charset="0"/>
                      </a:endParaRP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April</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r>
              <a:tr h="516719">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2</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Equatorial Pacific  Warm Water Volume  (February + March)</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April</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r>
              <a:tr h="664347">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3</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IN" sz="1200" b="1" i="0" u="none" strike="noStrike" cap="none" normalizeH="0" baseline="0" dirty="0" smtClean="0">
                          <a:ln>
                            <a:noFill/>
                          </a:ln>
                          <a:solidFill>
                            <a:srgbClr val="0000FF"/>
                          </a:solidFill>
                          <a:effectLst/>
                          <a:latin typeface="Arial" charset="0"/>
                          <a:cs typeface="Times New Roman" pitchFamily="18" charset="0"/>
                        </a:rPr>
                        <a:t>SST Gradient Between Northeast Pacific and Northwest  Atlantic </a:t>
                      </a:r>
                    </a:p>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IN" sz="1200" b="1" i="0" u="none" strike="noStrike" cap="none" normalizeH="0" baseline="0" dirty="0" smtClean="0">
                          <a:ln>
                            <a:noFill/>
                          </a:ln>
                          <a:solidFill>
                            <a:srgbClr val="0000FF"/>
                          </a:solidFill>
                          <a:effectLst/>
                          <a:latin typeface="Arial" charset="0"/>
                          <a:cs typeface="Times New Roman" pitchFamily="18" charset="0"/>
                        </a:rPr>
                        <a:t>(December +January)</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April and </a:t>
                      </a:r>
                      <a:r>
                        <a:rPr kumimoji="0" lang="en-US" sz="1200" b="1" i="0" u="none" strike="noStrike" cap="none" normalizeH="0" baseline="0" dirty="0" smtClean="0">
                          <a:ln>
                            <a:noFill/>
                          </a:ln>
                          <a:solidFill>
                            <a:srgbClr val="FF0066"/>
                          </a:solidFill>
                          <a:effectLst/>
                          <a:latin typeface="Arial" charset="0"/>
                          <a:cs typeface="Times New Roman" pitchFamily="18" charset="0"/>
                        </a:rPr>
                        <a:t>June</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r>
              <a:tr h="457222">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4</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IN" sz="1200" b="1" i="0" u="none" strike="noStrike" cap="none" normalizeH="0" baseline="0" dirty="0" smtClean="0">
                          <a:ln>
                            <a:noFill/>
                          </a:ln>
                          <a:solidFill>
                            <a:srgbClr val="0000FF"/>
                          </a:solidFill>
                          <a:effectLst/>
                          <a:latin typeface="Arial" charset="0"/>
                          <a:cs typeface="Times New Roman" pitchFamily="18" charset="0"/>
                        </a:rPr>
                        <a:t>Equatorial SE Indian Ocean SST (February) </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April and </a:t>
                      </a:r>
                      <a:r>
                        <a:rPr kumimoji="0" lang="en-US" sz="1200" b="1" i="0" u="none" strike="noStrike" cap="none" normalizeH="0" baseline="0" dirty="0" smtClean="0">
                          <a:ln>
                            <a:noFill/>
                          </a:ln>
                          <a:solidFill>
                            <a:srgbClr val="FF0066"/>
                          </a:solidFill>
                          <a:effectLst/>
                          <a:latin typeface="Arial" charset="0"/>
                          <a:cs typeface="Times New Roman" pitchFamily="18" charset="0"/>
                        </a:rPr>
                        <a:t>June</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r>
              <a:tr h="525305">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5</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East Asia Mean  Sea Level Pressure  (February + March)</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April and </a:t>
                      </a:r>
                      <a:r>
                        <a:rPr kumimoji="0" lang="en-US" sz="1200" b="1" i="0" u="none" strike="noStrike" cap="none" normalizeH="0" baseline="0" dirty="0" smtClean="0">
                          <a:ln>
                            <a:noFill/>
                          </a:ln>
                          <a:solidFill>
                            <a:srgbClr val="FF0066"/>
                          </a:solidFill>
                          <a:effectLst/>
                          <a:latin typeface="Arial" charset="0"/>
                          <a:cs typeface="Times New Roman" pitchFamily="18" charset="0"/>
                        </a:rPr>
                        <a:t>June</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r>
              <a:tr h="516719">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6</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Central Pacific (Nino 3.4)  Sea Surface </a:t>
                      </a:r>
                      <a:r>
                        <a:rPr kumimoji="0" lang="en-US" sz="1200" b="1" i="0" u="none" strike="noStrike" cap="none" normalizeH="0" baseline="0" dirty="0" err="1" smtClean="0">
                          <a:ln>
                            <a:noFill/>
                          </a:ln>
                          <a:solidFill>
                            <a:srgbClr val="0000FF"/>
                          </a:solidFill>
                          <a:effectLst/>
                          <a:latin typeface="Arial" charset="0"/>
                          <a:cs typeface="Times New Roman" pitchFamily="18" charset="0"/>
                        </a:rPr>
                        <a:t>Temp.Tendency</a:t>
                      </a:r>
                      <a:r>
                        <a:rPr kumimoji="0" lang="en-US" sz="1200" b="1" i="0" u="none" strike="noStrike" cap="none" normalizeH="0" baseline="0" dirty="0" smtClean="0">
                          <a:ln>
                            <a:noFill/>
                          </a:ln>
                          <a:solidFill>
                            <a:srgbClr val="0000FF"/>
                          </a:solidFill>
                          <a:effectLst/>
                          <a:latin typeface="Arial" charset="0"/>
                          <a:cs typeface="Times New Roman" pitchFamily="18" charset="0"/>
                        </a:rPr>
                        <a:t> (MAM-DJF)</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FF0066"/>
                          </a:solidFill>
                          <a:effectLst/>
                          <a:latin typeface="Arial" charset="0"/>
                          <a:cs typeface="Times New Roman" pitchFamily="18" charset="0"/>
                        </a:rPr>
                        <a:t>June</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r>
              <a:tr h="457222">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7</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North Atlantic Mean </a:t>
                      </a:r>
                      <a:endParaRPr kumimoji="0" lang="en-US" sz="1200" b="1" i="0" u="none" strike="noStrike" cap="none" normalizeH="0" baseline="0" dirty="0" smtClean="0">
                        <a:ln>
                          <a:noFill/>
                        </a:ln>
                        <a:solidFill>
                          <a:srgbClr val="0000FF"/>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0000FF"/>
                          </a:solidFill>
                          <a:effectLst/>
                          <a:latin typeface="Arial" charset="0"/>
                          <a:cs typeface="Times New Roman" pitchFamily="18" charset="0"/>
                        </a:rPr>
                        <a:t>Sea Level Pressure (May)</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FF0066"/>
                          </a:solidFill>
                          <a:effectLst/>
                          <a:latin typeface="Arial" charset="0"/>
                          <a:cs typeface="Times New Roman" pitchFamily="18" charset="0"/>
                        </a:rPr>
                        <a:t>June</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r>
              <a:tr h="512086">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smtClean="0">
                          <a:ln>
                            <a:noFill/>
                          </a:ln>
                          <a:solidFill>
                            <a:srgbClr val="0000FF"/>
                          </a:solidFill>
                          <a:effectLst/>
                          <a:latin typeface="Arial" charset="0"/>
                          <a:cs typeface="Times New Roman" pitchFamily="18" charset="0"/>
                        </a:rPr>
                        <a:t>8</a:t>
                      </a:r>
                    </a:p>
                  </a:txBody>
                  <a:tcPr marL="91436" marR="91436"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115000"/>
                        </a:lnSpc>
                        <a:spcAft>
                          <a:spcPts val="0"/>
                        </a:spcAft>
                      </a:pPr>
                      <a:r>
                        <a:rPr lang="en-US" sz="1200" b="1" dirty="0" smtClean="0">
                          <a:solidFill>
                            <a:srgbClr val="3333CC"/>
                          </a:solidFill>
                          <a:effectLst/>
                          <a:latin typeface="Arial" panose="020B0604020202020204" pitchFamily="34" charset="0"/>
                          <a:cs typeface="Arial" panose="020B0604020202020204" pitchFamily="34" charset="0"/>
                        </a:rPr>
                        <a:t>North Central Pacific Zonal Wind Gradient  850 </a:t>
                      </a:r>
                      <a:r>
                        <a:rPr lang="en-US" sz="1200" b="1" dirty="0" err="1" smtClean="0">
                          <a:solidFill>
                            <a:srgbClr val="3333CC"/>
                          </a:solidFill>
                          <a:effectLst/>
                          <a:latin typeface="Arial" panose="020B0604020202020204" pitchFamily="34" charset="0"/>
                          <a:cs typeface="Arial" panose="020B0604020202020204" pitchFamily="34" charset="0"/>
                        </a:rPr>
                        <a:t>hPa</a:t>
                      </a:r>
                      <a:r>
                        <a:rPr lang="en-US" sz="1200" b="1" dirty="0" smtClean="0">
                          <a:solidFill>
                            <a:srgbClr val="3333CC"/>
                          </a:solidFill>
                          <a:effectLst/>
                          <a:latin typeface="Arial" panose="020B0604020202020204" pitchFamily="34" charset="0"/>
                          <a:cs typeface="Arial" panose="020B0604020202020204" pitchFamily="34" charset="0"/>
                        </a:rPr>
                        <a:t> (May)</a:t>
                      </a:r>
                      <a:endParaRPr lang="en-IN" sz="1200" b="1" dirty="0">
                        <a:solidFill>
                          <a:srgbClr val="3333CC"/>
                        </a:solidFill>
                        <a:effectLst/>
                        <a:latin typeface="Arial" panose="020B0604020202020204" pitchFamily="34" charset="0"/>
                        <a:ea typeface="Times New Roman"/>
                        <a:cs typeface="Arial" panose="020B0604020202020204" pitchFamily="34" charset="0"/>
                      </a:endParaRP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US" sz="1200" b="1" i="0" u="none" strike="noStrike" cap="none" normalizeH="0" baseline="0" dirty="0" smtClean="0">
                          <a:ln>
                            <a:noFill/>
                          </a:ln>
                          <a:solidFill>
                            <a:srgbClr val="FF0066"/>
                          </a:solidFill>
                          <a:effectLst/>
                          <a:latin typeface="Arial" charset="0"/>
                          <a:cs typeface="Times New Roman" pitchFamily="18" charset="0"/>
                        </a:rPr>
                        <a:t>June</a:t>
                      </a:r>
                    </a:p>
                  </a:txBody>
                  <a:tcPr marL="91436" marR="91436" marT="45731" marB="45731"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171" name="TextBox 1"/>
          <p:cNvSpPr txBox="1">
            <a:spLocks noChangeArrowheads="1"/>
          </p:cNvSpPr>
          <p:nvPr/>
        </p:nvSpPr>
        <p:spPr bwMode="auto">
          <a:xfrm>
            <a:off x="2268538" y="4076700"/>
            <a:ext cx="24177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r>
              <a:rPr lang="en-IN" altLang="en-US" sz="1800" dirty="0">
                <a:solidFill>
                  <a:schemeClr val="bg1"/>
                </a:solidFill>
              </a:rPr>
              <a:t>Schematic Diagram</a:t>
            </a:r>
          </a:p>
        </p:txBody>
      </p:sp>
    </p:spTree>
    <p:extLst>
      <p:ext uri="{BB962C8B-B14F-4D97-AF65-F5344CB8AC3E}">
        <p14:creationId xmlns:p14="http://schemas.microsoft.com/office/powerpoint/2010/main" xmlns="" val="399983776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7488238" y="1268413"/>
            <a:ext cx="1655762"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50000"/>
              </a:spcBef>
              <a:buFontTx/>
              <a:buNone/>
            </a:pPr>
            <a:r>
              <a:rPr lang="en-US" altLang="en-US" sz="1400">
                <a:solidFill>
                  <a:srgbClr val="FF0000"/>
                </a:solidFill>
              </a:rPr>
              <a:t>RMSE (1981-2013) = 6.47% of LPA</a:t>
            </a:r>
          </a:p>
        </p:txBody>
      </p:sp>
      <p:pic>
        <p:nvPicPr>
          <p:cNvPr id="6147" name="Picture 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50" y="257577"/>
            <a:ext cx="7202488" cy="3141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5750" y="3309088"/>
            <a:ext cx="7202488" cy="320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9" name="Text Box 2"/>
          <p:cNvSpPr txBox="1">
            <a:spLocks noChangeArrowheads="1"/>
          </p:cNvSpPr>
          <p:nvPr/>
        </p:nvSpPr>
        <p:spPr bwMode="auto">
          <a:xfrm>
            <a:off x="7380288" y="4375150"/>
            <a:ext cx="1655762" cy="738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50000"/>
              </a:spcBef>
              <a:buFontTx/>
              <a:buNone/>
            </a:pPr>
            <a:r>
              <a:rPr lang="en-US" altLang="en-US" sz="1400">
                <a:solidFill>
                  <a:srgbClr val="FF0000"/>
                </a:solidFill>
              </a:rPr>
              <a:t>RMSE (1981-2013) = 6.2% of LPA</a:t>
            </a:r>
          </a:p>
        </p:txBody>
      </p:sp>
    </p:spTree>
    <p:extLst>
      <p:ext uri="{BB962C8B-B14F-4D97-AF65-F5344CB8AC3E}">
        <p14:creationId xmlns:p14="http://schemas.microsoft.com/office/powerpoint/2010/main" xmlns="" val="1877461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04552" y="154547"/>
            <a:ext cx="8139448" cy="836613"/>
          </a:xfrm>
        </p:spPr>
        <p:txBody>
          <a:bodyPr/>
          <a:lstStyle/>
          <a:p>
            <a:pPr algn="ctr"/>
            <a:r>
              <a:rPr lang="en-US" altLang="en-US" sz="2400" b="1" dirty="0" smtClean="0">
                <a:solidFill>
                  <a:srgbClr val="FF0000"/>
                </a:solidFill>
                <a:latin typeface="Arial" charset="0"/>
                <a:cs typeface="Arial" charset="0"/>
              </a:rPr>
              <a:t>Skill of the statistical models currently used for the operational LRF of Monsoon Rainfall over India</a:t>
            </a:r>
            <a:endParaRPr lang="en-IN" altLang="en-US" sz="2400" b="1" dirty="0" smtClean="0">
              <a:solidFill>
                <a:srgbClr val="FF0000"/>
              </a:solidFill>
              <a:latin typeface="Arial" charset="0"/>
              <a:cs typeface="Arial" charset="0"/>
            </a:endParaRPr>
          </a:p>
        </p:txBody>
      </p:sp>
      <p:pic>
        <p:nvPicPr>
          <p:cNvPr id="7171" name="Picture 7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35375" y="836613"/>
            <a:ext cx="5354638" cy="5400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7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950" y="1700213"/>
            <a:ext cx="3527425" cy="3673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847709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857249" y="184597"/>
            <a:ext cx="7891463" cy="974502"/>
          </a:xfrm>
        </p:spPr>
        <p:txBody>
          <a:bodyPr/>
          <a:lstStyle/>
          <a:p>
            <a:pPr algn="ctr"/>
            <a:r>
              <a:rPr lang="en-IN" altLang="en-US" sz="2400" dirty="0" smtClean="0">
                <a:solidFill>
                  <a:srgbClr val="FF0000"/>
                </a:solidFill>
                <a:latin typeface="Arial" charset="0"/>
                <a:cs typeface="Arial" charset="0"/>
              </a:rPr>
              <a:t>Verification of Operational Long Range Forecasts</a:t>
            </a:r>
            <a:br>
              <a:rPr lang="en-IN" altLang="en-US" sz="2400" dirty="0" smtClean="0">
                <a:solidFill>
                  <a:srgbClr val="FF0000"/>
                </a:solidFill>
                <a:latin typeface="Arial" charset="0"/>
                <a:cs typeface="Arial" charset="0"/>
              </a:rPr>
            </a:br>
            <a:r>
              <a:rPr lang="en-IN" altLang="en-US" sz="2400" dirty="0" smtClean="0">
                <a:solidFill>
                  <a:srgbClr val="FF0000"/>
                </a:solidFill>
                <a:latin typeface="Arial" charset="0"/>
                <a:cs typeface="Arial" charset="0"/>
              </a:rPr>
              <a:t>for the 2014 Southwest Monsoon Rainfall</a:t>
            </a:r>
          </a:p>
        </p:txBody>
      </p:sp>
      <p:sp>
        <p:nvSpPr>
          <p:cNvPr id="8195" name="Date Placeholder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DF07A85B-3BAF-4E33-890E-38767D75EAAD}" type="datetime1">
              <a:rPr lang="en-US" altLang="en-US" sz="1400" smtClean="0">
                <a:solidFill>
                  <a:srgbClr val="CC3300"/>
                </a:solidFill>
                <a:latin typeface="Calibri" pitchFamily="34" charset="0"/>
              </a:rPr>
              <a:pPr eaLnBrk="1" hangingPunct="1">
                <a:spcBef>
                  <a:spcPct val="0"/>
                </a:spcBef>
                <a:buFontTx/>
                <a:buNone/>
              </a:pPr>
              <a:t>2/18/2015</a:t>
            </a:fld>
            <a:endParaRPr lang="en-US" altLang="en-US" sz="1400" smtClean="0">
              <a:solidFill>
                <a:srgbClr val="CC3300"/>
              </a:solidFill>
              <a:latin typeface="Calibri" pitchFamily="34" charset="0"/>
            </a:endParaRPr>
          </a:p>
        </p:txBody>
      </p:sp>
      <p:sp>
        <p:nvSpPr>
          <p:cNvPr id="8196"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19A94EC0-26A6-46EB-8124-32872F980542}" type="slidenum">
              <a:rPr lang="en-US" altLang="en-US" sz="1400" b="0" smtClean="0">
                <a:solidFill>
                  <a:srgbClr val="FF0000"/>
                </a:solidFill>
                <a:latin typeface="Calibri" pitchFamily="34" charset="0"/>
              </a:rPr>
              <a:pPr eaLnBrk="1" hangingPunct="1">
                <a:spcBef>
                  <a:spcPct val="0"/>
                </a:spcBef>
                <a:buFontTx/>
                <a:buNone/>
              </a:pPr>
              <a:t>34</a:t>
            </a:fld>
            <a:endParaRPr lang="en-US" altLang="en-US" sz="1400" b="0" smtClean="0">
              <a:solidFill>
                <a:srgbClr val="FF0000"/>
              </a:solidFill>
              <a:latin typeface="Calibri" pitchFamily="34" charset="0"/>
            </a:endParaRPr>
          </a:p>
        </p:txBody>
      </p:sp>
      <p:graphicFrame>
        <p:nvGraphicFramePr>
          <p:cNvPr id="5" name="Table 4"/>
          <p:cNvGraphicFramePr>
            <a:graphicFrameLocks noGrp="1"/>
          </p:cNvGraphicFramePr>
          <p:nvPr/>
        </p:nvGraphicFramePr>
        <p:xfrm>
          <a:off x="863600" y="1073150"/>
          <a:ext cx="7632700" cy="4173538"/>
        </p:xfrm>
        <a:graphic>
          <a:graphicData uri="http://schemas.openxmlformats.org/drawingml/2006/table">
            <a:tbl>
              <a:tblPr/>
              <a:tblGrid>
                <a:gridCol w="1229539"/>
                <a:gridCol w="1570710"/>
                <a:gridCol w="1100982"/>
                <a:gridCol w="1282280"/>
                <a:gridCol w="1280633"/>
                <a:gridCol w="1168556"/>
              </a:tblGrid>
              <a:tr h="288062">
                <a:tc rowSpan="2">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dirty="0" smtClean="0">
                          <a:ln>
                            <a:noFill/>
                          </a:ln>
                          <a:solidFill>
                            <a:srgbClr val="000000"/>
                          </a:solidFill>
                          <a:effectLst/>
                          <a:latin typeface="Calibri" pitchFamily="34" charset="0"/>
                          <a:cs typeface="Arial" charset="0"/>
                        </a:rPr>
                        <a:t>Region</a:t>
                      </a:r>
                      <a:endParaRPr kumimoji="0" lang="en-IN" altLang="en-US" sz="1400" b="1"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rowSpan="2">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dirty="0" smtClean="0">
                          <a:ln>
                            <a:noFill/>
                          </a:ln>
                          <a:solidFill>
                            <a:srgbClr val="000000"/>
                          </a:solidFill>
                          <a:effectLst/>
                          <a:latin typeface="Calibri" pitchFamily="34" charset="0"/>
                          <a:cs typeface="Arial" charset="0"/>
                        </a:rPr>
                        <a:t>Period</a:t>
                      </a:r>
                      <a:endParaRPr kumimoji="0" lang="en-IN" altLang="en-US" sz="1400" b="1"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gridSpan="3">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dirty="0" smtClean="0">
                          <a:ln>
                            <a:noFill/>
                          </a:ln>
                          <a:solidFill>
                            <a:srgbClr val="000000"/>
                          </a:solidFill>
                          <a:effectLst/>
                          <a:latin typeface="Calibri" pitchFamily="34" charset="0"/>
                          <a:cs typeface="Arial" charset="0"/>
                        </a:rPr>
                        <a:t>Forecast(% of LPA)</a:t>
                      </a:r>
                      <a:endParaRPr kumimoji="0" lang="en-IN" altLang="en-US" sz="1400" b="1"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hMerge="1">
                  <a:txBody>
                    <a:bodyPr/>
                    <a:lstStyle/>
                    <a:p>
                      <a:endParaRPr lang="en-IN"/>
                    </a:p>
                  </a:txBody>
                  <a:tcPr/>
                </a:tc>
                <a:tc hMerge="1">
                  <a:txBody>
                    <a:bodyPr/>
                    <a:lstStyle/>
                    <a:p>
                      <a:endParaRPr lang="en-IN"/>
                    </a:p>
                  </a:txBody>
                  <a:tcPr/>
                </a:tc>
                <a:tc rowSpan="2">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smtClean="0">
                          <a:ln>
                            <a:noFill/>
                          </a:ln>
                          <a:solidFill>
                            <a:srgbClr val="000000"/>
                          </a:solidFill>
                          <a:effectLst/>
                          <a:latin typeface="Calibri" pitchFamily="34" charset="0"/>
                          <a:cs typeface="Arial" charset="0"/>
                        </a:rPr>
                        <a:t>Actual Rainfall</a:t>
                      </a:r>
                    </a:p>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smtClean="0">
                          <a:ln>
                            <a:noFill/>
                          </a:ln>
                          <a:solidFill>
                            <a:srgbClr val="000000"/>
                          </a:solidFill>
                          <a:effectLst/>
                          <a:latin typeface="Calibri" pitchFamily="34" charset="0"/>
                          <a:cs typeface="Arial" charset="0"/>
                        </a:rPr>
                        <a:t>(% of LPA) Till 28</a:t>
                      </a:r>
                      <a:r>
                        <a:rPr kumimoji="0" lang="en-IN" altLang="en-US" sz="1400" b="1" i="0" u="none" strike="noStrike" cap="none" normalizeH="0" baseline="30000" smtClean="0">
                          <a:ln>
                            <a:noFill/>
                          </a:ln>
                          <a:solidFill>
                            <a:srgbClr val="000000"/>
                          </a:solidFill>
                          <a:effectLst/>
                          <a:latin typeface="Calibri" pitchFamily="34" charset="0"/>
                          <a:cs typeface="Arial" charset="0"/>
                        </a:rPr>
                        <a:t>th</a:t>
                      </a:r>
                      <a:r>
                        <a:rPr kumimoji="0" lang="en-IN" altLang="en-US" sz="1400" b="1" i="0" u="none" strike="noStrike" cap="none" normalizeH="0" baseline="0" smtClean="0">
                          <a:ln>
                            <a:noFill/>
                          </a:ln>
                          <a:solidFill>
                            <a:srgbClr val="000000"/>
                          </a:solidFill>
                          <a:effectLst/>
                          <a:latin typeface="Calibri" pitchFamily="34" charset="0"/>
                          <a:cs typeface="Arial" charset="0"/>
                        </a:rPr>
                        <a:t> Sep, 2014</a:t>
                      </a:r>
                      <a:endParaRPr kumimoji="0" lang="en-IN" altLang="en-US" sz="1400" b="1"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575120">
                <a:tc vMerge="1">
                  <a:txBody>
                    <a:bodyPr/>
                    <a:lstStyle/>
                    <a:p>
                      <a:endParaRPr lang="en-IN"/>
                    </a:p>
                  </a:txBody>
                  <a:tcPr/>
                </a:tc>
                <a:tc vMerge="1">
                  <a:txBody>
                    <a:bodyPr/>
                    <a:lstStyle/>
                    <a:p>
                      <a:endParaRPr lang="en-IN"/>
                    </a:p>
                  </a:txBody>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dirty="0" smtClean="0">
                          <a:ln>
                            <a:noFill/>
                          </a:ln>
                          <a:solidFill>
                            <a:srgbClr val="000000"/>
                          </a:solidFill>
                          <a:effectLst/>
                          <a:latin typeface="Calibri" pitchFamily="34" charset="0"/>
                          <a:cs typeface="Arial" charset="0"/>
                        </a:rPr>
                        <a:t>24</a:t>
                      </a:r>
                      <a:r>
                        <a:rPr kumimoji="0" lang="en-IN" altLang="en-US" sz="1400" b="1" i="0" u="none" strike="noStrike" cap="none" normalizeH="0" baseline="30000" dirty="0" smtClean="0">
                          <a:ln>
                            <a:noFill/>
                          </a:ln>
                          <a:solidFill>
                            <a:srgbClr val="000000"/>
                          </a:solidFill>
                          <a:effectLst/>
                          <a:latin typeface="Calibri" pitchFamily="34" charset="0"/>
                          <a:cs typeface="Arial" charset="0"/>
                        </a:rPr>
                        <a:t>th</a:t>
                      </a:r>
                      <a:r>
                        <a:rPr kumimoji="0" lang="en-IN" altLang="en-US" sz="1400" b="1" i="0" u="none" strike="noStrike" cap="none" normalizeH="0" baseline="0" dirty="0" smtClean="0">
                          <a:ln>
                            <a:noFill/>
                          </a:ln>
                          <a:solidFill>
                            <a:srgbClr val="000000"/>
                          </a:solidFill>
                          <a:effectLst/>
                          <a:latin typeface="Calibri" pitchFamily="34" charset="0"/>
                          <a:cs typeface="Arial" charset="0"/>
                        </a:rPr>
                        <a:t>  April</a:t>
                      </a:r>
                      <a:endParaRPr kumimoji="0" lang="en-IN" altLang="en-US" sz="1400" b="1"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smtClean="0">
                          <a:ln>
                            <a:noFill/>
                          </a:ln>
                          <a:solidFill>
                            <a:srgbClr val="000000"/>
                          </a:solidFill>
                          <a:effectLst/>
                          <a:latin typeface="Calibri" pitchFamily="34" charset="0"/>
                          <a:cs typeface="Arial" charset="0"/>
                        </a:rPr>
                        <a:t>9</a:t>
                      </a:r>
                      <a:r>
                        <a:rPr kumimoji="0" lang="en-IN" altLang="en-US" sz="1400" b="1" i="0" u="none" strike="noStrike" cap="none" normalizeH="0" baseline="30000" smtClean="0">
                          <a:ln>
                            <a:noFill/>
                          </a:ln>
                          <a:solidFill>
                            <a:srgbClr val="000000"/>
                          </a:solidFill>
                          <a:effectLst/>
                          <a:latin typeface="Calibri" pitchFamily="34" charset="0"/>
                          <a:cs typeface="Arial" charset="0"/>
                        </a:rPr>
                        <a:t>th</a:t>
                      </a:r>
                      <a:r>
                        <a:rPr kumimoji="0" lang="en-IN" altLang="en-US" sz="1400" b="1" i="0" u="none" strike="noStrike" cap="none" normalizeH="0" baseline="0" smtClean="0">
                          <a:ln>
                            <a:noFill/>
                          </a:ln>
                          <a:solidFill>
                            <a:srgbClr val="000000"/>
                          </a:solidFill>
                          <a:effectLst/>
                          <a:latin typeface="Calibri" pitchFamily="34" charset="0"/>
                          <a:cs typeface="Arial" charset="0"/>
                        </a:rPr>
                        <a:t> June            (1</a:t>
                      </a:r>
                      <a:r>
                        <a:rPr kumimoji="0" lang="en-IN" altLang="en-US" sz="1400" b="1" i="0" u="none" strike="noStrike" cap="none" normalizeH="0" baseline="30000" smtClean="0">
                          <a:ln>
                            <a:noFill/>
                          </a:ln>
                          <a:solidFill>
                            <a:srgbClr val="000000"/>
                          </a:solidFill>
                          <a:effectLst/>
                          <a:latin typeface="Calibri" pitchFamily="34" charset="0"/>
                          <a:cs typeface="Arial" charset="0"/>
                        </a:rPr>
                        <a:t>st</a:t>
                      </a:r>
                      <a:r>
                        <a:rPr kumimoji="0" lang="en-IN" altLang="en-US" sz="1400" b="1" i="0" u="none" strike="noStrike" cap="none" normalizeH="0" baseline="0" smtClean="0">
                          <a:ln>
                            <a:noFill/>
                          </a:ln>
                          <a:solidFill>
                            <a:srgbClr val="000000"/>
                          </a:solidFill>
                          <a:effectLst/>
                          <a:latin typeface="Calibri" pitchFamily="34" charset="0"/>
                          <a:cs typeface="Arial" charset="0"/>
                        </a:rPr>
                        <a:t> Update)</a:t>
                      </a:r>
                      <a:endParaRPr kumimoji="0" lang="en-IN" altLang="en-US" sz="1400" b="1"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1" i="0" u="none" strike="noStrike" cap="none" normalizeH="0" baseline="0" smtClean="0">
                          <a:ln>
                            <a:noFill/>
                          </a:ln>
                          <a:solidFill>
                            <a:srgbClr val="000000"/>
                          </a:solidFill>
                          <a:effectLst/>
                          <a:latin typeface="Calibri" pitchFamily="34" charset="0"/>
                          <a:cs typeface="Arial" charset="0"/>
                        </a:rPr>
                        <a:t>12</a:t>
                      </a:r>
                      <a:r>
                        <a:rPr kumimoji="0" lang="en-IN" altLang="en-US" sz="1400" b="1" i="0" u="none" strike="noStrike" cap="none" normalizeH="0" baseline="30000" smtClean="0">
                          <a:ln>
                            <a:noFill/>
                          </a:ln>
                          <a:solidFill>
                            <a:srgbClr val="000000"/>
                          </a:solidFill>
                          <a:effectLst/>
                          <a:latin typeface="Calibri" pitchFamily="34" charset="0"/>
                          <a:cs typeface="Arial" charset="0"/>
                        </a:rPr>
                        <a:t>th</a:t>
                      </a:r>
                      <a:r>
                        <a:rPr kumimoji="0" lang="en-IN" altLang="en-US" sz="1400" b="1" i="0" u="none" strike="noStrike" cap="none" normalizeH="0" baseline="0" smtClean="0">
                          <a:ln>
                            <a:noFill/>
                          </a:ln>
                          <a:solidFill>
                            <a:srgbClr val="000000"/>
                          </a:solidFill>
                          <a:effectLst/>
                          <a:latin typeface="Calibri" pitchFamily="34" charset="0"/>
                          <a:cs typeface="Arial" charset="0"/>
                        </a:rPr>
                        <a:t> August           (2nd Update)</a:t>
                      </a:r>
                      <a:endParaRPr kumimoji="0" lang="en-IN" altLang="en-US" sz="1400" b="1"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vMerge="1">
                  <a:txBody>
                    <a:bodyPr/>
                    <a:lstStyle/>
                    <a:p>
                      <a:endParaRPr lang="en-IN"/>
                    </a:p>
                  </a:txBody>
                  <a:tcPr/>
                </a:tc>
              </a:tr>
              <a:tr h="331738">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All India</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June to September</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95 ± 5</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93 ± 4</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87 ± 4</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smtClean="0">
                          <a:ln>
                            <a:noFill/>
                          </a:ln>
                          <a:solidFill>
                            <a:srgbClr val="000000"/>
                          </a:solidFill>
                          <a:effectLst/>
                          <a:latin typeface="Arial" charset="0"/>
                          <a:cs typeface="Times New Roman" pitchFamily="18" charset="0"/>
                        </a:rPr>
                        <a:t>88</a:t>
                      </a:r>
                      <a:endParaRPr kumimoji="0" lang="en-IN" alt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490779">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Northwest India</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June to September</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rowSpan="7">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 </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85 ± 8</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76 ± 8</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smtClean="0">
                          <a:ln>
                            <a:noFill/>
                          </a:ln>
                          <a:solidFill>
                            <a:srgbClr val="000000"/>
                          </a:solidFill>
                          <a:effectLst/>
                          <a:latin typeface="Arial" charset="0"/>
                          <a:cs typeface="Times New Roman" pitchFamily="18" charset="0"/>
                        </a:rPr>
                        <a:t>79</a:t>
                      </a:r>
                      <a:endParaRPr kumimoji="0" lang="en-IN" alt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73407">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Central India</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June to September</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vMerge="1">
                  <a:txBody>
                    <a:bodyPr/>
                    <a:lstStyle/>
                    <a:p>
                      <a:endParaRPr lang="en-IN"/>
                    </a:p>
                  </a:txBody>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94 ± 8</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89 ± 8</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smtClean="0">
                          <a:ln>
                            <a:noFill/>
                          </a:ln>
                          <a:solidFill>
                            <a:srgbClr val="000000"/>
                          </a:solidFill>
                          <a:effectLst/>
                          <a:latin typeface="Arial" charset="0"/>
                          <a:cs typeface="Times New Roman" pitchFamily="18" charset="0"/>
                        </a:rPr>
                        <a:t>90</a:t>
                      </a:r>
                      <a:endParaRPr kumimoji="0" lang="en-IN" alt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49077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Northeast India</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June to September</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vMerge="1">
                  <a:txBody>
                    <a:bodyPr/>
                    <a:lstStyle/>
                    <a:p>
                      <a:endParaRPr lang="en-IN"/>
                    </a:p>
                  </a:txBody>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99 ± 8</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93 ± 8</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smtClean="0">
                          <a:ln>
                            <a:noFill/>
                          </a:ln>
                          <a:solidFill>
                            <a:srgbClr val="000000"/>
                          </a:solidFill>
                          <a:effectLst/>
                          <a:latin typeface="Arial" charset="0"/>
                          <a:cs typeface="Times New Roman" pitchFamily="18" charset="0"/>
                        </a:rPr>
                        <a:t>88</a:t>
                      </a:r>
                      <a:endParaRPr kumimoji="0" lang="en-IN" alt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490779">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South Peninsula</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June to September</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vMerge="1">
                  <a:txBody>
                    <a:bodyPr/>
                    <a:lstStyle/>
                    <a:p>
                      <a:endParaRPr lang="en-IN"/>
                    </a:p>
                  </a:txBody>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93 ± 8</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87 ± 8</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Wingdings" pitchFamily="2" charset="2"/>
                        <a:defRPr sz="2800" b="1">
                          <a:solidFill>
                            <a:srgbClr val="003399"/>
                          </a:solidFill>
                          <a:latin typeface="Arial" charset="0"/>
                          <a:cs typeface="Arial" charset="0"/>
                        </a:defRPr>
                      </a:lvl1pPr>
                      <a:lvl2pPr marL="742950" indent="-285750" eaLnBrk="0" hangingPunct="0">
                        <a:spcBef>
                          <a:spcPct val="20000"/>
                        </a:spcBef>
                        <a:buFont typeface="Wingdings" pitchFamily="2" charset="2"/>
                        <a:defRPr sz="2800" b="1">
                          <a:solidFill>
                            <a:srgbClr val="003399"/>
                          </a:solidFill>
                          <a:latin typeface="Arial" charset="0"/>
                          <a:cs typeface="Arial" charset="0"/>
                        </a:defRPr>
                      </a:lvl2pPr>
                      <a:lvl3pPr marL="1143000" indent="-228600" eaLnBrk="0" hangingPunct="0">
                        <a:spcBef>
                          <a:spcPct val="20000"/>
                        </a:spcBef>
                        <a:buFont typeface="Arial" charset="0"/>
                        <a:defRPr sz="2000" b="1">
                          <a:solidFill>
                            <a:schemeClr val="tx1"/>
                          </a:solidFill>
                          <a:latin typeface="Arial" charset="0"/>
                          <a:cs typeface="Arial" charset="0"/>
                        </a:defRPr>
                      </a:lvl3pPr>
                      <a:lvl4pPr marL="1600200" indent="-228600" eaLnBrk="0" hangingPunct="0">
                        <a:spcBef>
                          <a:spcPct val="20000"/>
                        </a:spcBef>
                        <a:buFont typeface="Arial" charset="0"/>
                        <a:defRPr b="1">
                          <a:solidFill>
                            <a:schemeClr val="tx1"/>
                          </a:solidFill>
                          <a:latin typeface="Arial" charset="0"/>
                          <a:cs typeface="Arial" charset="0"/>
                        </a:defRPr>
                      </a:lvl4pPr>
                      <a:lvl5pPr marL="2057400" indent="-228600" eaLnBrk="0" hangingPunct="0">
                        <a:spcBef>
                          <a:spcPct val="20000"/>
                        </a:spcBef>
                        <a:buFont typeface="Arial" charset="0"/>
                        <a:defRPr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defRPr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defRPr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defRPr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defRPr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smtClean="0">
                          <a:ln>
                            <a:noFill/>
                          </a:ln>
                          <a:solidFill>
                            <a:srgbClr val="000000"/>
                          </a:solidFill>
                          <a:effectLst/>
                          <a:latin typeface="Arial" charset="0"/>
                          <a:cs typeface="Times New Roman" pitchFamily="18" charset="0"/>
                        </a:rPr>
                        <a:t>93</a:t>
                      </a:r>
                      <a:endParaRPr kumimoji="0" lang="en-IN" alt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58397">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All India</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July</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vMerge="1">
                  <a:txBody>
                    <a:bodyPr/>
                    <a:lstStyle/>
                    <a:p>
                      <a:endParaRPr lang="en-IN"/>
                    </a:p>
                  </a:txBody>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93 ± 9</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 </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smtClean="0">
                          <a:ln>
                            <a:noFill/>
                          </a:ln>
                          <a:solidFill>
                            <a:srgbClr val="000000"/>
                          </a:solidFill>
                          <a:effectLst/>
                          <a:latin typeface="Arial" charset="0"/>
                          <a:cs typeface="Times New Roman" pitchFamily="18" charset="0"/>
                        </a:rPr>
                        <a:t>90</a:t>
                      </a:r>
                      <a:endParaRPr kumimoji="0" lang="en-IN" alt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283698">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All India</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August</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vMerge="1">
                  <a:txBody>
                    <a:bodyPr/>
                    <a:lstStyle/>
                    <a:p>
                      <a:endParaRPr lang="en-IN"/>
                    </a:p>
                  </a:txBody>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96 ± 9</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96 ± 9</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smtClean="0">
                          <a:ln>
                            <a:noFill/>
                          </a:ln>
                          <a:solidFill>
                            <a:srgbClr val="000000"/>
                          </a:solidFill>
                          <a:effectLst/>
                          <a:latin typeface="Arial" charset="0"/>
                          <a:cs typeface="Times New Roman" pitchFamily="18" charset="0"/>
                        </a:rPr>
                        <a:t>90</a:t>
                      </a:r>
                      <a:endParaRPr kumimoji="0" lang="en-IN" alt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49077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All India</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dirty="0" smtClean="0">
                          <a:ln>
                            <a:noFill/>
                          </a:ln>
                          <a:solidFill>
                            <a:srgbClr val="000000"/>
                          </a:solidFill>
                          <a:effectLst/>
                          <a:latin typeface="Calibri" pitchFamily="34" charset="0"/>
                          <a:cs typeface="Arial" charset="0"/>
                        </a:rPr>
                        <a:t>August to September</a:t>
                      </a:r>
                      <a:endParaRPr kumimoji="0" lang="en-IN" altLang="en-US" sz="1400" b="0" i="0" u="none" strike="noStrike" cap="none" normalizeH="0" baseline="0" dirty="0" smtClean="0">
                        <a:ln>
                          <a:noFill/>
                        </a:ln>
                        <a:solidFill>
                          <a:srgbClr val="000000"/>
                        </a:solidFill>
                        <a:effectLst/>
                        <a:latin typeface="Calibri" pitchFamily="34" charset="0"/>
                        <a:ea typeface="Calibri" pitchFamily="34" charset="0"/>
                        <a:cs typeface="Mangal"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vMerge="1">
                  <a:txBody>
                    <a:bodyPr/>
                    <a:lstStyle/>
                    <a:p>
                      <a:endParaRPr lang="en-IN"/>
                    </a:p>
                  </a:txBody>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 </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IN" altLang="en-US" sz="1400" b="0" i="0" u="none" strike="noStrike" cap="none" normalizeH="0" baseline="0" smtClean="0">
                          <a:ln>
                            <a:noFill/>
                          </a:ln>
                          <a:solidFill>
                            <a:srgbClr val="000000"/>
                          </a:solidFill>
                          <a:effectLst/>
                          <a:latin typeface="Calibri" pitchFamily="34" charset="0"/>
                          <a:cs typeface="Arial" charset="0"/>
                        </a:rPr>
                        <a:t>95 ± 8</a:t>
                      </a:r>
                      <a:endParaRPr kumimoji="0" lang="en-IN" altLang="en-US" sz="1400" b="0" i="0" u="none" strike="noStrike" cap="none" normalizeH="0" baseline="0" smtClean="0">
                        <a:ln>
                          <a:noFill/>
                        </a:ln>
                        <a:solidFill>
                          <a:srgbClr val="000000"/>
                        </a:solidFill>
                        <a:effectLst/>
                        <a:latin typeface="Calibri" pitchFamily="34" charset="0"/>
                        <a:ea typeface="Calibri" pitchFamily="34" charset="0"/>
                        <a:cs typeface="Mangal" pitchFamily="18" charset="0"/>
                      </a:endParaRPr>
                    </a:p>
                  </a:txBody>
                  <a:tcPr marL="0" marR="0"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altLang="en-US" sz="1400" b="0" i="0" u="none" strike="noStrike" cap="none" normalizeH="0" baseline="0" dirty="0" smtClean="0">
                          <a:ln>
                            <a:noFill/>
                          </a:ln>
                          <a:solidFill>
                            <a:srgbClr val="000000"/>
                          </a:solidFill>
                          <a:effectLst/>
                          <a:latin typeface="Arial" charset="0"/>
                          <a:cs typeface="Times New Roman" pitchFamily="18" charset="0"/>
                        </a:rPr>
                        <a:t>98</a:t>
                      </a:r>
                      <a:endParaRPr kumimoji="0" lang="en-IN" alt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79" marR="68579"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bl>
          </a:graphicData>
        </a:graphic>
      </p:graphicFrame>
      <p:sp>
        <p:nvSpPr>
          <p:cNvPr id="8271" name="Rectangle 1"/>
          <p:cNvSpPr>
            <a:spLocks noChangeArrowheads="1"/>
          </p:cNvSpPr>
          <p:nvPr/>
        </p:nvSpPr>
        <p:spPr bwMode="auto">
          <a:xfrm>
            <a:off x="611188" y="5229225"/>
            <a:ext cx="8137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just" eaLnBrk="1" hangingPunct="1">
              <a:spcBef>
                <a:spcPct val="0"/>
              </a:spcBef>
              <a:buFontTx/>
              <a:buNone/>
            </a:pPr>
            <a:r>
              <a:rPr lang="en-US" altLang="en-US" sz="1200" dirty="0">
                <a:solidFill>
                  <a:schemeClr val="tx1"/>
                </a:solidFill>
              </a:rPr>
              <a:t>The season rainfall over the country as a whole and that over four broad geographical regions (northwest India, central India, northeast India and south Peninsula) were within the limits of the forecasts updated in August and accurate.  Similarly, the forecasts for the monthly rainfall (for July and August) as well as that for the rainfall during the second half of the monsoon season over the country as a whole were also accurate.  </a:t>
            </a:r>
            <a:endParaRPr lang="en-IN" altLang="en-US" sz="1200" dirty="0">
              <a:solidFill>
                <a:schemeClr val="tx1"/>
              </a:solidFill>
            </a:endParaRPr>
          </a:p>
        </p:txBody>
      </p:sp>
    </p:spTree>
    <p:extLst>
      <p:ext uri="{BB962C8B-B14F-4D97-AF65-F5344CB8AC3E}">
        <p14:creationId xmlns:p14="http://schemas.microsoft.com/office/powerpoint/2010/main" xmlns="" val="4130267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682580" y="119219"/>
            <a:ext cx="8268237" cy="692150"/>
          </a:xfrm>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altLang="en-US" sz="2000" b="1" dirty="0" smtClean="0">
                <a:solidFill>
                  <a:srgbClr val="FF0000"/>
                </a:solidFill>
                <a:latin typeface="Arial" charset="0"/>
                <a:cs typeface="Arial" charset="0"/>
              </a:rPr>
              <a:t>Performance of Operational Forecast (Empirical Model) for All India Seasonal Rainfall (1988-2014): </a:t>
            </a:r>
          </a:p>
        </p:txBody>
      </p:sp>
      <p:sp>
        <p:nvSpPr>
          <p:cNvPr id="9219" name="Rectangle 3"/>
          <p:cNvSpPr>
            <a:spLocks noGrp="1"/>
          </p:cNvSpPr>
          <p:nvPr>
            <p:ph type="body" sz="half" idx="2"/>
          </p:nvPr>
        </p:nvSpPr>
        <p:spPr>
          <a:xfrm>
            <a:off x="457200" y="4076700"/>
            <a:ext cx="8497888" cy="2190750"/>
          </a:xfrm>
        </p:spPr>
        <p:txBody>
          <a:bodyPr>
            <a:normAutofit lnSpcReduction="10000"/>
          </a:bodyPr>
          <a:lstStyle/>
          <a:p>
            <a:r>
              <a:rPr lang="en-US" altLang="en-US" sz="1600" dirty="0" smtClean="0">
                <a:solidFill>
                  <a:schemeClr val="tx1"/>
                </a:solidFill>
                <a:latin typeface="Arial" charset="0"/>
                <a:cs typeface="Arial" charset="0"/>
              </a:rPr>
              <a:t>During 7 years error was ≥ 10% with highest during 2002 (20%) and 1994 (18%). Error during 2009 was 15%.</a:t>
            </a:r>
          </a:p>
          <a:p>
            <a:r>
              <a:rPr lang="en-US" altLang="en-US" sz="1600" dirty="0" smtClean="0">
                <a:solidFill>
                  <a:schemeClr val="tx1"/>
                </a:solidFill>
                <a:latin typeface="Arial" charset="0"/>
                <a:cs typeface="Arial" charset="0"/>
              </a:rPr>
              <a:t>Average Abs Error of Op. forecasts (1988-2014) =6.67% (1991-2002)= 8.08% of LPA  &amp; 2003-2014=6.25% of LPA). </a:t>
            </a:r>
          </a:p>
          <a:p>
            <a:r>
              <a:rPr lang="en-US" altLang="en-US" sz="1600" dirty="0" smtClean="0">
                <a:solidFill>
                  <a:schemeClr val="tx1"/>
                </a:solidFill>
                <a:latin typeface="Arial" charset="0"/>
                <a:cs typeface="Arial" charset="0"/>
              </a:rPr>
              <a:t>During </a:t>
            </a:r>
            <a:r>
              <a:rPr lang="en-IN" altLang="en-US" sz="1600" dirty="0" smtClean="0">
                <a:solidFill>
                  <a:schemeClr val="tx1"/>
                </a:solidFill>
                <a:latin typeface="Arial" charset="0"/>
                <a:cs typeface="Arial" charset="0"/>
              </a:rPr>
              <a:t>1991-2002, the forecast was within the ±8% of actual values during 8 years.  with forecast within ±4% of actual values during 4 years. </a:t>
            </a:r>
          </a:p>
          <a:p>
            <a:r>
              <a:rPr lang="en-IN" altLang="en-US" sz="1600" dirty="0" smtClean="0">
                <a:solidFill>
                  <a:schemeClr val="tx1"/>
                </a:solidFill>
                <a:latin typeface="Arial" charset="0"/>
                <a:cs typeface="Arial" charset="0"/>
              </a:rPr>
              <a:t>During 2003-2014, the forecast was within the ±8% of actual values during 9 years.  with forecast within ±4% of actual values during 6 years.</a:t>
            </a:r>
          </a:p>
          <a:p>
            <a:endParaRPr lang="en-US" altLang="en-US" sz="1600" dirty="0" smtClean="0">
              <a:solidFill>
                <a:schemeClr val="tx1"/>
              </a:solidFill>
              <a:latin typeface="Arial" charset="0"/>
              <a:cs typeface="Arial" charset="0"/>
            </a:endParaRPr>
          </a:p>
        </p:txBody>
      </p:sp>
      <p:sp>
        <p:nvSpPr>
          <p:cNvPr id="9220" name="Date Placeholder 1"/>
          <p:cNvSpPr>
            <a:spLocks noGrp="1"/>
          </p:cNvSpPr>
          <p:nvPr>
            <p:ph type="dt" sz="quarter" idx="10"/>
          </p:nvPr>
        </p:nvSpPr>
        <p:spPr>
          <a:xfrm>
            <a:off x="6948488" y="6453188"/>
            <a:ext cx="1042987" cy="2682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r" eaLnBrk="1" hangingPunct="1">
              <a:spcBef>
                <a:spcPct val="0"/>
              </a:spcBef>
              <a:buFontTx/>
              <a:buNone/>
            </a:pPr>
            <a:fld id="{71583D40-AA2C-4E63-A9F6-9A1ED74EBFBB}" type="datetime5">
              <a:rPr lang="en-US" altLang="en-US" sz="1400" b="0" smtClean="0">
                <a:solidFill>
                  <a:srgbClr val="3333CC"/>
                </a:solidFill>
                <a:latin typeface="Calibri" pitchFamily="34" charset="0"/>
              </a:rPr>
              <a:pPr algn="r" eaLnBrk="1" hangingPunct="1">
                <a:spcBef>
                  <a:spcPct val="0"/>
                </a:spcBef>
                <a:buFontTx/>
                <a:buNone/>
              </a:pPr>
              <a:t>18-Feb-15</a:t>
            </a:fld>
            <a:endParaRPr lang="en-US" altLang="en-US" sz="1400" b="0" smtClean="0">
              <a:solidFill>
                <a:srgbClr val="3333CC"/>
              </a:solidFill>
              <a:latin typeface="Calibri" pitchFamily="34" charset="0"/>
            </a:endParaRPr>
          </a:p>
        </p:txBody>
      </p:sp>
      <p:pic>
        <p:nvPicPr>
          <p:cNvPr id="922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7988" y="811369"/>
            <a:ext cx="8280400" cy="31938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30547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idx="4294967295"/>
          </p:nvPr>
        </p:nvSpPr>
        <p:spPr>
          <a:xfrm>
            <a:off x="811368" y="115910"/>
            <a:ext cx="8332631" cy="850005"/>
          </a:xfrm>
          <a:extLst>
            <a:ext uri="{91240B29-F687-4F45-9708-019B960494DF}">
              <a14:hiddenLine xmlns:a14="http://schemas.microsoft.com/office/drawing/2010/main" xmlns="" w="9525">
                <a:solidFill>
                  <a:srgbClr val="000000"/>
                </a:solidFill>
                <a:miter lim="800000"/>
                <a:headEnd/>
                <a:tailEnd/>
              </a14:hiddenLine>
            </a:ext>
          </a:extLst>
        </p:spPr>
        <p:txBody>
          <a:bodyPr>
            <a:normAutofit fontScale="90000"/>
          </a:bodyPr>
          <a:lstStyle/>
          <a:p>
            <a:pPr eaLnBrk="1" hangingPunct="1"/>
            <a:r>
              <a:rPr lang="en-US" altLang="en-US" sz="2800" dirty="0" smtClean="0">
                <a:solidFill>
                  <a:srgbClr val="FF0000"/>
                </a:solidFill>
                <a:latin typeface="Arial" charset="0"/>
                <a:cs typeface="Arial" charset="0"/>
              </a:rPr>
              <a:t>PCR model for the Forecasting  date of Monsoon onset over Kerala</a:t>
            </a:r>
          </a:p>
        </p:txBody>
      </p:sp>
      <p:sp>
        <p:nvSpPr>
          <p:cNvPr id="146436" name="Rectangle 4"/>
          <p:cNvSpPr>
            <a:spLocks noChangeArrowheads="1"/>
          </p:cNvSpPr>
          <p:nvPr/>
        </p:nvSpPr>
        <p:spPr bwMode="auto">
          <a:xfrm>
            <a:off x="1447800" y="3016250"/>
            <a:ext cx="3024188" cy="366713"/>
          </a:xfrm>
          <a:prstGeom prst="rect">
            <a:avLst/>
          </a:prstGeom>
          <a:noFill/>
          <a:ln w="9525">
            <a:noFill/>
            <a:miter lim="800000"/>
            <a:headEnd/>
            <a:tailEnd/>
          </a:ln>
          <a:effectLst/>
        </p:spPr>
        <p:txBody>
          <a:bodyPr>
            <a:spAutoFit/>
          </a:bodyPr>
          <a:lstStyle/>
          <a:p>
            <a:pPr eaLnBrk="0" hangingPunct="0">
              <a:defRPr/>
            </a:pPr>
            <a:r>
              <a:rPr lang="en-US" dirty="0">
                <a:solidFill>
                  <a:srgbClr val="FF0000"/>
                </a:solidFill>
                <a:effectLst>
                  <a:outerShdw blurRad="38100" dist="38100" dir="2700000" algn="tl">
                    <a:srgbClr val="FFFFFF"/>
                  </a:outerShdw>
                </a:effectLst>
                <a:latin typeface="Tahoma" pitchFamily="34" charset="0"/>
              </a:rPr>
              <a:t>Model error= 4 days</a:t>
            </a:r>
          </a:p>
        </p:txBody>
      </p:sp>
      <p:graphicFrame>
        <p:nvGraphicFramePr>
          <p:cNvPr id="649220" name="Group 4"/>
          <p:cNvGraphicFramePr>
            <a:graphicFrameLocks noGrp="1"/>
          </p:cNvGraphicFramePr>
          <p:nvPr>
            <p:ph sz="half" idx="4294967295"/>
            <p:extLst>
              <p:ext uri="{D42A27DB-BD31-4B8C-83A1-F6EECF244321}">
                <p14:modId xmlns:p14="http://schemas.microsoft.com/office/powerpoint/2010/main" xmlns="" val="1830378693"/>
              </p:ext>
            </p:extLst>
          </p:nvPr>
        </p:nvGraphicFramePr>
        <p:xfrm>
          <a:off x="620042" y="835024"/>
          <a:ext cx="8064500" cy="2181226"/>
        </p:xfrm>
        <a:graphic>
          <a:graphicData uri="http://schemas.openxmlformats.org/drawingml/2006/table">
            <a:tbl>
              <a:tblPr/>
              <a:tblGrid>
                <a:gridCol w="755650"/>
                <a:gridCol w="4745037"/>
                <a:gridCol w="1267296"/>
                <a:gridCol w="1296517"/>
              </a:tblGrid>
              <a:tr h="2744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hlink"/>
                          </a:solidFill>
                          <a:effectLst/>
                          <a:latin typeface="Arial Narrow" pitchFamily="34" charset="0"/>
                          <a:cs typeface="Times New Roman" pitchFamily="18" charset="0"/>
                        </a:rPr>
                        <a:t>No</a:t>
                      </a:r>
                      <a:endParaRPr kumimoji="0" lang="en-US" sz="1200" b="1" i="0" u="none" strike="noStrike" cap="none" normalizeH="0" baseline="0" dirty="0" smtClean="0">
                        <a:ln>
                          <a:noFill/>
                        </a:ln>
                        <a:solidFill>
                          <a:schemeClr val="hlink"/>
                        </a:solidFill>
                        <a:effectLst/>
                        <a:latin typeface="Arial" charset="0"/>
                        <a:cs typeface="Times New Roman" pitchFamily="18" charset="0"/>
                      </a:endParaRPr>
                    </a:p>
                  </a:txBody>
                  <a:tcPr marT="45748" marB="457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hlink"/>
                          </a:solidFill>
                          <a:effectLst/>
                          <a:latin typeface="Arial Narrow" pitchFamily="34" charset="0"/>
                          <a:cs typeface="Times New Roman" pitchFamily="18" charset="0"/>
                        </a:rPr>
                        <a:t>Name of Predictor</a:t>
                      </a:r>
                      <a:endParaRPr kumimoji="0" lang="en-US" sz="1200" b="1" i="0" u="none" strike="noStrike" cap="none" normalizeH="0" baseline="0" dirty="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hlink"/>
                          </a:solidFill>
                          <a:effectLst/>
                          <a:latin typeface="Arial Narrow" pitchFamily="34" charset="0"/>
                          <a:cs typeface="Times New Roman" pitchFamily="18" charset="0"/>
                        </a:rPr>
                        <a:t>Period </a:t>
                      </a:r>
                      <a:endParaRPr kumimoji="0" lang="en-US" sz="1200" b="1" i="0" u="none" strike="noStrike" cap="none" normalizeH="0" baseline="0" dirty="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hlink"/>
                          </a:solidFill>
                          <a:effectLst/>
                          <a:latin typeface="Arial Narrow" pitchFamily="34" charset="0"/>
                          <a:cs typeface="Times New Roman" pitchFamily="18" charset="0"/>
                        </a:rPr>
                        <a:t>C.C(1975- 2000)</a:t>
                      </a:r>
                      <a:endParaRPr kumimoji="0" lang="en-US" sz="1200" b="1" i="0" u="none" strike="noStrike" cap="none" normalizeH="0" baseline="0" dirty="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1</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Zonal Wind at 200hpa over Indonesian Region</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16</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th</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-30</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th</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Apr</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0.48</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2</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OLR Over South China Sea </a:t>
                      </a:r>
                      <a:endParaRPr kumimoji="0" lang="en-US" sz="1200" b="1" i="0" u="none" strike="noStrike" cap="none" normalizeH="0" baseline="0" smtClean="0">
                        <a:ln>
                          <a:noFill/>
                        </a:ln>
                        <a:solidFill>
                          <a:schemeClr val="hlink"/>
                        </a:solidFill>
                        <a:effectLst/>
                        <a:latin typeface="Times New Roman" pitchFamily="18"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16</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th</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- 30</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th</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Apr</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0.40</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36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3</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hlink"/>
                          </a:solidFill>
                          <a:effectLst/>
                          <a:latin typeface="Arial Narrow" pitchFamily="34" charset="0"/>
                          <a:cs typeface="Times New Roman" pitchFamily="18" charset="0"/>
                        </a:rPr>
                        <a:t>Pre-Monsoon Rainfall Peak Date</a:t>
                      </a:r>
                      <a:endParaRPr kumimoji="0" lang="en-US" sz="1200" b="1" i="0" u="none" strike="noStrike" cap="none" normalizeH="0" baseline="0" dirty="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Pre-monsoon </a:t>
                      </a:r>
                      <a:endParaRPr kumimoji="0" lang="en-US" sz="1200" b="1" i="0" u="none" strike="noStrike" cap="none" normalizeH="0" baseline="0" smtClean="0">
                        <a:ln>
                          <a:noFill/>
                        </a:ln>
                        <a:solidFill>
                          <a:schemeClr val="hlink"/>
                        </a:solidFill>
                        <a:effectLst/>
                        <a:latin typeface="Times New Roman" pitchFamily="18"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April-May</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0.48</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4</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Minimum Surface air Tem. over NW India</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1</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st</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-15</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th</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May</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-0.37</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5</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Zonal Wind  at 925hpa over Equatorial South Indian Ocean</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1</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st</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-15</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th</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May</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0.52</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79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6</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hlink"/>
                          </a:solidFill>
                          <a:effectLst/>
                          <a:latin typeface="Arial Narrow" pitchFamily="34" charset="0"/>
                          <a:cs typeface="Times New Roman" pitchFamily="18" charset="0"/>
                        </a:rPr>
                        <a:t>OLR Over Southwest Pacific</a:t>
                      </a:r>
                      <a:endParaRPr kumimoji="0" lang="en-US" sz="1200" b="1" i="0" u="none" strike="noStrike" cap="none" normalizeH="0" baseline="0" dirty="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1</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st</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-15</a:t>
                      </a:r>
                      <a:r>
                        <a:rPr kumimoji="0" lang="en-US" sz="1200" b="1" i="0" u="none" strike="noStrike" cap="none" normalizeH="0" baseline="30000" smtClean="0">
                          <a:ln>
                            <a:noFill/>
                          </a:ln>
                          <a:solidFill>
                            <a:schemeClr val="hlink"/>
                          </a:solidFill>
                          <a:effectLst/>
                          <a:latin typeface="Arial Narrow" pitchFamily="34" charset="0"/>
                          <a:cs typeface="Times New Roman" pitchFamily="18" charset="0"/>
                        </a:rPr>
                        <a:t>th</a:t>
                      </a:r>
                      <a:r>
                        <a:rPr kumimoji="0" lang="en-US" sz="1200" b="1" i="0" u="none" strike="noStrike" cap="none" normalizeH="0" baseline="0" smtClean="0">
                          <a:ln>
                            <a:noFill/>
                          </a:ln>
                          <a:solidFill>
                            <a:schemeClr val="hlink"/>
                          </a:solidFill>
                          <a:effectLst/>
                          <a:latin typeface="Arial Narrow" pitchFamily="34" charset="0"/>
                          <a:cs typeface="Times New Roman" pitchFamily="18" charset="0"/>
                        </a:rPr>
                        <a:t> May</a:t>
                      </a:r>
                      <a:endParaRPr kumimoji="0" lang="en-US" sz="1200" b="1" i="0" u="none" strike="noStrike" cap="none" normalizeH="0" baseline="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hlink"/>
                          </a:solidFill>
                          <a:effectLst/>
                          <a:latin typeface="Arial Narrow" pitchFamily="34" charset="0"/>
                          <a:cs typeface="Times New Roman" pitchFamily="18" charset="0"/>
                        </a:rPr>
                        <a:t>-0.53</a:t>
                      </a:r>
                      <a:endParaRPr kumimoji="0" lang="en-US" sz="1200" b="1" i="0" u="none" strike="noStrike" cap="none" normalizeH="0" baseline="0" dirty="0" smtClean="0">
                        <a:ln>
                          <a:noFill/>
                        </a:ln>
                        <a:solidFill>
                          <a:schemeClr val="hlink"/>
                        </a:solidFill>
                        <a:effectLst/>
                        <a:latin typeface="Arial" charset="0"/>
                        <a:cs typeface="Times New Roman" pitchFamily="18" charset="0"/>
                      </a:endParaRPr>
                    </a:p>
                  </a:txBody>
                  <a:tcPr marT="45748" marB="457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649263" name="Group 47"/>
          <p:cNvGraphicFramePr>
            <a:graphicFrameLocks noGrp="1"/>
          </p:cNvGraphicFramePr>
          <p:nvPr>
            <p:extLst>
              <p:ext uri="{D42A27DB-BD31-4B8C-83A1-F6EECF244321}">
                <p14:modId xmlns:p14="http://schemas.microsoft.com/office/powerpoint/2010/main" xmlns="" val="1268964689"/>
              </p:ext>
            </p:extLst>
          </p:nvPr>
        </p:nvGraphicFramePr>
        <p:xfrm>
          <a:off x="5508625" y="3154363"/>
          <a:ext cx="3377798" cy="3566182"/>
        </p:xfrm>
        <a:graphic>
          <a:graphicData uri="http://schemas.openxmlformats.org/drawingml/2006/table">
            <a:tbl>
              <a:tblPr>
                <a:tableStyleId>{3C2FFA5D-87B4-456A-9821-1D502468CF0F}</a:tableStyleId>
              </a:tblPr>
              <a:tblGrid>
                <a:gridCol w="704850"/>
                <a:gridCol w="1271588"/>
                <a:gridCol w="1401360"/>
              </a:tblGrid>
              <a:tr h="42672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Year</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Actual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Onset Date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Forecast Onset Date</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2005</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7</a:t>
                      </a:r>
                      <a:r>
                        <a:rPr kumimoji="0" lang="en-US" altLang="ko-KR" sz="1400" u="none" strike="noStrike" cap="none" normalizeH="0" baseline="30000" dirty="0" smtClean="0">
                          <a:ln>
                            <a:noFill/>
                          </a:ln>
                          <a:effectLst/>
                        </a:rPr>
                        <a:t>th</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10</a:t>
                      </a:r>
                      <a:r>
                        <a:rPr kumimoji="0" lang="en-US" altLang="ko-KR" sz="1400" u="none" strike="noStrike" cap="none" normalizeH="0" baseline="30000" dirty="0" smtClean="0">
                          <a:ln>
                            <a:noFill/>
                          </a:ln>
                          <a:effectLst/>
                        </a:rPr>
                        <a:t>th</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2006</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26</a:t>
                      </a:r>
                      <a:r>
                        <a:rPr kumimoji="0" lang="en-US" altLang="ko-KR" sz="1400" u="none" strike="noStrike" cap="none" normalizeH="0" baseline="30000" smtClean="0">
                          <a:ln>
                            <a:noFill/>
                          </a:ln>
                          <a:effectLst/>
                        </a:rPr>
                        <a:t>th</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30</a:t>
                      </a:r>
                      <a:r>
                        <a:rPr kumimoji="0" lang="en-US" altLang="ko-KR" sz="1400" u="none" strike="noStrike" cap="none" normalizeH="0" baseline="30000" smtClean="0">
                          <a:ln>
                            <a:noFill/>
                          </a:ln>
                          <a:effectLst/>
                        </a:rPr>
                        <a:t>th</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2007</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28</a:t>
                      </a:r>
                      <a:r>
                        <a:rPr kumimoji="0" lang="en-US" altLang="ko-KR" sz="1400" u="none" strike="noStrike" cap="none" normalizeH="0" baseline="30000" smtClean="0">
                          <a:ln>
                            <a:noFill/>
                          </a:ln>
                          <a:effectLst/>
                        </a:rPr>
                        <a:t>th</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24</a:t>
                      </a:r>
                      <a:r>
                        <a:rPr kumimoji="0" lang="en-US" altLang="ko-KR" sz="1400" u="none" strike="noStrike" cap="none" normalizeH="0" baseline="30000" smtClean="0">
                          <a:ln>
                            <a:noFill/>
                          </a:ln>
                          <a:effectLst/>
                        </a:rPr>
                        <a:t>th</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2008</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31</a:t>
                      </a:r>
                      <a:r>
                        <a:rPr kumimoji="0" lang="en-US" altLang="ko-KR" sz="1400" u="none" strike="noStrike" cap="none" normalizeH="0" baseline="30000" dirty="0" smtClean="0">
                          <a:ln>
                            <a:noFill/>
                          </a:ln>
                          <a:effectLst/>
                        </a:rPr>
                        <a:t>st</a:t>
                      </a:r>
                      <a:r>
                        <a:rPr kumimoji="0" lang="en-US" altLang="ko-KR" sz="1400" u="none" strike="noStrike" cap="none" normalizeH="0" baseline="0" dirty="0" smtClean="0">
                          <a:ln>
                            <a:noFill/>
                          </a:ln>
                          <a:effectLst/>
                        </a:rPr>
                        <a:t> May</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29</a:t>
                      </a:r>
                      <a:r>
                        <a:rPr kumimoji="0" lang="en-US" altLang="ko-KR" sz="1400" u="none" strike="noStrike" cap="none" normalizeH="0" baseline="30000" dirty="0" smtClean="0">
                          <a:ln>
                            <a:noFill/>
                          </a:ln>
                          <a:effectLst/>
                        </a:rPr>
                        <a:t>th</a:t>
                      </a:r>
                      <a:r>
                        <a:rPr kumimoji="0" lang="en-US" altLang="ko-KR" sz="1400" u="none" strike="noStrike" cap="none" normalizeH="0" baseline="0" dirty="0" smtClean="0">
                          <a:ln>
                            <a:noFill/>
                          </a:ln>
                          <a:effectLst/>
                        </a:rPr>
                        <a:t> May</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2009</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23</a:t>
                      </a:r>
                      <a:r>
                        <a:rPr kumimoji="0" lang="en-US" altLang="ko-KR" sz="1400" u="none" strike="noStrike" cap="none" normalizeH="0" baseline="30000" smtClean="0">
                          <a:ln>
                            <a:noFill/>
                          </a:ln>
                          <a:effectLst/>
                        </a:rPr>
                        <a:t>rd</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26</a:t>
                      </a:r>
                      <a:r>
                        <a:rPr kumimoji="0" lang="en-US" altLang="ko-KR" sz="1400" u="none" strike="noStrike" cap="none" normalizeH="0" baseline="30000" smtClean="0">
                          <a:ln>
                            <a:noFill/>
                          </a:ln>
                          <a:effectLst/>
                        </a:rPr>
                        <a:t>th</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2010</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31</a:t>
                      </a:r>
                      <a:r>
                        <a:rPr kumimoji="0" lang="en-US" altLang="ko-KR" sz="1400" u="none" strike="noStrike" cap="none" normalizeH="0" baseline="30000" smtClean="0">
                          <a:ln>
                            <a:noFill/>
                          </a:ln>
                          <a:effectLst/>
                        </a:rPr>
                        <a:t>st</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smtClean="0">
                          <a:ln>
                            <a:noFill/>
                          </a:ln>
                          <a:effectLst/>
                        </a:rPr>
                        <a:t>30</a:t>
                      </a:r>
                      <a:r>
                        <a:rPr kumimoji="0" lang="en-US" altLang="ko-KR" sz="1400" u="none" strike="noStrike" cap="none" normalizeH="0" baseline="30000" smtClean="0">
                          <a:ln>
                            <a:noFill/>
                          </a:ln>
                          <a:effectLst/>
                        </a:rPr>
                        <a:t>th</a:t>
                      </a:r>
                      <a:r>
                        <a:rPr kumimoji="0" lang="en-US" altLang="ko-KR" sz="1400" u="none" strike="noStrike" cap="none" normalizeH="0" baseline="0" smtClean="0">
                          <a:ln>
                            <a:noFill/>
                          </a:ln>
                          <a:effectLst/>
                        </a:rPr>
                        <a:t> May</a:t>
                      </a:r>
                      <a:endParaRPr kumimoji="0" lang="en-US" altLang="ko-KR" sz="1400" b="1" i="0" u="none" strike="noStrike" cap="none" normalizeH="0" baseline="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2011</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29</a:t>
                      </a:r>
                      <a:r>
                        <a:rPr kumimoji="0" lang="en-US" altLang="ko-KR" sz="1400" u="none" strike="noStrike" cap="none" normalizeH="0" baseline="30000" dirty="0" smtClean="0">
                          <a:ln>
                            <a:noFill/>
                          </a:ln>
                          <a:effectLst/>
                        </a:rPr>
                        <a:t>th</a:t>
                      </a:r>
                      <a:r>
                        <a:rPr kumimoji="0" lang="en-US" altLang="ko-KR" sz="1400" u="none" strike="noStrike" cap="none" normalizeH="0" baseline="0" dirty="0" smtClean="0">
                          <a:ln>
                            <a:noFill/>
                          </a:ln>
                          <a:effectLst/>
                        </a:rPr>
                        <a:t> May</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31</a:t>
                      </a:r>
                      <a:r>
                        <a:rPr kumimoji="0" lang="en-US" altLang="ko-KR" sz="1400" u="none" strike="noStrike" cap="none" normalizeH="0" baseline="30000" dirty="0" smtClean="0">
                          <a:ln>
                            <a:noFill/>
                          </a:ln>
                          <a:effectLst/>
                        </a:rPr>
                        <a:t>st</a:t>
                      </a:r>
                      <a:r>
                        <a:rPr kumimoji="0" lang="en-US" altLang="ko-KR" sz="1400" u="none" strike="noStrike" cap="none" normalizeH="0" baseline="0" dirty="0" smtClean="0">
                          <a:ln>
                            <a:noFill/>
                          </a:ln>
                          <a:effectLst/>
                        </a:rPr>
                        <a:t> May</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2012</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5</a:t>
                      </a:r>
                      <a:r>
                        <a:rPr kumimoji="0" lang="en-US" altLang="ko-KR" sz="1400" u="none" strike="noStrike" cap="none" normalizeH="0" baseline="30000" dirty="0" smtClean="0">
                          <a:ln>
                            <a:noFill/>
                          </a:ln>
                          <a:effectLst/>
                        </a:rPr>
                        <a:t>th</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1</a:t>
                      </a:r>
                      <a:r>
                        <a:rPr kumimoji="0" lang="en-US" altLang="ko-KR" sz="1400" u="none" strike="noStrike" cap="none" normalizeH="0" baseline="30000" dirty="0" smtClean="0">
                          <a:ln>
                            <a:noFill/>
                          </a:ln>
                          <a:effectLst/>
                        </a:rPr>
                        <a:t>st</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2013</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1</a:t>
                      </a:r>
                      <a:r>
                        <a:rPr kumimoji="0" lang="en-US" altLang="ko-KR" sz="1400" u="none" strike="noStrike" cap="none" normalizeH="0" baseline="30000" dirty="0" smtClean="0">
                          <a:ln>
                            <a:noFill/>
                          </a:ln>
                          <a:effectLst/>
                        </a:rPr>
                        <a:t>st</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3</a:t>
                      </a:r>
                      <a:r>
                        <a:rPr kumimoji="0" lang="en-US" altLang="ko-KR" sz="1400" u="none" strike="noStrike" cap="none" normalizeH="0" baseline="30000" dirty="0" smtClean="0">
                          <a:ln>
                            <a:noFill/>
                          </a:ln>
                          <a:effectLst/>
                        </a:rPr>
                        <a:t>rd</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r h="27816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2014</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6</a:t>
                      </a:r>
                      <a:r>
                        <a:rPr kumimoji="0" lang="en-US" altLang="ko-KR" sz="1400" u="none" strike="noStrike" cap="none" normalizeH="0" baseline="30000" dirty="0" smtClean="0">
                          <a:ln>
                            <a:noFill/>
                          </a:ln>
                          <a:effectLst/>
                        </a:rPr>
                        <a:t>th</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400" u="none" strike="noStrike" cap="none" normalizeH="0" baseline="0" dirty="0" smtClean="0">
                          <a:ln>
                            <a:noFill/>
                          </a:ln>
                          <a:effectLst/>
                        </a:rPr>
                        <a:t>5</a:t>
                      </a:r>
                      <a:r>
                        <a:rPr kumimoji="0" lang="en-US" altLang="ko-KR" sz="1400" u="none" strike="noStrike" cap="none" normalizeH="0" baseline="30000" dirty="0" smtClean="0">
                          <a:ln>
                            <a:noFill/>
                          </a:ln>
                          <a:effectLst/>
                        </a:rPr>
                        <a:t>th</a:t>
                      </a:r>
                      <a:r>
                        <a:rPr kumimoji="0" lang="en-US" altLang="ko-KR" sz="1400" u="none" strike="noStrike" cap="none" normalizeH="0" baseline="0" dirty="0" smtClean="0">
                          <a:ln>
                            <a:noFill/>
                          </a:ln>
                          <a:effectLst/>
                        </a:rPr>
                        <a:t> June</a:t>
                      </a:r>
                      <a:endParaRPr kumimoji="0" lang="en-US" altLang="ko-KR" sz="1400" b="1" i="0" u="none" strike="noStrike" cap="none" normalizeH="0" baseline="0" dirty="0" smtClean="0">
                        <a:ln>
                          <a:noFill/>
                        </a:ln>
                        <a:solidFill>
                          <a:schemeClr val="tx1"/>
                        </a:solidFill>
                        <a:effectLst/>
                        <a:latin typeface="Arial" charset="0"/>
                        <a:ea typeface="굴림" charset="-127"/>
                        <a:cs typeface="Times New Roman" pitchFamily="18" charset="0"/>
                      </a:endParaRPr>
                    </a:p>
                  </a:txBody>
                  <a:tcPr marT="45721" marB="45721" anchor="ctr" horzOverflow="overflow"/>
                </a:tc>
              </a:tr>
            </a:tbl>
          </a:graphicData>
        </a:graphic>
      </p:graphicFrame>
      <p:pic>
        <p:nvPicPr>
          <p:cNvPr id="10336"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8288" y="3338513"/>
            <a:ext cx="51244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37" name="TextBox 1"/>
          <p:cNvSpPr txBox="1">
            <a:spLocks noChangeArrowheads="1"/>
          </p:cNvSpPr>
          <p:nvPr/>
        </p:nvSpPr>
        <p:spPr bwMode="auto">
          <a:xfrm>
            <a:off x="309563" y="5624513"/>
            <a:ext cx="51244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r>
              <a:rPr lang="en-IN" altLang="en-US" sz="1200">
                <a:solidFill>
                  <a:srgbClr val="FF0000"/>
                </a:solidFill>
              </a:rPr>
              <a:t>The forecast issued for monsoon onset over Kerala have been within the forecast limits and accurate for all the last 10 years  (since 2005 when the forecast for the event was started)</a:t>
            </a:r>
          </a:p>
        </p:txBody>
      </p:sp>
    </p:spTree>
    <p:extLst>
      <p:ext uri="{BB962C8B-B14F-4D97-AF65-F5344CB8AC3E}">
        <p14:creationId xmlns:p14="http://schemas.microsoft.com/office/powerpoint/2010/main" xmlns="" val="91148657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11369" y="104775"/>
            <a:ext cx="8131020" cy="841375"/>
          </a:xfrm>
        </p:spPr>
        <p:txBody>
          <a:bodyPr/>
          <a:lstStyle/>
          <a:p>
            <a:r>
              <a:rPr lang="en-US" altLang="en-US" sz="2400" dirty="0" smtClean="0">
                <a:solidFill>
                  <a:srgbClr val="FF0000"/>
                </a:solidFill>
                <a:latin typeface="Arial" charset="0"/>
                <a:cs typeface="Arial" charset="0"/>
              </a:rPr>
              <a:t>ESSO- IMD’s Experimental LRF System based on </a:t>
            </a:r>
            <a:br>
              <a:rPr lang="en-US" altLang="en-US" sz="2400" dirty="0" smtClean="0">
                <a:solidFill>
                  <a:srgbClr val="FF0000"/>
                </a:solidFill>
                <a:latin typeface="Arial" charset="0"/>
                <a:cs typeface="Arial" charset="0"/>
              </a:rPr>
            </a:br>
            <a:r>
              <a:rPr lang="en-US" altLang="en-US" sz="2400" dirty="0" smtClean="0">
                <a:solidFill>
                  <a:srgbClr val="FF0000"/>
                </a:solidFill>
                <a:latin typeface="Arial" charset="0"/>
                <a:cs typeface="Arial" charset="0"/>
              </a:rPr>
              <a:t>Seasonal  Forecast Model (SFM)</a:t>
            </a:r>
            <a:endParaRPr lang="en-IN" altLang="en-US" sz="2400" dirty="0" smtClean="0">
              <a:latin typeface="Arial" charset="0"/>
              <a:cs typeface="Arial" charset="0"/>
            </a:endParaRPr>
          </a:p>
        </p:txBody>
      </p:sp>
      <p:sp>
        <p:nvSpPr>
          <p:cNvPr id="11267"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E3413BE0-4378-4192-BA17-9BD0A931F026}" type="datetime1">
              <a:rPr lang="en-US" altLang="en-US" smtClean="0">
                <a:solidFill>
                  <a:srgbClr val="CC3300"/>
                </a:solidFill>
                <a:latin typeface="Calibri" pitchFamily="34" charset="0"/>
              </a:rPr>
              <a:pPr eaLnBrk="1" hangingPunct="1"/>
              <a:t>2/18/2015</a:t>
            </a:fld>
            <a:endParaRPr lang="en-US" altLang="en-US" smtClean="0">
              <a:solidFill>
                <a:srgbClr val="CC3300"/>
              </a:solidFill>
              <a:latin typeface="Calibri" pitchFamily="34" charset="0"/>
            </a:endParaRPr>
          </a:p>
        </p:txBody>
      </p:sp>
      <p:sp>
        <p:nvSpPr>
          <p:cNvPr id="1126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6C6A8B4F-22E6-4C41-86B4-EBB30D89C10D}" type="slidenum">
              <a:rPr lang="en-US" altLang="en-US" b="0" smtClean="0">
                <a:solidFill>
                  <a:srgbClr val="FF0000"/>
                </a:solidFill>
                <a:latin typeface="Calibri" pitchFamily="34" charset="0"/>
              </a:rPr>
              <a:pPr eaLnBrk="1" hangingPunct="1"/>
              <a:t>37</a:t>
            </a:fld>
            <a:endParaRPr lang="en-US" altLang="en-US" b="0" smtClean="0">
              <a:solidFill>
                <a:srgbClr val="FF0000"/>
              </a:solidFill>
              <a:latin typeface="Calibri" pitchFamily="34" charset="0"/>
            </a:endParaRPr>
          </a:p>
        </p:txBody>
      </p:sp>
      <p:grpSp>
        <p:nvGrpSpPr>
          <p:cNvPr id="11269" name="Group 5"/>
          <p:cNvGrpSpPr>
            <a:grpSpLocks/>
          </p:cNvGrpSpPr>
          <p:nvPr/>
        </p:nvGrpSpPr>
        <p:grpSpPr bwMode="auto">
          <a:xfrm>
            <a:off x="1187450" y="946150"/>
            <a:ext cx="7443788" cy="2181225"/>
            <a:chOff x="151612" y="2048865"/>
            <a:chExt cx="7275767" cy="2559727"/>
          </a:xfrm>
        </p:grpSpPr>
        <p:sp>
          <p:nvSpPr>
            <p:cNvPr id="11274" name="Oval 18"/>
            <p:cNvSpPr>
              <a:spLocks noChangeArrowheads="1"/>
            </p:cNvSpPr>
            <p:nvPr/>
          </p:nvSpPr>
          <p:spPr bwMode="auto">
            <a:xfrm>
              <a:off x="6179096" y="2522645"/>
              <a:ext cx="1248283" cy="1219201"/>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1400"/>
                <a:t>10 members</a:t>
              </a:r>
            </a:p>
            <a:p>
              <a:pPr algn="ctr" eaLnBrk="1" hangingPunct="1"/>
              <a:r>
                <a:rPr lang="en-US" altLang="en-US" sz="1400"/>
                <a:t> from each IC</a:t>
              </a:r>
            </a:p>
          </p:txBody>
        </p:sp>
        <p:sp>
          <p:nvSpPr>
            <p:cNvPr id="8" name="TextBox 7"/>
            <p:cNvSpPr txBox="1"/>
            <p:nvPr/>
          </p:nvSpPr>
          <p:spPr>
            <a:xfrm>
              <a:off x="151612" y="2158781"/>
              <a:ext cx="1478739" cy="18424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en-IN" altLang="en-US" sz="1600" b="1" dirty="0">
                  <a:solidFill>
                    <a:schemeClr val="tx1">
                      <a:lumMod val="95000"/>
                    </a:schemeClr>
                  </a:solidFill>
                </a:rPr>
                <a:t>Initial conditions of first 10 days of each month (NCEP reanalysis)</a:t>
              </a:r>
            </a:p>
          </p:txBody>
        </p:sp>
        <p:sp>
          <p:nvSpPr>
            <p:cNvPr id="11276" name="Rectangle 8"/>
            <p:cNvSpPr>
              <a:spLocks noChangeArrowheads="1"/>
            </p:cNvSpPr>
            <p:nvPr/>
          </p:nvSpPr>
          <p:spPr bwMode="auto">
            <a:xfrm>
              <a:off x="1797421" y="2048865"/>
              <a:ext cx="3411099" cy="613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IN" altLang="en-US" sz="1400">
                  <a:solidFill>
                    <a:srgbClr val="002060"/>
                  </a:solidFill>
                </a:rPr>
                <a:t>Model run for 5 months. For monsoon season -  ‘0’ lag to ‘5 months’ lag</a:t>
              </a:r>
            </a:p>
          </p:txBody>
        </p:sp>
        <p:sp>
          <p:nvSpPr>
            <p:cNvPr id="11277" name="AutoShape 2"/>
            <p:cNvSpPr>
              <a:spLocks noChangeArrowheads="1"/>
            </p:cNvSpPr>
            <p:nvPr/>
          </p:nvSpPr>
          <p:spPr bwMode="auto">
            <a:xfrm>
              <a:off x="1815045" y="2355785"/>
              <a:ext cx="4343400" cy="1447800"/>
            </a:xfrm>
            <a:prstGeom prst="rightArrow">
              <a:avLst>
                <a:gd name="adj1" fmla="val 50000"/>
                <a:gd name="adj2" fmla="val 75000"/>
              </a:avLst>
            </a:prstGeom>
            <a:solidFill>
              <a:srgbClr val="0000FF"/>
            </a:solidFill>
            <a:ln w="9525">
              <a:solidFill>
                <a:schemeClr val="tx1"/>
              </a:solidFill>
              <a:miter lim="800000"/>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2000"/>
                <a:t>IMD SFM</a:t>
              </a:r>
            </a:p>
          </p:txBody>
        </p:sp>
        <p:sp>
          <p:nvSpPr>
            <p:cNvPr id="11" name="Rectangle 10"/>
            <p:cNvSpPr/>
            <p:nvPr/>
          </p:nvSpPr>
          <p:spPr>
            <a:xfrm>
              <a:off x="2052405" y="3669653"/>
              <a:ext cx="3006059" cy="9389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IN" altLang="en-US" sz="1400" b="1" dirty="0"/>
                <a:t>Forecasted SST from NCEP CFSV2 as boundary conditions (40 ensemble member from first 10 days</a:t>
              </a:r>
              <a:r>
                <a:rPr lang="en-IN" altLang="en-US" b="1" dirty="0"/>
                <a:t>)</a:t>
              </a:r>
            </a:p>
          </p:txBody>
        </p:sp>
      </p:grpSp>
      <p:cxnSp>
        <p:nvCxnSpPr>
          <p:cNvPr id="14" name="Straight Arrow Connector 13"/>
          <p:cNvCxnSpPr>
            <a:stCxn id="8" idx="3"/>
            <a:endCxn id="11277" idx="1"/>
          </p:cNvCxnSpPr>
          <p:nvPr/>
        </p:nvCxnSpPr>
        <p:spPr>
          <a:xfrm>
            <a:off x="2700338" y="1824038"/>
            <a:ext cx="188912"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0"/>
          </p:cNvCxnSpPr>
          <p:nvPr/>
        </p:nvCxnSpPr>
        <p:spPr>
          <a:xfrm flipV="1">
            <a:off x="4669878" y="2138363"/>
            <a:ext cx="0" cy="18891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1272" name="Rectangle 20"/>
          <p:cNvSpPr>
            <a:spLocks noChangeArrowheads="1"/>
          </p:cNvSpPr>
          <p:nvPr/>
        </p:nvSpPr>
        <p:spPr bwMode="auto">
          <a:xfrm>
            <a:off x="301625" y="5995988"/>
            <a:ext cx="864076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buFont typeface="Wingdings" pitchFamily="2" charset="2"/>
              <a:buChar char="Ø"/>
            </a:pPr>
            <a:r>
              <a:rPr lang="en-IN" altLang="en-US" sz="1200">
                <a:solidFill>
                  <a:srgbClr val="FF0000"/>
                </a:solidFill>
              </a:rPr>
              <a:t>The model showed some useful skill for the monsoon season during hindcast mode (1982-2011).</a:t>
            </a:r>
          </a:p>
        </p:txBody>
      </p:sp>
      <p:pic>
        <p:nvPicPr>
          <p:cNvPr id="1127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1625" y="3287713"/>
            <a:ext cx="8662988" cy="270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72760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50006" y="141667"/>
            <a:ext cx="8075053" cy="759854"/>
          </a:xfrm>
        </p:spPr>
        <p:txBody>
          <a:bodyPr/>
          <a:lstStyle/>
          <a:p>
            <a:pPr algn="ctr"/>
            <a:r>
              <a:rPr lang="en-US" altLang="en-US" sz="2000" dirty="0" smtClean="0">
                <a:solidFill>
                  <a:srgbClr val="FF0000"/>
                </a:solidFill>
                <a:latin typeface="Arial" charset="0"/>
                <a:cs typeface="Arial" charset="0"/>
              </a:rPr>
              <a:t>Skill of ESSO- IMD SFM for forecasting monthly and season rainfall over the country as a whole at different lead times: 1982-2011</a:t>
            </a:r>
            <a:endParaRPr lang="en-IN" altLang="en-US" sz="2000" dirty="0" smtClean="0">
              <a:solidFill>
                <a:srgbClr val="FF0000"/>
              </a:solidFill>
              <a:latin typeface="Arial" charset="0"/>
              <a:cs typeface="Arial" charset="0"/>
            </a:endParaRPr>
          </a:p>
        </p:txBody>
      </p:sp>
      <p:sp>
        <p:nvSpPr>
          <p:cNvPr id="12291"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2854F7CC-DD1C-4831-92C7-CB4CB7E884CE}" type="datetime1">
              <a:rPr lang="en-US" altLang="en-US" sz="1400" smtClean="0">
                <a:solidFill>
                  <a:srgbClr val="CC3300"/>
                </a:solidFill>
                <a:latin typeface="Calibri" pitchFamily="34" charset="0"/>
              </a:rPr>
              <a:pPr eaLnBrk="1" hangingPunct="1">
                <a:spcBef>
                  <a:spcPct val="0"/>
                </a:spcBef>
                <a:buFontTx/>
                <a:buNone/>
              </a:pPr>
              <a:t>2/18/2015</a:t>
            </a:fld>
            <a:endParaRPr lang="en-US" altLang="en-US" sz="1400" smtClean="0">
              <a:solidFill>
                <a:srgbClr val="CC3300"/>
              </a:solidFill>
              <a:latin typeface="Calibri" pitchFamily="34" charset="0"/>
            </a:endParaRPr>
          </a:p>
        </p:txBody>
      </p:sp>
      <p:graphicFrame>
        <p:nvGraphicFramePr>
          <p:cNvPr id="6" name="Table Placeholder 3"/>
          <p:cNvGraphicFramePr>
            <a:graphicFrameLocks noGrp="1"/>
          </p:cNvGraphicFramePr>
          <p:nvPr>
            <p:ph type="tbl" idx="1"/>
            <p:extLst>
              <p:ext uri="{D42A27DB-BD31-4B8C-83A1-F6EECF244321}">
                <p14:modId xmlns:p14="http://schemas.microsoft.com/office/powerpoint/2010/main" xmlns="" val="47626756"/>
              </p:ext>
            </p:extLst>
          </p:nvPr>
        </p:nvGraphicFramePr>
        <p:xfrm>
          <a:off x="463640" y="1181302"/>
          <a:ext cx="8369387" cy="4968050"/>
        </p:xfrm>
        <a:graphic>
          <a:graphicData uri="http://schemas.openxmlformats.org/drawingml/2006/table">
            <a:tbl>
              <a:tblPr firstRow="1" bandRow="1">
                <a:tableStyleId>{8A107856-5554-42FB-B03E-39F5DBC370BA}</a:tableStyleId>
              </a:tblPr>
              <a:tblGrid>
                <a:gridCol w="1310074"/>
                <a:gridCol w="539556"/>
                <a:gridCol w="494657"/>
                <a:gridCol w="712360"/>
                <a:gridCol w="654995"/>
                <a:gridCol w="650323"/>
                <a:gridCol w="481640"/>
                <a:gridCol w="663881"/>
                <a:gridCol w="512800"/>
                <a:gridCol w="632721"/>
                <a:gridCol w="507674"/>
                <a:gridCol w="553711"/>
                <a:gridCol w="654995"/>
              </a:tblGrid>
              <a:tr h="304771">
                <a:tc rowSpan="2">
                  <a:txBody>
                    <a:bodyPr/>
                    <a:lstStyle/>
                    <a:p>
                      <a:pPr algn="ctr"/>
                      <a:r>
                        <a:rPr lang="en-US" sz="1400" dirty="0" smtClean="0"/>
                        <a:t> </a:t>
                      </a:r>
                      <a:r>
                        <a:rPr lang="en-US" sz="1600" dirty="0" smtClean="0"/>
                        <a:t>Forecast issued</a:t>
                      </a:r>
                      <a:r>
                        <a:rPr lang="en-US" sz="1600" baseline="0" dirty="0" smtClean="0"/>
                        <a:t> in</a:t>
                      </a:r>
                      <a:endParaRPr lang="en-IN" sz="1600" dirty="0"/>
                    </a:p>
                  </a:txBody>
                  <a:tcPr marL="91430" marR="91430" marT="45709" marB="45709"/>
                </a:tc>
                <a:tc gridSpan="2">
                  <a:txBody>
                    <a:bodyPr/>
                    <a:lstStyle/>
                    <a:p>
                      <a:pPr algn="ctr"/>
                      <a:r>
                        <a:rPr lang="en-US" sz="1400" b="1" dirty="0" smtClean="0"/>
                        <a:t>JUN</a:t>
                      </a:r>
                      <a:endParaRPr lang="en-IN" sz="1400" b="1" dirty="0"/>
                    </a:p>
                  </a:txBody>
                  <a:tcPr marL="91430" marR="91430" marT="45709" marB="45709"/>
                </a:tc>
                <a:tc hMerge="1">
                  <a:txBody>
                    <a:bodyPr/>
                    <a:lstStyle/>
                    <a:p>
                      <a:endParaRPr lang="en-IN" sz="1800" dirty="0"/>
                    </a:p>
                  </a:txBody>
                  <a:tcPr/>
                </a:tc>
                <a:tc gridSpan="2">
                  <a:txBody>
                    <a:bodyPr/>
                    <a:lstStyle/>
                    <a:p>
                      <a:pPr algn="ctr"/>
                      <a:r>
                        <a:rPr lang="en-US" sz="1400" b="1" dirty="0" smtClean="0"/>
                        <a:t>JUL</a:t>
                      </a:r>
                      <a:endParaRPr lang="en-IN" sz="1400" b="1" dirty="0"/>
                    </a:p>
                  </a:txBody>
                  <a:tcPr marL="91430" marR="91430" marT="45709" marB="45709"/>
                </a:tc>
                <a:tc hMerge="1">
                  <a:txBody>
                    <a:bodyPr/>
                    <a:lstStyle/>
                    <a:p>
                      <a:endParaRPr lang="en-IN" sz="1800" dirty="0"/>
                    </a:p>
                  </a:txBody>
                  <a:tcPr/>
                </a:tc>
                <a:tc gridSpan="2">
                  <a:txBody>
                    <a:bodyPr/>
                    <a:lstStyle/>
                    <a:p>
                      <a:pPr algn="ctr"/>
                      <a:r>
                        <a:rPr lang="en-US" sz="1400" b="1" dirty="0" smtClean="0"/>
                        <a:t>AUG</a:t>
                      </a:r>
                      <a:endParaRPr lang="en-IN" sz="1400" b="1" dirty="0"/>
                    </a:p>
                  </a:txBody>
                  <a:tcPr marL="91430" marR="91430" marT="45709" marB="45709"/>
                </a:tc>
                <a:tc hMerge="1">
                  <a:txBody>
                    <a:bodyPr/>
                    <a:lstStyle/>
                    <a:p>
                      <a:endParaRPr lang="en-IN" sz="1800" dirty="0"/>
                    </a:p>
                  </a:txBody>
                  <a:tcPr/>
                </a:tc>
                <a:tc gridSpan="2">
                  <a:txBody>
                    <a:bodyPr/>
                    <a:lstStyle/>
                    <a:p>
                      <a:pPr algn="ctr"/>
                      <a:r>
                        <a:rPr lang="en-US" sz="1400" b="1" dirty="0" smtClean="0"/>
                        <a:t>SEP</a:t>
                      </a:r>
                      <a:endParaRPr lang="en-IN" sz="1400" b="1" dirty="0"/>
                    </a:p>
                  </a:txBody>
                  <a:tcPr marL="91430" marR="91430" marT="45709" marB="45709"/>
                </a:tc>
                <a:tc hMerge="1">
                  <a:txBody>
                    <a:bodyPr/>
                    <a:lstStyle/>
                    <a:p>
                      <a:endParaRPr lang="en-IN" sz="1800" dirty="0"/>
                    </a:p>
                  </a:txBody>
                  <a:tcPr/>
                </a:tc>
                <a:tc gridSpan="2">
                  <a:txBody>
                    <a:bodyPr/>
                    <a:lstStyle/>
                    <a:p>
                      <a:pPr algn="ctr"/>
                      <a:r>
                        <a:rPr lang="en-US" sz="1400" b="1" dirty="0" smtClean="0"/>
                        <a:t>JJAS</a:t>
                      </a:r>
                      <a:endParaRPr lang="en-IN" sz="1400" b="1" dirty="0"/>
                    </a:p>
                  </a:txBody>
                  <a:tcPr marL="91430" marR="91430" marT="45709" marB="45709"/>
                </a:tc>
                <a:tc hMerge="1">
                  <a:txBody>
                    <a:bodyPr/>
                    <a:lstStyle/>
                    <a:p>
                      <a:endParaRPr lang="en-IN" sz="1800" dirty="0"/>
                    </a:p>
                  </a:txBody>
                  <a:tcPr/>
                </a:tc>
                <a:tc gridSpan="2">
                  <a:txBody>
                    <a:bodyPr/>
                    <a:lstStyle/>
                    <a:p>
                      <a:pPr algn="ctr"/>
                      <a:r>
                        <a:rPr lang="en-US" sz="1400" b="1" dirty="0" smtClean="0"/>
                        <a:t>AUG-SEP</a:t>
                      </a:r>
                      <a:endParaRPr lang="en-IN" sz="1400" b="1" dirty="0"/>
                    </a:p>
                  </a:txBody>
                  <a:tcPr marL="91430" marR="91430" marT="45709" marB="45709"/>
                </a:tc>
                <a:tc hMerge="1">
                  <a:txBody>
                    <a:bodyPr/>
                    <a:lstStyle/>
                    <a:p>
                      <a:endParaRPr lang="en-IN" sz="1800" dirty="0"/>
                    </a:p>
                  </a:txBody>
                  <a:tcPr marL="91433" marR="91433" marT="45726" marB="45726"/>
                </a:tc>
              </a:tr>
              <a:tr h="304771">
                <a:tc vMerge="1">
                  <a:txBody>
                    <a:bodyPr/>
                    <a:lstStyle/>
                    <a:p>
                      <a:endParaRPr lang="en-IN"/>
                    </a:p>
                  </a:txBody>
                  <a:tcPr/>
                </a:tc>
                <a:tc>
                  <a:txBody>
                    <a:bodyPr/>
                    <a:lstStyle/>
                    <a:p>
                      <a:pPr algn="ctr"/>
                      <a:r>
                        <a:rPr lang="en-US" sz="1400" b="1" dirty="0" smtClean="0"/>
                        <a:t>C.C</a:t>
                      </a:r>
                      <a:endParaRPr lang="en-IN" sz="1400" b="1" dirty="0"/>
                    </a:p>
                  </a:txBody>
                  <a:tcPr marL="91430" marR="91430" marT="45709" marB="45709"/>
                </a:tc>
                <a:tc>
                  <a:txBody>
                    <a:bodyPr/>
                    <a:lstStyle/>
                    <a:p>
                      <a:pPr algn="ctr"/>
                      <a:r>
                        <a:rPr lang="en-US" sz="1400" b="1" dirty="0" smtClean="0"/>
                        <a:t>RMSE</a:t>
                      </a:r>
                      <a:endParaRPr lang="en-IN" sz="1400" b="1" dirty="0"/>
                    </a:p>
                  </a:txBody>
                  <a:tcPr marL="91430" marR="91430" marT="45709" marB="45709"/>
                </a:tc>
                <a:tc>
                  <a:txBody>
                    <a:bodyPr/>
                    <a:lstStyle/>
                    <a:p>
                      <a:pPr algn="ctr"/>
                      <a:r>
                        <a:rPr lang="en-US" sz="1400" b="1" dirty="0" smtClean="0"/>
                        <a:t>C.C</a:t>
                      </a:r>
                      <a:endParaRPr lang="en-IN" sz="1400" b="1" dirty="0"/>
                    </a:p>
                  </a:txBody>
                  <a:tcPr marL="91430" marR="91430" marT="45709" marB="45709"/>
                </a:tc>
                <a:tc>
                  <a:txBody>
                    <a:bodyPr/>
                    <a:lstStyle/>
                    <a:p>
                      <a:pPr algn="ctr"/>
                      <a:r>
                        <a:rPr lang="en-US" sz="1400" b="1" dirty="0" smtClean="0"/>
                        <a:t>RMSE</a:t>
                      </a:r>
                      <a:endParaRPr lang="en-IN" sz="1400" b="1" dirty="0"/>
                    </a:p>
                  </a:txBody>
                  <a:tcPr marL="91430" marR="91430" marT="45709" marB="45709"/>
                </a:tc>
                <a:tc>
                  <a:txBody>
                    <a:bodyPr/>
                    <a:lstStyle/>
                    <a:p>
                      <a:pPr algn="ctr"/>
                      <a:r>
                        <a:rPr lang="en-US" sz="1400" b="1" dirty="0" smtClean="0"/>
                        <a:t>C.C</a:t>
                      </a:r>
                      <a:endParaRPr lang="en-IN" sz="1400" b="1" dirty="0"/>
                    </a:p>
                  </a:txBody>
                  <a:tcPr marL="91430" marR="91430" marT="45709" marB="45709"/>
                </a:tc>
                <a:tc>
                  <a:txBody>
                    <a:bodyPr/>
                    <a:lstStyle/>
                    <a:p>
                      <a:pPr algn="ctr"/>
                      <a:r>
                        <a:rPr lang="en-US" sz="1400" b="1" dirty="0" smtClean="0"/>
                        <a:t>RMSE</a:t>
                      </a:r>
                      <a:endParaRPr lang="en-IN" sz="1400" b="1" dirty="0"/>
                    </a:p>
                  </a:txBody>
                  <a:tcPr marL="91430" marR="91430" marT="45709" marB="45709"/>
                </a:tc>
                <a:tc>
                  <a:txBody>
                    <a:bodyPr/>
                    <a:lstStyle/>
                    <a:p>
                      <a:pPr algn="ctr"/>
                      <a:r>
                        <a:rPr lang="en-US" sz="1400" b="1" dirty="0" smtClean="0"/>
                        <a:t>C.C</a:t>
                      </a:r>
                      <a:endParaRPr lang="en-IN" sz="1400" b="1" dirty="0"/>
                    </a:p>
                  </a:txBody>
                  <a:tcPr marL="91430" marR="91430" marT="45709" marB="45709"/>
                </a:tc>
                <a:tc>
                  <a:txBody>
                    <a:bodyPr/>
                    <a:lstStyle/>
                    <a:p>
                      <a:pPr algn="ctr"/>
                      <a:r>
                        <a:rPr lang="en-US" sz="1400" b="1" dirty="0" smtClean="0"/>
                        <a:t>RMSE</a:t>
                      </a:r>
                      <a:endParaRPr lang="en-IN" sz="1400" b="1" dirty="0"/>
                    </a:p>
                  </a:txBody>
                  <a:tcPr marL="91430" marR="91430" marT="45709" marB="45709"/>
                </a:tc>
                <a:tc>
                  <a:txBody>
                    <a:bodyPr/>
                    <a:lstStyle/>
                    <a:p>
                      <a:pPr algn="ctr"/>
                      <a:r>
                        <a:rPr lang="en-US" sz="1400" b="1" dirty="0" smtClean="0"/>
                        <a:t>C.C</a:t>
                      </a:r>
                      <a:endParaRPr lang="en-IN" sz="1400" b="1" dirty="0"/>
                    </a:p>
                  </a:txBody>
                  <a:tcPr marL="91430" marR="91430" marT="45709" marB="45709"/>
                </a:tc>
                <a:tc>
                  <a:txBody>
                    <a:bodyPr/>
                    <a:lstStyle/>
                    <a:p>
                      <a:pPr algn="ctr"/>
                      <a:r>
                        <a:rPr lang="en-US" sz="1400" b="1" dirty="0" smtClean="0"/>
                        <a:t>RMSE</a:t>
                      </a:r>
                      <a:endParaRPr lang="en-IN" sz="1400" b="1" dirty="0"/>
                    </a:p>
                  </a:txBody>
                  <a:tcPr marL="91430" marR="91430" marT="45709" marB="45709"/>
                </a:tc>
                <a:tc>
                  <a:txBody>
                    <a:bodyPr/>
                    <a:lstStyle/>
                    <a:p>
                      <a:pPr algn="ctr"/>
                      <a:r>
                        <a:rPr lang="en-US" sz="1400" b="1" dirty="0" smtClean="0"/>
                        <a:t>C.C</a:t>
                      </a:r>
                      <a:endParaRPr lang="en-IN" sz="1400" b="1" dirty="0"/>
                    </a:p>
                  </a:txBody>
                  <a:tcPr marL="91430" marR="91430" marT="45709" marB="45709"/>
                </a:tc>
                <a:tc>
                  <a:txBody>
                    <a:bodyPr/>
                    <a:lstStyle/>
                    <a:p>
                      <a:pPr algn="ctr"/>
                      <a:r>
                        <a:rPr lang="en-US" sz="1400" b="1" dirty="0" smtClean="0"/>
                        <a:t>RMSE</a:t>
                      </a:r>
                      <a:endParaRPr lang="en-IN" sz="1400" b="1" dirty="0"/>
                    </a:p>
                  </a:txBody>
                  <a:tcPr marL="91430" marR="91430" marT="45709" marB="45709"/>
                </a:tc>
              </a:tr>
              <a:tr h="518154">
                <a:tc>
                  <a:txBody>
                    <a:bodyPr/>
                    <a:lstStyle/>
                    <a:p>
                      <a:pPr algn="ctr"/>
                      <a:r>
                        <a:rPr lang="en-US" sz="1400" dirty="0" smtClean="0"/>
                        <a:t>January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(CFS</a:t>
                      </a:r>
                      <a:r>
                        <a:rPr lang="en-US" sz="1400" baseline="0" dirty="0" smtClean="0"/>
                        <a:t> Jan SST)</a:t>
                      </a:r>
                      <a:endParaRPr lang="en-IN" sz="1400" dirty="0" smtClean="0"/>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-.07</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21</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-0.01</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16</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0.43</a:t>
                      </a:r>
                      <a:endParaRPr lang="en-IN" sz="1400" b="0" dirty="0">
                        <a:solidFill>
                          <a:srgbClr val="FF0000"/>
                        </a:solidFill>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12</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0.20</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22</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0.33</a:t>
                      </a:r>
                      <a:endParaRPr lang="en-IN" sz="1400" b="0" dirty="0">
                        <a:solidFill>
                          <a:srgbClr val="FF0000"/>
                        </a:solidFill>
                        <a:latin typeface="Arial" panose="020B0604020202020204" pitchFamily="34" charset="0"/>
                        <a:cs typeface="Arial" panose="020B0604020202020204" pitchFamily="34" charset="0"/>
                      </a:endParaRPr>
                    </a:p>
                  </a:txBody>
                  <a:tcPr marL="91436" marR="91436" marT="45724" marB="45724"/>
                </a:tc>
                <a:tc>
                  <a:txBody>
                    <a:bodyPr/>
                    <a:lstStyle/>
                    <a:p>
                      <a:pPr algn="ctr"/>
                      <a:r>
                        <a:rPr lang="en-US" sz="1400" b="0" dirty="0" smtClean="0">
                          <a:latin typeface="Arial" panose="020B0604020202020204" pitchFamily="34" charset="0"/>
                          <a:cs typeface="Arial" panose="020B0604020202020204" pitchFamily="34" charset="0"/>
                        </a:rPr>
                        <a:t>9</a:t>
                      </a:r>
                      <a:endParaRPr lang="en-IN" sz="1400" b="0" dirty="0">
                        <a:latin typeface="Arial" panose="020B0604020202020204" pitchFamily="34" charset="0"/>
                        <a:cs typeface="Arial" panose="020B0604020202020204" pitchFamily="34" charset="0"/>
                      </a:endParaRPr>
                    </a:p>
                  </a:txBody>
                  <a:tcPr marL="91436" marR="91436" marT="45724" marB="45724"/>
                </a:tc>
                <a:tc>
                  <a:txBody>
                    <a:bodyPr/>
                    <a:lstStyle/>
                    <a:p>
                      <a:pPr algn="ctr">
                        <a:lnSpc>
                          <a:spcPct val="115000"/>
                        </a:lnSpc>
                        <a:spcAft>
                          <a:spcPts val="1000"/>
                        </a:spcAft>
                      </a:pPr>
                      <a:r>
                        <a:rPr lang="en-IN" sz="1400" b="0" dirty="0">
                          <a:solidFill>
                            <a:srgbClr val="FF0000"/>
                          </a:solidFill>
                          <a:effectLst/>
                          <a:latin typeface="Arial" panose="020B0604020202020204" pitchFamily="34" charset="0"/>
                          <a:ea typeface="Calibri"/>
                          <a:cs typeface="Arial" panose="020B0604020202020204" pitchFamily="34" charset="0"/>
                        </a:rPr>
                        <a:t>0.35</a:t>
                      </a:r>
                      <a:endParaRPr lang="en-IN" sz="1400" b="0" dirty="0">
                        <a:solidFill>
                          <a:srgbClr val="FF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15000"/>
                        </a:lnSpc>
                        <a:spcAft>
                          <a:spcPts val="1000"/>
                        </a:spcAft>
                      </a:pPr>
                      <a:r>
                        <a:rPr lang="en-IN" sz="1400" b="0" dirty="0">
                          <a:effectLst/>
                          <a:latin typeface="Arial" panose="020B0604020202020204" pitchFamily="34" charset="0"/>
                          <a:ea typeface="Calibri"/>
                          <a:cs typeface="Arial" panose="020B0604020202020204" pitchFamily="34" charset="0"/>
                        </a:rPr>
                        <a:t>13</a:t>
                      </a:r>
                      <a:endParaRPr lang="en-IN" sz="1400" b="0" dirty="0">
                        <a:effectLst/>
                        <a:latin typeface="Arial" panose="020B0604020202020204" pitchFamily="34" charset="0"/>
                        <a:ea typeface="Times New Roman"/>
                        <a:cs typeface="Arial" panose="020B0604020202020204" pitchFamily="34" charset="0"/>
                      </a:endParaRPr>
                    </a:p>
                  </a:txBody>
                  <a:tcPr marL="68580" marR="68580" marT="0" marB="0" anchor="ctr"/>
                </a:tc>
              </a:tr>
              <a:tr h="518124">
                <a:tc>
                  <a:txBody>
                    <a:bodyPr/>
                    <a:lstStyle/>
                    <a:p>
                      <a:pPr algn="ctr"/>
                      <a:r>
                        <a:rPr lang="en-US" sz="1400" dirty="0" smtClean="0"/>
                        <a:t>February</a:t>
                      </a:r>
                    </a:p>
                    <a:p>
                      <a:pPr algn="ctr"/>
                      <a:r>
                        <a:rPr lang="en-US" sz="1400" dirty="0" smtClean="0"/>
                        <a:t>(CFS</a:t>
                      </a:r>
                      <a:r>
                        <a:rPr lang="en-US" sz="1400" baseline="0" dirty="0" smtClean="0"/>
                        <a:t> Feb SST)</a:t>
                      </a:r>
                      <a:endParaRPr lang="en-IN" sz="1400" dirty="0"/>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0.06</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19</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-0.01</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16</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0.31</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11</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0.41</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18</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0.34</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9</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lnSpc>
                          <a:spcPct val="115000"/>
                        </a:lnSpc>
                        <a:spcAft>
                          <a:spcPts val="1000"/>
                        </a:spcAft>
                      </a:pPr>
                      <a:r>
                        <a:rPr lang="en-IN" sz="1400" b="0" dirty="0">
                          <a:solidFill>
                            <a:srgbClr val="FF0000"/>
                          </a:solidFill>
                          <a:effectLst/>
                          <a:latin typeface="Arial" panose="020B0604020202020204" pitchFamily="34" charset="0"/>
                          <a:ea typeface="Calibri"/>
                          <a:cs typeface="Arial" panose="020B0604020202020204" pitchFamily="34" charset="0"/>
                        </a:rPr>
                        <a:t>0.49</a:t>
                      </a:r>
                      <a:endParaRPr lang="en-IN" sz="1400" b="0" dirty="0">
                        <a:solidFill>
                          <a:srgbClr val="FF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15000"/>
                        </a:lnSpc>
                        <a:spcAft>
                          <a:spcPts val="1000"/>
                        </a:spcAft>
                      </a:pPr>
                      <a:r>
                        <a:rPr lang="en-IN" sz="1400" b="0" dirty="0">
                          <a:effectLst/>
                          <a:latin typeface="Arial" panose="020B0604020202020204" pitchFamily="34" charset="0"/>
                          <a:ea typeface="Calibri"/>
                          <a:cs typeface="Arial" panose="020B0604020202020204" pitchFamily="34" charset="0"/>
                        </a:rPr>
                        <a:t>9</a:t>
                      </a:r>
                      <a:endParaRPr lang="en-IN" sz="1400" b="0" dirty="0">
                        <a:effectLst/>
                        <a:latin typeface="Arial" panose="020B0604020202020204" pitchFamily="34" charset="0"/>
                        <a:ea typeface="Times New Roman"/>
                        <a:cs typeface="Arial" panose="020B0604020202020204" pitchFamily="34" charset="0"/>
                      </a:endParaRPr>
                    </a:p>
                  </a:txBody>
                  <a:tcPr marL="68580" marR="68580" marT="0" marB="0" anchor="ctr"/>
                </a:tc>
              </a:tr>
              <a:tr h="518124">
                <a:tc>
                  <a:txBody>
                    <a:bodyPr/>
                    <a:lstStyle/>
                    <a:p>
                      <a:pPr algn="ctr"/>
                      <a:r>
                        <a:rPr lang="en-US" sz="1400" dirty="0" smtClean="0"/>
                        <a:t>March</a:t>
                      </a:r>
                    </a:p>
                    <a:p>
                      <a:pPr algn="ctr"/>
                      <a:r>
                        <a:rPr lang="en-US" sz="1400" dirty="0" smtClean="0"/>
                        <a:t>(CFS</a:t>
                      </a:r>
                      <a:r>
                        <a:rPr lang="en-US" sz="1400" baseline="0" dirty="0" smtClean="0"/>
                        <a:t> MAR SST)</a:t>
                      </a:r>
                      <a:endParaRPr lang="en-IN" sz="1400" dirty="0"/>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0.04</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20</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0.31</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15</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0.27</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14</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0.39</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16</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0.50</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8</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lnSpc>
                          <a:spcPct val="115000"/>
                        </a:lnSpc>
                        <a:spcAft>
                          <a:spcPts val="1000"/>
                        </a:spcAft>
                      </a:pPr>
                      <a:r>
                        <a:rPr lang="en-IN" sz="1400" b="0" dirty="0">
                          <a:solidFill>
                            <a:srgbClr val="FF0000"/>
                          </a:solidFill>
                          <a:effectLst/>
                          <a:latin typeface="Arial" panose="020B0604020202020204" pitchFamily="34" charset="0"/>
                          <a:ea typeface="Calibri"/>
                          <a:cs typeface="Arial" panose="020B0604020202020204" pitchFamily="34" charset="0"/>
                        </a:rPr>
                        <a:t>0.52</a:t>
                      </a:r>
                      <a:endParaRPr lang="en-IN" sz="1400" b="0" dirty="0">
                        <a:solidFill>
                          <a:srgbClr val="FF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15000"/>
                        </a:lnSpc>
                        <a:spcAft>
                          <a:spcPts val="1000"/>
                        </a:spcAft>
                      </a:pPr>
                      <a:r>
                        <a:rPr lang="en-IN" sz="1400" b="0" dirty="0">
                          <a:effectLst/>
                          <a:latin typeface="Arial" panose="020B0604020202020204" pitchFamily="34" charset="0"/>
                          <a:ea typeface="Calibri"/>
                          <a:cs typeface="Arial" panose="020B0604020202020204" pitchFamily="34" charset="0"/>
                        </a:rPr>
                        <a:t>10</a:t>
                      </a:r>
                      <a:endParaRPr lang="en-IN" sz="1400" b="0" dirty="0">
                        <a:effectLst/>
                        <a:latin typeface="Arial" panose="020B0604020202020204" pitchFamily="34" charset="0"/>
                        <a:ea typeface="Times New Roman"/>
                        <a:cs typeface="Arial" panose="020B0604020202020204" pitchFamily="34" charset="0"/>
                      </a:endParaRPr>
                    </a:p>
                  </a:txBody>
                  <a:tcPr marL="68580" marR="68580" marT="0" marB="0" anchor="ctr"/>
                </a:tc>
              </a:tr>
              <a:tr h="518124">
                <a:tc>
                  <a:txBody>
                    <a:bodyPr/>
                    <a:lstStyle/>
                    <a:p>
                      <a:pPr algn="ctr"/>
                      <a:r>
                        <a:rPr lang="en-US" sz="1400" dirty="0" smtClean="0"/>
                        <a:t>April</a:t>
                      </a:r>
                    </a:p>
                    <a:p>
                      <a:pPr algn="ctr"/>
                      <a:r>
                        <a:rPr lang="en-US" sz="1400" dirty="0" smtClean="0"/>
                        <a:t>(CFS APR</a:t>
                      </a:r>
                      <a:r>
                        <a:rPr lang="en-US" sz="1400" baseline="0" dirty="0" smtClean="0"/>
                        <a:t> SST)</a:t>
                      </a:r>
                      <a:endParaRPr lang="en-IN" sz="1400" dirty="0"/>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19</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0.15</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15</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0.36</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12</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0.41</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18</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0.46</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9</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lnSpc>
                          <a:spcPct val="115000"/>
                        </a:lnSpc>
                        <a:spcAft>
                          <a:spcPts val="1000"/>
                        </a:spcAft>
                      </a:pPr>
                      <a:r>
                        <a:rPr lang="en-IN" sz="1400" b="0" dirty="0">
                          <a:solidFill>
                            <a:srgbClr val="FF0000"/>
                          </a:solidFill>
                          <a:effectLst/>
                          <a:latin typeface="Arial" panose="020B0604020202020204" pitchFamily="34" charset="0"/>
                          <a:ea typeface="Calibri"/>
                          <a:cs typeface="Arial" panose="020B0604020202020204" pitchFamily="34" charset="0"/>
                        </a:rPr>
                        <a:t>0.51</a:t>
                      </a:r>
                      <a:endParaRPr lang="en-IN" sz="1400" b="0" dirty="0">
                        <a:solidFill>
                          <a:srgbClr val="FF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15000"/>
                        </a:lnSpc>
                        <a:spcAft>
                          <a:spcPts val="1000"/>
                        </a:spcAft>
                      </a:pPr>
                      <a:r>
                        <a:rPr lang="en-IN" sz="1400" b="0" dirty="0">
                          <a:effectLst/>
                          <a:latin typeface="Arial" panose="020B0604020202020204" pitchFamily="34" charset="0"/>
                          <a:ea typeface="Calibri"/>
                          <a:cs typeface="Arial" panose="020B0604020202020204" pitchFamily="34" charset="0"/>
                        </a:rPr>
                        <a:t>11</a:t>
                      </a:r>
                      <a:endParaRPr lang="en-IN" sz="1400" b="0" dirty="0">
                        <a:effectLst/>
                        <a:latin typeface="Arial" panose="020B0604020202020204" pitchFamily="34" charset="0"/>
                        <a:ea typeface="Times New Roman"/>
                        <a:cs typeface="Arial" panose="020B0604020202020204" pitchFamily="34" charset="0"/>
                      </a:endParaRPr>
                    </a:p>
                  </a:txBody>
                  <a:tcPr marL="68580" marR="68580" marT="0" marB="0" anchor="ctr"/>
                </a:tc>
              </a:tr>
              <a:tr h="518124">
                <a:tc>
                  <a:txBody>
                    <a:bodyPr/>
                    <a:lstStyle/>
                    <a:p>
                      <a:pPr algn="ctr"/>
                      <a:r>
                        <a:rPr lang="en-US" sz="1400" dirty="0" smtClean="0"/>
                        <a:t>May</a:t>
                      </a:r>
                    </a:p>
                    <a:p>
                      <a:pPr algn="ctr"/>
                      <a:r>
                        <a:rPr lang="en-US" sz="1400" dirty="0" smtClean="0"/>
                        <a:t>(CFS</a:t>
                      </a:r>
                      <a:r>
                        <a:rPr lang="en-US" sz="1400" baseline="0" dirty="0" smtClean="0"/>
                        <a:t> MAY SST)</a:t>
                      </a:r>
                      <a:endParaRPr lang="en-IN" sz="1400" dirty="0"/>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-0.2</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21</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0.27</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16</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0.09</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14</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0.16</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22</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0.33</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9</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lnSpc>
                          <a:spcPct val="115000"/>
                        </a:lnSpc>
                        <a:spcAft>
                          <a:spcPts val="1000"/>
                        </a:spcAft>
                      </a:pPr>
                      <a:r>
                        <a:rPr lang="en-IN" sz="1400" b="0" dirty="0">
                          <a:effectLst/>
                          <a:latin typeface="Arial" panose="020B0604020202020204" pitchFamily="34" charset="0"/>
                          <a:ea typeface="Calibri"/>
                          <a:cs typeface="Arial" panose="020B0604020202020204" pitchFamily="34" charset="0"/>
                        </a:rPr>
                        <a:t>0.29</a:t>
                      </a:r>
                      <a:endParaRPr lang="en-IN" sz="1400" b="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15000"/>
                        </a:lnSpc>
                        <a:spcAft>
                          <a:spcPts val="1000"/>
                        </a:spcAft>
                      </a:pPr>
                      <a:r>
                        <a:rPr lang="en-IN" sz="1400" b="0" dirty="0">
                          <a:effectLst/>
                          <a:latin typeface="Arial" panose="020B0604020202020204" pitchFamily="34" charset="0"/>
                          <a:ea typeface="Calibri"/>
                          <a:cs typeface="Arial" panose="020B0604020202020204" pitchFamily="34" charset="0"/>
                        </a:rPr>
                        <a:t>12</a:t>
                      </a:r>
                      <a:endParaRPr lang="en-IN" sz="1400" b="0" dirty="0">
                        <a:effectLst/>
                        <a:latin typeface="Arial" panose="020B0604020202020204" pitchFamily="34" charset="0"/>
                        <a:ea typeface="Times New Roman"/>
                        <a:cs typeface="Arial" panose="020B0604020202020204" pitchFamily="34" charset="0"/>
                      </a:endParaRPr>
                    </a:p>
                  </a:txBody>
                  <a:tcPr marL="68580" marR="68580" marT="0" marB="0" anchor="ctr"/>
                </a:tc>
              </a:tr>
              <a:tr h="518124">
                <a:tc>
                  <a:txBody>
                    <a:bodyPr/>
                    <a:lstStyle/>
                    <a:p>
                      <a:pPr algn="ctr"/>
                      <a:r>
                        <a:rPr lang="en-US" sz="1400" dirty="0" smtClean="0"/>
                        <a:t>JUN</a:t>
                      </a:r>
                    </a:p>
                    <a:p>
                      <a:pPr algn="ctr"/>
                      <a:r>
                        <a:rPr lang="en-US" sz="1400" dirty="0" smtClean="0"/>
                        <a:t>(CFS</a:t>
                      </a:r>
                      <a:r>
                        <a:rPr lang="en-US" sz="1400" baseline="0" dirty="0" smtClean="0"/>
                        <a:t> JUN SST)</a:t>
                      </a:r>
                      <a:endParaRPr lang="en-IN" sz="1400" dirty="0"/>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0.37</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13</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0.05</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14</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0.22</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21</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0.28</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12</a:t>
                      </a:r>
                      <a:endParaRPr lang="en-IN" sz="1400" b="0" dirty="0">
                        <a:latin typeface="Arial" panose="020B0604020202020204" pitchFamily="34" charset="0"/>
                        <a:cs typeface="Arial" panose="020B0604020202020204" pitchFamily="34" charset="0"/>
                      </a:endParaRPr>
                    </a:p>
                  </a:txBody>
                  <a:tcPr marL="91430" marR="91430" marT="45709" marB="45709"/>
                </a:tc>
              </a:tr>
              <a:tr h="518124">
                <a:tc>
                  <a:txBody>
                    <a:bodyPr/>
                    <a:lstStyle/>
                    <a:p>
                      <a:pPr algn="ctr"/>
                      <a:r>
                        <a:rPr lang="en-US" sz="1400" dirty="0" smtClean="0"/>
                        <a:t>JUL</a:t>
                      </a:r>
                    </a:p>
                    <a:p>
                      <a:pPr algn="ctr"/>
                      <a:r>
                        <a:rPr lang="en-US" sz="1400" dirty="0" smtClean="0"/>
                        <a:t>(CFS</a:t>
                      </a:r>
                      <a:r>
                        <a:rPr lang="en-US" sz="1400" baseline="0" dirty="0" smtClean="0"/>
                        <a:t> JUL SST)</a:t>
                      </a:r>
                      <a:endParaRPr lang="en-IN" sz="1400" dirty="0" smtClean="0"/>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0.28</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13</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0.44</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18</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0.45</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11</a:t>
                      </a:r>
                      <a:endParaRPr lang="en-IN" sz="1400" b="0" dirty="0">
                        <a:latin typeface="Arial" panose="020B0604020202020204" pitchFamily="34" charset="0"/>
                        <a:cs typeface="Arial" panose="020B0604020202020204" pitchFamily="34" charset="0"/>
                      </a:endParaRPr>
                    </a:p>
                  </a:txBody>
                  <a:tcPr marL="91430" marR="91430" marT="45709" marB="45709"/>
                </a:tc>
              </a:tr>
              <a:tr h="518124">
                <a:tc>
                  <a:txBody>
                    <a:bodyPr/>
                    <a:lstStyle/>
                    <a:p>
                      <a:pPr algn="ctr"/>
                      <a:r>
                        <a:rPr lang="en-US" sz="1400" dirty="0" smtClean="0"/>
                        <a:t>AUG</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(CFS</a:t>
                      </a:r>
                      <a:r>
                        <a:rPr lang="en-US" sz="1400" baseline="0" dirty="0" smtClean="0"/>
                        <a:t> AUG SST)</a:t>
                      </a:r>
                      <a:endParaRPr lang="en-IN" sz="1400" dirty="0" smtClean="0"/>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solidFill>
                            <a:srgbClr val="FF0000"/>
                          </a:solidFill>
                          <a:latin typeface="Arial" panose="020B0604020202020204" pitchFamily="34" charset="0"/>
                          <a:cs typeface="Arial" panose="020B0604020202020204" pitchFamily="34" charset="0"/>
                        </a:rPr>
                        <a:t>0.32</a:t>
                      </a:r>
                      <a:endParaRPr lang="en-IN" sz="1400" b="0" dirty="0">
                        <a:solidFill>
                          <a:srgbClr val="FF0000"/>
                        </a:solidFill>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19</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c>
                  <a:txBody>
                    <a:bodyPr/>
                    <a:lstStyle/>
                    <a:p>
                      <a:pPr algn="ctr"/>
                      <a:r>
                        <a:rPr lang="en-US" sz="1400" b="0" dirty="0" smtClean="0">
                          <a:latin typeface="Arial" panose="020B0604020202020204" pitchFamily="34" charset="0"/>
                          <a:cs typeface="Arial" panose="020B0604020202020204" pitchFamily="34" charset="0"/>
                        </a:rPr>
                        <a:t>-</a:t>
                      </a:r>
                      <a:endParaRPr lang="en-IN" sz="1400" b="0" dirty="0">
                        <a:latin typeface="Arial" panose="020B0604020202020204" pitchFamily="34" charset="0"/>
                        <a:cs typeface="Arial" panose="020B0604020202020204" pitchFamily="34" charset="0"/>
                      </a:endParaRPr>
                    </a:p>
                  </a:txBody>
                  <a:tcPr marL="91430" marR="91430" marT="45709" marB="45709"/>
                </a:tc>
              </a:tr>
            </a:tbl>
          </a:graphicData>
        </a:graphic>
      </p:graphicFrame>
    </p:spTree>
    <p:extLst>
      <p:ext uri="{BB962C8B-B14F-4D97-AF65-F5344CB8AC3E}">
        <p14:creationId xmlns:p14="http://schemas.microsoft.com/office/powerpoint/2010/main" xmlns="" val="920161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88642" y="0"/>
            <a:ext cx="8255358" cy="765175"/>
          </a:xfrm>
        </p:spPr>
        <p:txBody>
          <a:bodyPr/>
          <a:lstStyle/>
          <a:p>
            <a:pPr algn="ctr"/>
            <a:r>
              <a:rPr lang="en-IN" altLang="en-US" sz="2800" dirty="0" smtClean="0">
                <a:solidFill>
                  <a:srgbClr val="FF0000"/>
                </a:solidFill>
                <a:latin typeface="Arial" charset="0"/>
                <a:cs typeface="Arial" charset="0"/>
              </a:rPr>
              <a:t>IMD SFM Forecast For 2014</a:t>
            </a:r>
          </a:p>
        </p:txBody>
      </p:sp>
      <p:sp>
        <p:nvSpPr>
          <p:cNvPr id="13315" name="Date Placeholder 3"/>
          <p:cNvSpPr>
            <a:spLocks noGrp="1"/>
          </p:cNvSpPr>
          <p:nvPr>
            <p:ph type="dt" sz="quarter" idx="10"/>
          </p:nvPr>
        </p:nvSpPr>
        <p:spPr>
          <a:xfrm>
            <a:off x="6948488" y="6453188"/>
            <a:ext cx="1042987" cy="2682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r" eaLnBrk="1" hangingPunct="1">
              <a:spcBef>
                <a:spcPct val="0"/>
              </a:spcBef>
              <a:buFontTx/>
              <a:buNone/>
            </a:pPr>
            <a:fld id="{8A464028-6812-43D1-81C7-45042D66ECE7}" type="datetime1">
              <a:rPr lang="en-US" altLang="en-US" sz="1400" smtClean="0">
                <a:solidFill>
                  <a:srgbClr val="CC3300"/>
                </a:solidFill>
                <a:latin typeface="Calibri" pitchFamily="34" charset="0"/>
              </a:rPr>
              <a:pPr algn="r" eaLnBrk="1" hangingPunct="1">
                <a:spcBef>
                  <a:spcPct val="0"/>
                </a:spcBef>
                <a:buFontTx/>
                <a:buNone/>
              </a:pPr>
              <a:t>2/18/2015</a:t>
            </a:fld>
            <a:endParaRPr lang="en-US" altLang="en-US" sz="1400" smtClean="0">
              <a:solidFill>
                <a:srgbClr val="CC3300"/>
              </a:solidFill>
              <a:latin typeface="Calibri" pitchFamily="34" charset="0"/>
            </a:endParaRPr>
          </a:p>
        </p:txBody>
      </p:sp>
      <p:sp>
        <p:nvSpPr>
          <p:cNvPr id="13316" name="Slide Number Placeholder 4"/>
          <p:cNvSpPr>
            <a:spLocks noGrp="1"/>
          </p:cNvSpPr>
          <p:nvPr>
            <p:ph type="sldNum" sz="quarter" idx="11"/>
          </p:nvPr>
        </p:nvSpPr>
        <p:spPr>
          <a:xfrm>
            <a:off x="457200" y="6453188"/>
            <a:ext cx="2133600" cy="2682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l" eaLnBrk="1" hangingPunct="1">
              <a:spcBef>
                <a:spcPct val="0"/>
              </a:spcBef>
              <a:buFontTx/>
              <a:buNone/>
            </a:pPr>
            <a:fld id="{6284F9BD-EE41-4FFD-9B91-E93BC3179176}" type="slidenum">
              <a:rPr lang="en-US" altLang="en-US" sz="1400" b="0" smtClean="0">
                <a:solidFill>
                  <a:srgbClr val="FF0000"/>
                </a:solidFill>
                <a:latin typeface="Calibri" pitchFamily="34" charset="0"/>
              </a:rPr>
              <a:pPr algn="l" eaLnBrk="1" hangingPunct="1">
                <a:spcBef>
                  <a:spcPct val="0"/>
                </a:spcBef>
                <a:buFontTx/>
                <a:buNone/>
              </a:pPr>
              <a:t>39</a:t>
            </a:fld>
            <a:endParaRPr lang="en-US" altLang="en-US" sz="1400" b="0" smtClean="0">
              <a:solidFill>
                <a:srgbClr val="FF0000"/>
              </a:solidFill>
              <a:latin typeface="Calibri" pitchFamily="34" charset="0"/>
            </a:endParaRPr>
          </a:p>
        </p:txBody>
      </p:sp>
      <p:pic>
        <p:nvPicPr>
          <p:cNvPr id="13317"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5613" y="2565400"/>
            <a:ext cx="3551237"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2" descr="JUNE-SEPT-UPDATED 201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03350" y="836613"/>
            <a:ext cx="1657350"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Table 1"/>
          <p:cNvGraphicFramePr>
            <a:graphicFrameLocks noGrp="1"/>
          </p:cNvGraphicFramePr>
          <p:nvPr/>
        </p:nvGraphicFramePr>
        <p:xfrm>
          <a:off x="4356100" y="1773238"/>
          <a:ext cx="4254500" cy="3492501"/>
        </p:xfrm>
        <a:graphic>
          <a:graphicData uri="http://schemas.openxmlformats.org/drawingml/2006/table">
            <a:tbl>
              <a:tblPr firstRow="1" bandRow="1">
                <a:tableStyleId>{5C22544A-7EE6-4342-B048-85BDC9FD1C3A}</a:tableStyleId>
              </a:tblPr>
              <a:tblGrid>
                <a:gridCol w="1121141"/>
                <a:gridCol w="420087"/>
                <a:gridCol w="444521"/>
                <a:gridCol w="444521"/>
                <a:gridCol w="623686"/>
                <a:gridCol w="623686"/>
                <a:gridCol w="576858"/>
              </a:tblGrid>
              <a:tr h="323789">
                <a:tc rowSpan="2">
                  <a:txBody>
                    <a:bodyPr/>
                    <a:lstStyle/>
                    <a:p>
                      <a:pPr algn="ctr">
                        <a:lnSpc>
                          <a:spcPct val="115000"/>
                        </a:lnSpc>
                        <a:spcAft>
                          <a:spcPts val="1000"/>
                        </a:spcAft>
                      </a:pPr>
                      <a:r>
                        <a:rPr lang="en-US" sz="1400" dirty="0">
                          <a:effectLst/>
                        </a:rPr>
                        <a:t>Forecast          issued in</a:t>
                      </a:r>
                      <a:endParaRPr lang="en-IN" sz="1400" dirty="0">
                        <a:effectLst/>
                        <a:latin typeface="Times New Roman"/>
                        <a:ea typeface="Times New Roman"/>
                      </a:endParaRPr>
                    </a:p>
                  </a:txBody>
                  <a:tcPr marL="68564" marR="68564" marT="0" marB="0" anchor="ctr"/>
                </a:tc>
                <a:tc gridSpan="6">
                  <a:txBody>
                    <a:bodyPr/>
                    <a:lstStyle/>
                    <a:p>
                      <a:pPr algn="ctr">
                        <a:lnSpc>
                          <a:spcPct val="115000"/>
                        </a:lnSpc>
                        <a:spcAft>
                          <a:spcPts val="1000"/>
                        </a:spcAft>
                      </a:pPr>
                      <a:r>
                        <a:rPr lang="en-US" sz="1400" dirty="0" smtClean="0">
                          <a:effectLst/>
                        </a:rPr>
                        <a:t>Forecast:</a:t>
                      </a:r>
                      <a:r>
                        <a:rPr lang="en-US" sz="1400" baseline="0" dirty="0" smtClean="0">
                          <a:effectLst/>
                        </a:rPr>
                        <a:t> All India </a:t>
                      </a:r>
                      <a:r>
                        <a:rPr lang="en-US" sz="1400" dirty="0" smtClean="0">
                          <a:effectLst/>
                        </a:rPr>
                        <a:t>Rainfall </a:t>
                      </a:r>
                      <a:r>
                        <a:rPr lang="en-US" sz="1400" dirty="0">
                          <a:effectLst/>
                        </a:rPr>
                        <a:t>(% of LPA)</a:t>
                      </a:r>
                      <a:endParaRPr lang="en-IN" sz="1400" dirty="0">
                        <a:effectLst/>
                        <a:latin typeface="Times New Roman"/>
                        <a:ea typeface="Times New Roman"/>
                      </a:endParaRPr>
                    </a:p>
                  </a:txBody>
                  <a:tcPr marL="68564" marR="68564"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493529">
                <a:tc vMerge="1">
                  <a:txBody>
                    <a:bodyPr/>
                    <a:lstStyle/>
                    <a:p>
                      <a:endParaRPr lang="en-IN"/>
                    </a:p>
                  </a:txBody>
                  <a:tcPr/>
                </a:tc>
                <a:tc>
                  <a:txBody>
                    <a:bodyPr/>
                    <a:lstStyle/>
                    <a:p>
                      <a:pPr algn="ctr">
                        <a:lnSpc>
                          <a:spcPct val="115000"/>
                        </a:lnSpc>
                        <a:spcAft>
                          <a:spcPts val="1000"/>
                        </a:spcAft>
                      </a:pPr>
                      <a:r>
                        <a:rPr lang="en-US" sz="1400" b="1" dirty="0">
                          <a:effectLst/>
                        </a:rPr>
                        <a:t>Jun</a:t>
                      </a:r>
                      <a:endParaRPr lang="en-IN" sz="1400" b="1" dirty="0">
                        <a:effectLst/>
                        <a:latin typeface="Times New Roman"/>
                        <a:ea typeface="Times New Roman"/>
                      </a:endParaRPr>
                    </a:p>
                  </a:txBody>
                  <a:tcPr marL="68564" marR="68564" marT="0" marB="0" anchor="ctr"/>
                </a:tc>
                <a:tc>
                  <a:txBody>
                    <a:bodyPr/>
                    <a:lstStyle/>
                    <a:p>
                      <a:pPr algn="ctr">
                        <a:lnSpc>
                          <a:spcPct val="115000"/>
                        </a:lnSpc>
                        <a:spcAft>
                          <a:spcPts val="1000"/>
                        </a:spcAft>
                      </a:pPr>
                      <a:r>
                        <a:rPr lang="en-US" sz="1400" b="1" dirty="0">
                          <a:effectLst/>
                        </a:rPr>
                        <a:t>Jul</a:t>
                      </a:r>
                      <a:endParaRPr lang="en-IN" sz="1400" b="1" dirty="0">
                        <a:effectLst/>
                        <a:latin typeface="Times New Roman"/>
                        <a:ea typeface="Times New Roman"/>
                      </a:endParaRPr>
                    </a:p>
                  </a:txBody>
                  <a:tcPr marL="68564" marR="68564" marT="0" marB="0" anchor="ctr"/>
                </a:tc>
                <a:tc>
                  <a:txBody>
                    <a:bodyPr/>
                    <a:lstStyle/>
                    <a:p>
                      <a:pPr algn="ctr">
                        <a:lnSpc>
                          <a:spcPct val="115000"/>
                        </a:lnSpc>
                        <a:spcAft>
                          <a:spcPts val="1000"/>
                        </a:spcAft>
                      </a:pPr>
                      <a:r>
                        <a:rPr lang="en-US" sz="1400" b="1" dirty="0">
                          <a:effectLst/>
                        </a:rPr>
                        <a:t>Aug</a:t>
                      </a:r>
                      <a:endParaRPr lang="en-IN" sz="1400" b="1" dirty="0">
                        <a:effectLst/>
                        <a:latin typeface="Times New Roman"/>
                        <a:ea typeface="Times New Roman"/>
                      </a:endParaRPr>
                    </a:p>
                  </a:txBody>
                  <a:tcPr marL="68564" marR="68564" marT="0" marB="0" anchor="ctr"/>
                </a:tc>
                <a:tc>
                  <a:txBody>
                    <a:bodyPr/>
                    <a:lstStyle/>
                    <a:p>
                      <a:pPr algn="ctr">
                        <a:lnSpc>
                          <a:spcPct val="115000"/>
                        </a:lnSpc>
                        <a:spcAft>
                          <a:spcPts val="1000"/>
                        </a:spcAft>
                      </a:pPr>
                      <a:r>
                        <a:rPr lang="en-US" sz="1400" b="1" dirty="0">
                          <a:effectLst/>
                        </a:rPr>
                        <a:t>Sep</a:t>
                      </a:r>
                      <a:endParaRPr lang="en-IN" sz="1400" b="1" dirty="0">
                        <a:effectLst/>
                        <a:latin typeface="Times New Roman"/>
                        <a:ea typeface="Times New Roman"/>
                      </a:endParaRPr>
                    </a:p>
                  </a:txBody>
                  <a:tcPr marL="68564" marR="68564" marT="0" marB="0" anchor="ctr"/>
                </a:tc>
                <a:tc>
                  <a:txBody>
                    <a:bodyPr/>
                    <a:lstStyle/>
                    <a:p>
                      <a:pPr algn="ctr">
                        <a:lnSpc>
                          <a:spcPct val="115000"/>
                        </a:lnSpc>
                        <a:spcAft>
                          <a:spcPts val="1000"/>
                        </a:spcAft>
                      </a:pPr>
                      <a:r>
                        <a:rPr lang="en-US" sz="1400" b="1" dirty="0" smtClean="0">
                          <a:effectLst/>
                        </a:rPr>
                        <a:t>June</a:t>
                      </a:r>
                      <a:r>
                        <a:rPr lang="en-US" sz="1400" b="1" baseline="0" dirty="0" smtClean="0">
                          <a:effectLst/>
                        </a:rPr>
                        <a:t> -</a:t>
                      </a:r>
                      <a:r>
                        <a:rPr lang="en-US" sz="1400" b="1" dirty="0" smtClean="0">
                          <a:effectLst/>
                        </a:rPr>
                        <a:t> </a:t>
                      </a:r>
                      <a:r>
                        <a:rPr lang="en-US" sz="1400" b="1" dirty="0">
                          <a:effectLst/>
                        </a:rPr>
                        <a:t>Sep</a:t>
                      </a:r>
                      <a:endParaRPr lang="en-IN" sz="1400" b="1" dirty="0">
                        <a:effectLst/>
                        <a:latin typeface="Times New Roman"/>
                        <a:ea typeface="Times New Roman"/>
                      </a:endParaRPr>
                    </a:p>
                  </a:txBody>
                  <a:tcPr marL="68564" marR="68564" marT="0" marB="0" anchor="ctr"/>
                </a:tc>
                <a:tc>
                  <a:txBody>
                    <a:bodyPr/>
                    <a:lstStyle/>
                    <a:p>
                      <a:pPr algn="ctr">
                        <a:lnSpc>
                          <a:spcPct val="115000"/>
                        </a:lnSpc>
                        <a:spcAft>
                          <a:spcPts val="1000"/>
                        </a:spcAft>
                      </a:pPr>
                      <a:r>
                        <a:rPr lang="en-US" sz="1400" b="1" dirty="0">
                          <a:effectLst/>
                        </a:rPr>
                        <a:t>Aug-Sep</a:t>
                      </a:r>
                      <a:endParaRPr lang="en-IN" sz="1400" b="1" dirty="0">
                        <a:effectLst/>
                        <a:latin typeface="Times New Roman"/>
                        <a:ea typeface="Times New Roman"/>
                      </a:endParaRPr>
                    </a:p>
                  </a:txBody>
                  <a:tcPr marL="68564" marR="68564" marT="0" marB="0" anchor="ctr"/>
                </a:tc>
              </a:tr>
              <a:tr h="408660">
                <a:tc>
                  <a:txBody>
                    <a:bodyPr/>
                    <a:lstStyle/>
                    <a:p>
                      <a:pPr algn="ctr">
                        <a:lnSpc>
                          <a:spcPct val="115000"/>
                        </a:lnSpc>
                        <a:spcAft>
                          <a:spcPts val="1000"/>
                        </a:spcAft>
                      </a:pPr>
                      <a:r>
                        <a:rPr lang="en-US" sz="1600" b="1" dirty="0">
                          <a:effectLst/>
                        </a:rPr>
                        <a:t>January</a:t>
                      </a:r>
                      <a:endParaRPr lang="en-IN" sz="1600" b="1" dirty="0">
                        <a:effectLst/>
                        <a:latin typeface="Times New Roman"/>
                        <a:ea typeface="Times New Roman"/>
                      </a:endParaRPr>
                    </a:p>
                  </a:txBody>
                  <a:tcPr marL="68564" marR="68564" marT="0" marB="0" anchor="ctr"/>
                </a:tc>
                <a:tc>
                  <a:txBody>
                    <a:bodyPr/>
                    <a:lstStyle/>
                    <a:p>
                      <a:pPr algn="ctr">
                        <a:lnSpc>
                          <a:spcPts val="1700"/>
                        </a:lnSpc>
                        <a:spcAft>
                          <a:spcPts val="0"/>
                        </a:spcAft>
                      </a:pPr>
                      <a:r>
                        <a:rPr lang="en-US" sz="1400" kern="1200" dirty="0">
                          <a:effectLst/>
                        </a:rPr>
                        <a:t>108</a:t>
                      </a:r>
                      <a:endParaRPr lang="en-IN" sz="1400" dirty="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83</a:t>
                      </a:r>
                      <a:endParaRPr lang="en-IN" sz="1400" dirty="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77</a:t>
                      </a:r>
                      <a:endParaRPr lang="en-IN" sz="1400" dirty="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54</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81</a:t>
                      </a:r>
                      <a:endParaRPr lang="en-IN" sz="1400">
                        <a:effectLst/>
                        <a:latin typeface="Calibri"/>
                        <a:ea typeface="Times New Roman"/>
                      </a:endParaRPr>
                    </a:p>
                  </a:txBody>
                  <a:tcPr marL="68564" marR="68564" marT="0" marB="0" anchor="ctr"/>
                </a:tc>
                <a:tc>
                  <a:txBody>
                    <a:bodyPr/>
                    <a:lstStyle/>
                    <a:p>
                      <a:pPr algn="ctr">
                        <a:spcAft>
                          <a:spcPts val="0"/>
                        </a:spcAft>
                      </a:pPr>
                      <a:r>
                        <a:rPr lang="en-US" sz="1400">
                          <a:effectLst/>
                        </a:rPr>
                        <a:t>71</a:t>
                      </a:r>
                      <a:endParaRPr lang="en-IN" sz="1400">
                        <a:effectLst/>
                        <a:latin typeface="Times New Roman"/>
                        <a:ea typeface="Times New Roman"/>
                      </a:endParaRPr>
                    </a:p>
                  </a:txBody>
                  <a:tcPr marL="68564" marR="68564" marT="0" marB="0" anchor="ctr"/>
                </a:tc>
              </a:tr>
              <a:tr h="323789">
                <a:tc>
                  <a:txBody>
                    <a:bodyPr/>
                    <a:lstStyle/>
                    <a:p>
                      <a:pPr algn="ctr">
                        <a:lnSpc>
                          <a:spcPct val="115000"/>
                        </a:lnSpc>
                        <a:spcAft>
                          <a:spcPts val="1000"/>
                        </a:spcAft>
                      </a:pPr>
                      <a:r>
                        <a:rPr lang="en-US" sz="1600" b="1" dirty="0">
                          <a:effectLst/>
                        </a:rPr>
                        <a:t>February</a:t>
                      </a:r>
                      <a:endParaRPr lang="en-IN" sz="1600" b="1" dirty="0">
                        <a:effectLst/>
                        <a:latin typeface="Times New Roman"/>
                        <a:ea typeface="Times New Roman"/>
                      </a:endParaRPr>
                    </a:p>
                  </a:txBody>
                  <a:tcPr marL="68564" marR="68564" marT="0" marB="0" anchor="ctr"/>
                </a:tc>
                <a:tc>
                  <a:txBody>
                    <a:bodyPr/>
                    <a:lstStyle/>
                    <a:p>
                      <a:pPr algn="ctr">
                        <a:lnSpc>
                          <a:spcPts val="1700"/>
                        </a:lnSpc>
                        <a:spcAft>
                          <a:spcPts val="0"/>
                        </a:spcAft>
                      </a:pPr>
                      <a:r>
                        <a:rPr lang="en-US" sz="1400" kern="1200">
                          <a:effectLst/>
                        </a:rPr>
                        <a:t>93</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89</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92</a:t>
                      </a:r>
                      <a:endParaRPr lang="en-IN" sz="1400" dirty="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68</a:t>
                      </a:r>
                      <a:endParaRPr lang="en-IN" sz="1400" dirty="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89</a:t>
                      </a:r>
                      <a:endParaRPr lang="en-IN" sz="1400">
                        <a:effectLst/>
                        <a:latin typeface="Calibri"/>
                        <a:ea typeface="Times New Roman"/>
                      </a:endParaRPr>
                    </a:p>
                  </a:txBody>
                  <a:tcPr marL="68564" marR="68564" marT="0" marB="0" anchor="ctr"/>
                </a:tc>
                <a:tc>
                  <a:txBody>
                    <a:bodyPr/>
                    <a:lstStyle/>
                    <a:p>
                      <a:pPr algn="ctr">
                        <a:spcAft>
                          <a:spcPts val="0"/>
                        </a:spcAft>
                      </a:pPr>
                      <a:r>
                        <a:rPr lang="en-US" sz="1400">
                          <a:effectLst/>
                        </a:rPr>
                        <a:t>85</a:t>
                      </a:r>
                      <a:endParaRPr lang="en-IN" sz="1400">
                        <a:effectLst/>
                        <a:latin typeface="Times New Roman"/>
                        <a:ea typeface="Times New Roman"/>
                      </a:endParaRPr>
                    </a:p>
                  </a:txBody>
                  <a:tcPr marL="68564" marR="68564" marT="0" marB="0" anchor="ctr"/>
                </a:tc>
              </a:tr>
              <a:tr h="323789">
                <a:tc>
                  <a:txBody>
                    <a:bodyPr/>
                    <a:lstStyle/>
                    <a:p>
                      <a:pPr algn="ctr">
                        <a:lnSpc>
                          <a:spcPct val="115000"/>
                        </a:lnSpc>
                        <a:spcAft>
                          <a:spcPts val="1000"/>
                        </a:spcAft>
                      </a:pPr>
                      <a:r>
                        <a:rPr lang="en-US" sz="1600" b="1" dirty="0">
                          <a:effectLst/>
                        </a:rPr>
                        <a:t>March</a:t>
                      </a:r>
                      <a:endParaRPr lang="en-IN" sz="1600" b="1" dirty="0">
                        <a:effectLst/>
                        <a:latin typeface="Times New Roman"/>
                        <a:ea typeface="Times New Roman"/>
                      </a:endParaRPr>
                    </a:p>
                  </a:txBody>
                  <a:tcPr marL="68564" marR="68564" marT="0" marB="0" anchor="ctr"/>
                </a:tc>
                <a:tc>
                  <a:txBody>
                    <a:bodyPr/>
                    <a:lstStyle/>
                    <a:p>
                      <a:pPr algn="ctr">
                        <a:lnSpc>
                          <a:spcPts val="1700"/>
                        </a:lnSpc>
                        <a:spcAft>
                          <a:spcPts val="0"/>
                        </a:spcAft>
                      </a:pPr>
                      <a:r>
                        <a:rPr lang="en-US" sz="1400" kern="1200">
                          <a:effectLst/>
                        </a:rPr>
                        <a:t>105</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75</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71</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55</a:t>
                      </a:r>
                      <a:endParaRPr lang="en-IN" sz="1400" dirty="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78</a:t>
                      </a:r>
                      <a:endParaRPr lang="en-IN" sz="1400" dirty="0">
                        <a:effectLst/>
                        <a:latin typeface="Calibri"/>
                        <a:ea typeface="Times New Roman"/>
                      </a:endParaRPr>
                    </a:p>
                  </a:txBody>
                  <a:tcPr marL="68564" marR="68564" marT="0" marB="0" anchor="ctr"/>
                </a:tc>
                <a:tc>
                  <a:txBody>
                    <a:bodyPr/>
                    <a:lstStyle/>
                    <a:p>
                      <a:pPr algn="ctr">
                        <a:spcAft>
                          <a:spcPts val="0"/>
                        </a:spcAft>
                      </a:pPr>
                      <a:r>
                        <a:rPr lang="en-US" sz="1400">
                          <a:effectLst/>
                        </a:rPr>
                        <a:t>70</a:t>
                      </a:r>
                      <a:endParaRPr lang="en-IN" sz="1400">
                        <a:effectLst/>
                        <a:latin typeface="Times New Roman"/>
                        <a:ea typeface="Times New Roman"/>
                      </a:endParaRPr>
                    </a:p>
                  </a:txBody>
                  <a:tcPr marL="68564" marR="68564" marT="0" marB="0" anchor="ctr"/>
                </a:tc>
              </a:tr>
              <a:tr h="323789">
                <a:tc>
                  <a:txBody>
                    <a:bodyPr/>
                    <a:lstStyle/>
                    <a:p>
                      <a:pPr algn="ctr">
                        <a:lnSpc>
                          <a:spcPct val="115000"/>
                        </a:lnSpc>
                        <a:spcAft>
                          <a:spcPts val="1000"/>
                        </a:spcAft>
                      </a:pPr>
                      <a:r>
                        <a:rPr lang="en-US" sz="1600" b="1" dirty="0">
                          <a:effectLst/>
                        </a:rPr>
                        <a:t>April</a:t>
                      </a:r>
                      <a:endParaRPr lang="en-IN" sz="1600" b="1" dirty="0">
                        <a:effectLst/>
                        <a:latin typeface="Times New Roman"/>
                        <a:ea typeface="Times New Roman"/>
                      </a:endParaRPr>
                    </a:p>
                  </a:txBody>
                  <a:tcPr marL="68564" marR="68564" marT="0" marB="0" anchor="ctr"/>
                </a:tc>
                <a:tc>
                  <a:txBody>
                    <a:bodyPr/>
                    <a:lstStyle/>
                    <a:p>
                      <a:pPr algn="ctr">
                        <a:lnSpc>
                          <a:spcPts val="1700"/>
                        </a:lnSpc>
                        <a:spcAft>
                          <a:spcPts val="0"/>
                        </a:spcAft>
                      </a:pPr>
                      <a:r>
                        <a:rPr lang="en-US" sz="1400" kern="1200">
                          <a:effectLst/>
                        </a:rPr>
                        <a:t>110</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103</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83</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73</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88</a:t>
                      </a:r>
                      <a:endParaRPr lang="en-IN" sz="1400" dirty="0">
                        <a:effectLst/>
                        <a:latin typeface="Calibri"/>
                        <a:ea typeface="Times New Roman"/>
                      </a:endParaRPr>
                    </a:p>
                  </a:txBody>
                  <a:tcPr marL="68564" marR="68564" marT="0" marB="0" anchor="ctr"/>
                </a:tc>
                <a:tc>
                  <a:txBody>
                    <a:bodyPr/>
                    <a:lstStyle/>
                    <a:p>
                      <a:pPr algn="ctr">
                        <a:spcAft>
                          <a:spcPts val="0"/>
                        </a:spcAft>
                      </a:pPr>
                      <a:r>
                        <a:rPr lang="en-US" sz="1400">
                          <a:effectLst/>
                        </a:rPr>
                        <a:t>83</a:t>
                      </a:r>
                      <a:endParaRPr lang="en-IN" sz="1400">
                        <a:effectLst/>
                        <a:latin typeface="Times New Roman"/>
                        <a:ea typeface="Times New Roman"/>
                      </a:endParaRPr>
                    </a:p>
                  </a:txBody>
                  <a:tcPr marL="68564" marR="68564" marT="0" marB="0" anchor="ctr"/>
                </a:tc>
              </a:tr>
              <a:tr h="323789">
                <a:tc>
                  <a:txBody>
                    <a:bodyPr/>
                    <a:lstStyle/>
                    <a:p>
                      <a:pPr algn="ctr">
                        <a:lnSpc>
                          <a:spcPct val="115000"/>
                        </a:lnSpc>
                        <a:spcAft>
                          <a:spcPts val="1000"/>
                        </a:spcAft>
                      </a:pPr>
                      <a:r>
                        <a:rPr lang="en-US" sz="1600" b="1" dirty="0">
                          <a:effectLst/>
                        </a:rPr>
                        <a:t>May</a:t>
                      </a:r>
                      <a:endParaRPr lang="en-IN" sz="1600" b="1" dirty="0">
                        <a:effectLst/>
                        <a:latin typeface="Times New Roman"/>
                        <a:ea typeface="Times New Roman"/>
                      </a:endParaRPr>
                    </a:p>
                  </a:txBody>
                  <a:tcPr marL="68564" marR="68564" marT="0" marB="0" anchor="ctr"/>
                </a:tc>
                <a:tc>
                  <a:txBody>
                    <a:bodyPr/>
                    <a:lstStyle/>
                    <a:p>
                      <a:pPr algn="ctr">
                        <a:lnSpc>
                          <a:spcPts val="1700"/>
                        </a:lnSpc>
                        <a:spcAft>
                          <a:spcPts val="0"/>
                        </a:spcAft>
                      </a:pPr>
                      <a:r>
                        <a:rPr lang="en-US" sz="1400" kern="1200">
                          <a:effectLst/>
                        </a:rPr>
                        <a:t>99</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83</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79</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a:effectLst/>
                        </a:rPr>
                        <a:t>84</a:t>
                      </a:r>
                      <a:endParaRPr lang="en-IN" sz="1400">
                        <a:effectLst/>
                        <a:latin typeface="Calibri"/>
                        <a:ea typeface="Times New Roman"/>
                      </a:endParaRPr>
                    </a:p>
                  </a:txBody>
                  <a:tcPr marL="68564" marR="68564" marT="0" marB="0" anchor="ctr"/>
                </a:tc>
                <a:tc>
                  <a:txBody>
                    <a:bodyPr/>
                    <a:lstStyle/>
                    <a:p>
                      <a:pPr algn="ctr">
                        <a:lnSpc>
                          <a:spcPts val="1700"/>
                        </a:lnSpc>
                        <a:spcAft>
                          <a:spcPts val="0"/>
                        </a:spcAft>
                      </a:pPr>
                      <a:r>
                        <a:rPr lang="en-US" sz="1400" kern="1200" dirty="0">
                          <a:effectLst/>
                        </a:rPr>
                        <a:t>85</a:t>
                      </a:r>
                      <a:endParaRPr lang="en-IN" sz="1400" dirty="0">
                        <a:effectLst/>
                        <a:latin typeface="Calibri"/>
                        <a:ea typeface="Times New Roman"/>
                      </a:endParaRPr>
                    </a:p>
                  </a:txBody>
                  <a:tcPr marL="68564" marR="68564" marT="0" marB="0" anchor="ctr"/>
                </a:tc>
                <a:tc>
                  <a:txBody>
                    <a:bodyPr/>
                    <a:lstStyle/>
                    <a:p>
                      <a:pPr algn="ctr">
                        <a:spcAft>
                          <a:spcPts val="0"/>
                        </a:spcAft>
                      </a:pPr>
                      <a:r>
                        <a:rPr lang="en-US" sz="1400">
                          <a:effectLst/>
                        </a:rPr>
                        <a:t>84</a:t>
                      </a:r>
                      <a:endParaRPr lang="en-IN" sz="1400">
                        <a:effectLst/>
                        <a:latin typeface="Times New Roman"/>
                        <a:ea typeface="Times New Roman"/>
                      </a:endParaRPr>
                    </a:p>
                  </a:txBody>
                  <a:tcPr marL="68564" marR="68564" marT="0" marB="0" anchor="ctr"/>
                </a:tc>
              </a:tr>
              <a:tr h="323789">
                <a:tc>
                  <a:txBody>
                    <a:bodyPr/>
                    <a:lstStyle/>
                    <a:p>
                      <a:pPr algn="ctr">
                        <a:lnSpc>
                          <a:spcPct val="115000"/>
                        </a:lnSpc>
                        <a:spcAft>
                          <a:spcPts val="1000"/>
                        </a:spcAft>
                      </a:pPr>
                      <a:r>
                        <a:rPr lang="en-US" sz="1600" b="1" dirty="0">
                          <a:effectLst/>
                        </a:rPr>
                        <a:t>June</a:t>
                      </a:r>
                      <a:endParaRPr lang="en-IN" sz="1600" b="1" dirty="0">
                        <a:effectLst/>
                        <a:latin typeface="Times New Roman"/>
                        <a:ea typeface="Times New Roman"/>
                      </a:endParaRPr>
                    </a:p>
                  </a:txBody>
                  <a:tcPr marL="68564" marR="68564" marT="0" marB="0" anchor="ctr"/>
                </a:tc>
                <a:tc>
                  <a:txBody>
                    <a:bodyPr/>
                    <a:lstStyle/>
                    <a:p>
                      <a:pPr algn="ctr">
                        <a:spcAft>
                          <a:spcPts val="0"/>
                        </a:spcAft>
                      </a:pPr>
                      <a:r>
                        <a:rPr lang="en-US" sz="1400">
                          <a:effectLst/>
                        </a:rPr>
                        <a:t>-</a:t>
                      </a:r>
                      <a:endParaRPr lang="en-IN" sz="1400">
                        <a:effectLst/>
                        <a:latin typeface="Times New Roman"/>
                        <a:ea typeface="Times New Roman"/>
                      </a:endParaRPr>
                    </a:p>
                  </a:txBody>
                  <a:tcPr marL="68564" marR="68564" marT="0" marB="0" anchor="ctr"/>
                </a:tc>
                <a:tc>
                  <a:txBody>
                    <a:bodyPr/>
                    <a:lstStyle/>
                    <a:p>
                      <a:pPr algn="ctr">
                        <a:spcAft>
                          <a:spcPts val="0"/>
                        </a:spcAft>
                      </a:pPr>
                      <a:r>
                        <a:rPr lang="en-US" sz="1400">
                          <a:effectLst/>
                        </a:rPr>
                        <a:t>90</a:t>
                      </a:r>
                      <a:endParaRPr lang="en-IN" sz="1400">
                        <a:effectLst/>
                        <a:latin typeface="Times New Roman"/>
                        <a:ea typeface="Times New Roman"/>
                      </a:endParaRPr>
                    </a:p>
                  </a:txBody>
                  <a:tcPr marL="68564" marR="68564" marT="0" marB="0" anchor="ctr"/>
                </a:tc>
                <a:tc>
                  <a:txBody>
                    <a:bodyPr/>
                    <a:lstStyle/>
                    <a:p>
                      <a:pPr algn="ctr">
                        <a:spcAft>
                          <a:spcPts val="0"/>
                        </a:spcAft>
                      </a:pPr>
                      <a:r>
                        <a:rPr lang="en-IN" sz="1400" kern="1200">
                          <a:effectLst/>
                        </a:rPr>
                        <a:t>106</a:t>
                      </a:r>
                      <a:endParaRPr lang="en-IN" sz="1400">
                        <a:effectLst/>
                        <a:latin typeface="Calibri"/>
                        <a:ea typeface="Times New Roman"/>
                      </a:endParaRPr>
                    </a:p>
                  </a:txBody>
                  <a:tcPr marL="68564" marR="68564" marT="0" marB="0" anchor="ctr"/>
                </a:tc>
                <a:tc>
                  <a:txBody>
                    <a:bodyPr/>
                    <a:lstStyle/>
                    <a:p>
                      <a:pPr algn="ctr">
                        <a:spcAft>
                          <a:spcPts val="0"/>
                        </a:spcAft>
                      </a:pPr>
                      <a:r>
                        <a:rPr lang="en-IN" sz="1400" kern="1200">
                          <a:effectLst/>
                        </a:rPr>
                        <a:t>150</a:t>
                      </a:r>
                      <a:endParaRPr lang="en-IN" sz="1400">
                        <a:effectLst/>
                        <a:latin typeface="Calibri"/>
                        <a:ea typeface="Times New Roman"/>
                      </a:endParaRPr>
                    </a:p>
                  </a:txBody>
                  <a:tcPr marL="68564" marR="68564" marT="0" marB="0" anchor="ctr"/>
                </a:tc>
                <a:tc>
                  <a:txBody>
                    <a:bodyPr/>
                    <a:lstStyle/>
                    <a:p>
                      <a:pPr algn="ctr">
                        <a:spcAft>
                          <a:spcPts val="0"/>
                        </a:spcAft>
                      </a:pPr>
                      <a:r>
                        <a:rPr lang="en-US" sz="1400" dirty="0">
                          <a:effectLst/>
                        </a:rPr>
                        <a:t>-</a:t>
                      </a:r>
                      <a:endParaRPr lang="en-IN" sz="1400" dirty="0">
                        <a:effectLst/>
                        <a:latin typeface="Times New Roman"/>
                        <a:ea typeface="Times New Roman"/>
                      </a:endParaRPr>
                    </a:p>
                  </a:txBody>
                  <a:tcPr marL="68564" marR="68564" marT="0" marB="0" anchor="ctr"/>
                </a:tc>
                <a:tc>
                  <a:txBody>
                    <a:bodyPr/>
                    <a:lstStyle/>
                    <a:p>
                      <a:pPr algn="ctr">
                        <a:spcAft>
                          <a:spcPts val="0"/>
                        </a:spcAft>
                      </a:pPr>
                      <a:r>
                        <a:rPr lang="en-IN" sz="1400" kern="1200" dirty="0">
                          <a:effectLst/>
                        </a:rPr>
                        <a:t>124</a:t>
                      </a:r>
                      <a:endParaRPr lang="en-IN" sz="1400" dirty="0">
                        <a:effectLst/>
                        <a:latin typeface="Calibri"/>
                        <a:ea typeface="Times New Roman"/>
                      </a:endParaRPr>
                    </a:p>
                  </a:txBody>
                  <a:tcPr marL="68564" marR="68564" marT="0" marB="0" anchor="ctr"/>
                </a:tc>
              </a:tr>
              <a:tr h="323789">
                <a:tc>
                  <a:txBody>
                    <a:bodyPr/>
                    <a:lstStyle/>
                    <a:p>
                      <a:pPr algn="ctr">
                        <a:lnSpc>
                          <a:spcPct val="115000"/>
                        </a:lnSpc>
                        <a:spcAft>
                          <a:spcPts val="1000"/>
                        </a:spcAft>
                      </a:pPr>
                      <a:r>
                        <a:rPr lang="en-US" sz="1600" b="1" dirty="0">
                          <a:effectLst/>
                        </a:rPr>
                        <a:t>July</a:t>
                      </a:r>
                      <a:endParaRPr lang="en-IN" sz="1600" b="1" dirty="0">
                        <a:effectLst/>
                        <a:latin typeface="Times New Roman"/>
                        <a:ea typeface="Times New Roman"/>
                      </a:endParaRPr>
                    </a:p>
                  </a:txBody>
                  <a:tcPr marL="68564" marR="68564" marT="0" marB="0" anchor="ctr"/>
                </a:tc>
                <a:tc>
                  <a:txBody>
                    <a:bodyPr/>
                    <a:lstStyle/>
                    <a:p>
                      <a:pPr algn="ctr">
                        <a:spcAft>
                          <a:spcPts val="0"/>
                        </a:spcAft>
                      </a:pPr>
                      <a:r>
                        <a:rPr lang="en-US" sz="1400">
                          <a:effectLst/>
                        </a:rPr>
                        <a:t>-</a:t>
                      </a:r>
                      <a:endParaRPr lang="en-IN" sz="1400">
                        <a:effectLst/>
                        <a:latin typeface="Times New Roman"/>
                        <a:ea typeface="Times New Roman"/>
                      </a:endParaRPr>
                    </a:p>
                  </a:txBody>
                  <a:tcPr marL="68564" marR="68564" marT="0" marB="0" anchor="ctr"/>
                </a:tc>
                <a:tc>
                  <a:txBody>
                    <a:bodyPr/>
                    <a:lstStyle/>
                    <a:p>
                      <a:pPr algn="ctr">
                        <a:spcAft>
                          <a:spcPts val="0"/>
                        </a:spcAft>
                      </a:pPr>
                      <a:r>
                        <a:rPr lang="en-US" sz="1400" dirty="0">
                          <a:effectLst/>
                        </a:rPr>
                        <a:t>-</a:t>
                      </a:r>
                      <a:endParaRPr lang="en-IN" sz="1400" dirty="0">
                        <a:effectLst/>
                        <a:latin typeface="Times New Roman"/>
                        <a:ea typeface="Times New Roman"/>
                      </a:endParaRPr>
                    </a:p>
                  </a:txBody>
                  <a:tcPr marL="68564" marR="68564" marT="0" marB="0" anchor="ctr"/>
                </a:tc>
                <a:tc>
                  <a:txBody>
                    <a:bodyPr/>
                    <a:lstStyle/>
                    <a:p>
                      <a:pPr algn="ctr">
                        <a:spcAft>
                          <a:spcPts val="0"/>
                        </a:spcAft>
                      </a:pPr>
                      <a:r>
                        <a:rPr lang="en-IN" sz="1400" kern="1200" dirty="0">
                          <a:effectLst/>
                        </a:rPr>
                        <a:t>97</a:t>
                      </a:r>
                      <a:endParaRPr lang="en-IN" sz="1400" dirty="0">
                        <a:effectLst/>
                        <a:latin typeface="Calibri"/>
                        <a:ea typeface="Times New Roman"/>
                      </a:endParaRPr>
                    </a:p>
                  </a:txBody>
                  <a:tcPr marL="68564" marR="68564" marT="0" marB="0" anchor="ctr"/>
                </a:tc>
                <a:tc>
                  <a:txBody>
                    <a:bodyPr/>
                    <a:lstStyle/>
                    <a:p>
                      <a:pPr algn="ctr">
                        <a:spcAft>
                          <a:spcPts val="0"/>
                        </a:spcAft>
                      </a:pPr>
                      <a:r>
                        <a:rPr lang="en-IN" sz="1400" kern="1200" dirty="0">
                          <a:effectLst/>
                        </a:rPr>
                        <a:t>97</a:t>
                      </a:r>
                      <a:endParaRPr lang="en-IN" sz="1400" dirty="0">
                        <a:effectLst/>
                        <a:latin typeface="Calibri"/>
                        <a:ea typeface="Times New Roman"/>
                      </a:endParaRPr>
                    </a:p>
                  </a:txBody>
                  <a:tcPr marL="68564" marR="68564" marT="0" marB="0" anchor="ctr"/>
                </a:tc>
                <a:tc>
                  <a:txBody>
                    <a:bodyPr/>
                    <a:lstStyle/>
                    <a:p>
                      <a:pPr algn="ctr">
                        <a:spcAft>
                          <a:spcPts val="0"/>
                        </a:spcAft>
                      </a:pPr>
                      <a:r>
                        <a:rPr lang="en-US" sz="1400" dirty="0">
                          <a:effectLst/>
                        </a:rPr>
                        <a:t>-</a:t>
                      </a:r>
                      <a:endParaRPr lang="en-IN" sz="1400" dirty="0">
                        <a:effectLst/>
                        <a:latin typeface="Times New Roman"/>
                        <a:ea typeface="Times New Roman"/>
                      </a:endParaRPr>
                    </a:p>
                  </a:txBody>
                  <a:tcPr marL="68564" marR="68564" marT="0" marB="0" anchor="ctr"/>
                </a:tc>
                <a:tc>
                  <a:txBody>
                    <a:bodyPr/>
                    <a:lstStyle/>
                    <a:p>
                      <a:pPr algn="ctr">
                        <a:spcAft>
                          <a:spcPts val="0"/>
                        </a:spcAft>
                      </a:pPr>
                      <a:r>
                        <a:rPr lang="en-IN" sz="1400" kern="1200" dirty="0">
                          <a:effectLst/>
                        </a:rPr>
                        <a:t>97</a:t>
                      </a:r>
                      <a:endParaRPr lang="en-IN" sz="1400" dirty="0">
                        <a:effectLst/>
                        <a:latin typeface="Calibri"/>
                        <a:ea typeface="Times New Roman"/>
                      </a:endParaRPr>
                    </a:p>
                  </a:txBody>
                  <a:tcPr marL="68564" marR="68564" marT="0" marB="0" anchor="ctr"/>
                </a:tc>
              </a:tr>
              <a:tr h="323789">
                <a:tc>
                  <a:txBody>
                    <a:bodyPr/>
                    <a:lstStyle/>
                    <a:p>
                      <a:pPr algn="ctr">
                        <a:lnSpc>
                          <a:spcPct val="115000"/>
                        </a:lnSpc>
                        <a:spcAft>
                          <a:spcPts val="1000"/>
                        </a:spcAft>
                      </a:pPr>
                      <a:r>
                        <a:rPr lang="en-IN" sz="1600" b="1" dirty="0" smtClean="0">
                          <a:solidFill>
                            <a:srgbClr val="FF0000"/>
                          </a:solidFill>
                          <a:effectLst/>
                          <a:latin typeface="Times New Roman"/>
                          <a:ea typeface="Times New Roman"/>
                        </a:rPr>
                        <a:t>Actual</a:t>
                      </a:r>
                      <a:endParaRPr lang="en-IN" sz="1600" b="1" dirty="0">
                        <a:solidFill>
                          <a:srgbClr val="FF0000"/>
                        </a:solidFill>
                        <a:effectLst/>
                        <a:latin typeface="Times New Roman"/>
                        <a:ea typeface="Times New Roman"/>
                      </a:endParaRPr>
                    </a:p>
                  </a:txBody>
                  <a:tcPr marL="68564" marR="68564" marT="0" marB="0" anchor="ctr"/>
                </a:tc>
                <a:tc>
                  <a:txBody>
                    <a:bodyPr/>
                    <a:lstStyle/>
                    <a:p>
                      <a:pPr algn="ctr">
                        <a:spcAft>
                          <a:spcPts val="0"/>
                        </a:spcAft>
                      </a:pPr>
                      <a:r>
                        <a:rPr lang="en-IN" sz="1400" dirty="0" smtClean="0">
                          <a:solidFill>
                            <a:srgbClr val="FF0000"/>
                          </a:solidFill>
                          <a:effectLst/>
                          <a:latin typeface="Times New Roman"/>
                          <a:ea typeface="Times New Roman"/>
                        </a:rPr>
                        <a:t>58</a:t>
                      </a:r>
                      <a:endParaRPr lang="en-IN" sz="1400" dirty="0">
                        <a:solidFill>
                          <a:srgbClr val="FF0000"/>
                        </a:solidFill>
                        <a:effectLst/>
                        <a:latin typeface="Times New Roman"/>
                        <a:ea typeface="Times New Roman"/>
                      </a:endParaRPr>
                    </a:p>
                  </a:txBody>
                  <a:tcPr marL="68564" marR="68564" marT="0" marB="0" anchor="ctr"/>
                </a:tc>
                <a:tc>
                  <a:txBody>
                    <a:bodyPr/>
                    <a:lstStyle/>
                    <a:p>
                      <a:pPr algn="ctr">
                        <a:spcAft>
                          <a:spcPts val="0"/>
                        </a:spcAft>
                      </a:pPr>
                      <a:r>
                        <a:rPr lang="en-IN" sz="1400" dirty="0" smtClean="0">
                          <a:solidFill>
                            <a:srgbClr val="FF0000"/>
                          </a:solidFill>
                          <a:effectLst/>
                          <a:latin typeface="Times New Roman"/>
                          <a:ea typeface="Times New Roman"/>
                        </a:rPr>
                        <a:t>90</a:t>
                      </a:r>
                      <a:endParaRPr lang="en-IN" sz="1400" dirty="0">
                        <a:solidFill>
                          <a:srgbClr val="FF0000"/>
                        </a:solidFill>
                        <a:effectLst/>
                        <a:latin typeface="Times New Roman"/>
                        <a:ea typeface="Times New Roman"/>
                      </a:endParaRPr>
                    </a:p>
                  </a:txBody>
                  <a:tcPr marL="68564" marR="68564" marT="0" marB="0" anchor="ctr"/>
                </a:tc>
                <a:tc>
                  <a:txBody>
                    <a:bodyPr/>
                    <a:lstStyle/>
                    <a:p>
                      <a:pPr algn="ctr">
                        <a:spcAft>
                          <a:spcPts val="0"/>
                        </a:spcAft>
                      </a:pPr>
                      <a:r>
                        <a:rPr lang="en-IN" sz="1400" dirty="0" smtClean="0">
                          <a:solidFill>
                            <a:srgbClr val="FF0000"/>
                          </a:solidFill>
                          <a:effectLst/>
                          <a:latin typeface="Calibri"/>
                          <a:ea typeface="Times New Roman"/>
                        </a:rPr>
                        <a:t>91</a:t>
                      </a:r>
                      <a:endParaRPr lang="en-IN" sz="1400" dirty="0">
                        <a:solidFill>
                          <a:srgbClr val="FF0000"/>
                        </a:solidFill>
                        <a:effectLst/>
                        <a:latin typeface="Calibri"/>
                        <a:ea typeface="Times New Roman"/>
                      </a:endParaRPr>
                    </a:p>
                  </a:txBody>
                  <a:tcPr marL="68564" marR="68564" marT="0" marB="0" anchor="ctr"/>
                </a:tc>
                <a:tc>
                  <a:txBody>
                    <a:bodyPr/>
                    <a:lstStyle/>
                    <a:p>
                      <a:pPr algn="ctr">
                        <a:spcAft>
                          <a:spcPts val="0"/>
                        </a:spcAft>
                      </a:pPr>
                      <a:r>
                        <a:rPr lang="en-IN" sz="1400" dirty="0" smtClean="0">
                          <a:solidFill>
                            <a:srgbClr val="FF0000"/>
                          </a:solidFill>
                          <a:effectLst/>
                          <a:latin typeface="Calibri"/>
                          <a:ea typeface="Times New Roman"/>
                        </a:rPr>
                        <a:t>108</a:t>
                      </a:r>
                      <a:endParaRPr lang="en-IN" sz="1400" dirty="0">
                        <a:solidFill>
                          <a:srgbClr val="FF0000"/>
                        </a:solidFill>
                        <a:effectLst/>
                        <a:latin typeface="Calibri"/>
                        <a:ea typeface="Times New Roman"/>
                      </a:endParaRPr>
                    </a:p>
                  </a:txBody>
                  <a:tcPr marL="68564" marR="68564" marT="0" marB="0" anchor="ctr"/>
                </a:tc>
                <a:tc>
                  <a:txBody>
                    <a:bodyPr/>
                    <a:lstStyle/>
                    <a:p>
                      <a:pPr algn="ctr">
                        <a:spcAft>
                          <a:spcPts val="0"/>
                        </a:spcAft>
                      </a:pPr>
                      <a:r>
                        <a:rPr lang="en-IN" sz="1400" dirty="0" smtClean="0">
                          <a:solidFill>
                            <a:srgbClr val="FF0000"/>
                          </a:solidFill>
                          <a:effectLst/>
                          <a:latin typeface="Times New Roman"/>
                          <a:ea typeface="Times New Roman"/>
                        </a:rPr>
                        <a:t>88</a:t>
                      </a:r>
                      <a:endParaRPr lang="en-IN" sz="1400" dirty="0">
                        <a:solidFill>
                          <a:srgbClr val="FF0000"/>
                        </a:solidFill>
                        <a:effectLst/>
                        <a:latin typeface="Times New Roman"/>
                        <a:ea typeface="Times New Roman"/>
                      </a:endParaRPr>
                    </a:p>
                  </a:txBody>
                  <a:tcPr marL="68564" marR="68564" marT="0" marB="0" anchor="ctr"/>
                </a:tc>
                <a:tc>
                  <a:txBody>
                    <a:bodyPr/>
                    <a:lstStyle/>
                    <a:p>
                      <a:pPr algn="ctr">
                        <a:spcAft>
                          <a:spcPts val="0"/>
                        </a:spcAft>
                      </a:pPr>
                      <a:r>
                        <a:rPr lang="en-IN" sz="1400" dirty="0" smtClean="0">
                          <a:solidFill>
                            <a:srgbClr val="FF0000"/>
                          </a:solidFill>
                          <a:effectLst/>
                          <a:latin typeface="Calibri"/>
                          <a:ea typeface="Times New Roman"/>
                        </a:rPr>
                        <a:t>98</a:t>
                      </a:r>
                      <a:endParaRPr lang="en-IN" sz="1400" dirty="0">
                        <a:solidFill>
                          <a:srgbClr val="FF0000"/>
                        </a:solidFill>
                        <a:effectLst/>
                        <a:latin typeface="Calibri"/>
                        <a:ea typeface="Times New Roman"/>
                      </a:endParaRPr>
                    </a:p>
                  </a:txBody>
                  <a:tcPr marL="68564" marR="68564" marT="0" marB="0" anchor="ctr"/>
                </a:tc>
              </a:tr>
            </a:tbl>
          </a:graphicData>
        </a:graphic>
      </p:graphicFrame>
    </p:spTree>
    <p:extLst>
      <p:ext uri="{BB962C8B-B14F-4D97-AF65-F5344CB8AC3E}">
        <p14:creationId xmlns:p14="http://schemas.microsoft.com/office/powerpoint/2010/main" xmlns="" val="1405660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rao sir\nwp001.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549275"/>
          </a:xfrm>
          <a:prstGeom prst="rect">
            <a:avLst/>
          </a:prstGeom>
          <a:solidFill>
            <a:schemeClr val="accent5">
              <a:lumMod val="60000"/>
              <a:lumOff val="40000"/>
            </a:schemeClr>
          </a:solidFill>
          <a:ln w="9525">
            <a:noFill/>
            <a:miter lim="800000"/>
            <a:headEnd/>
            <a:tailEnd/>
          </a:ln>
        </p:spPr>
        <p:txBody>
          <a:bodyPr/>
          <a:lstStyle/>
          <a:p>
            <a:pPr marL="342900" indent="-342900" algn="ctr">
              <a:spcBef>
                <a:spcPct val="20000"/>
              </a:spcBef>
              <a:defRPr/>
            </a:pPr>
            <a:r>
              <a:rPr lang="en-US" sz="2400" b="1" dirty="0">
                <a:solidFill>
                  <a:schemeClr val="bg1"/>
                </a:solidFill>
              </a:rPr>
              <a:t>Other </a:t>
            </a:r>
            <a:r>
              <a:rPr lang="en-US" sz="2400" b="1" dirty="0" smtClean="0">
                <a:solidFill>
                  <a:schemeClr val="bg1"/>
                </a:solidFill>
              </a:rPr>
              <a:t>Activities</a:t>
            </a:r>
            <a:r>
              <a:rPr lang="en-US" sz="2400" b="1" dirty="0">
                <a:solidFill>
                  <a:schemeClr val="bg1"/>
                </a:solidFill>
              </a:rPr>
              <a:t>: Products Based on IMD SFM</a:t>
            </a:r>
            <a:endParaRPr lang="en-IN" sz="2400" b="1" dirty="0">
              <a:solidFill>
                <a:schemeClr val="bg1"/>
              </a:solidFill>
            </a:endParaRPr>
          </a:p>
        </p:txBody>
      </p:sp>
      <p:sp>
        <p:nvSpPr>
          <p:cNvPr id="14339" name="TextBox 1"/>
          <p:cNvSpPr txBox="1">
            <a:spLocks noChangeArrowheads="1"/>
          </p:cNvSpPr>
          <p:nvPr/>
        </p:nvSpPr>
        <p:spPr bwMode="auto">
          <a:xfrm>
            <a:off x="179388" y="5046663"/>
            <a:ext cx="41719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r>
              <a:rPr lang="en-US" altLang="en-US" sz="1800" b="0" dirty="0" smtClean="0">
                <a:solidFill>
                  <a:schemeClr val="bg1"/>
                </a:solidFill>
              </a:rPr>
              <a:t>in </a:t>
            </a:r>
            <a:r>
              <a:rPr lang="en-US" altLang="en-US" sz="1800" b="0" dirty="0">
                <a:solidFill>
                  <a:schemeClr val="bg1"/>
                </a:solidFill>
              </a:rPr>
              <a:t>in the following link</a:t>
            </a:r>
            <a:endParaRPr lang="en-US" altLang="en-US" sz="1800" b="0" dirty="0">
              <a:solidFill>
                <a:srgbClr val="C00000"/>
              </a:solidFill>
            </a:endParaRPr>
          </a:p>
          <a:p>
            <a:pPr eaLnBrk="1" hangingPunct="1">
              <a:spcBef>
                <a:spcPct val="0"/>
              </a:spcBef>
              <a:buFontTx/>
              <a:buNone/>
            </a:pPr>
            <a:r>
              <a:rPr lang="en-IN" altLang="en-US" sz="1800" b="0" dirty="0">
                <a:solidFill>
                  <a:srgbClr val="C00000"/>
                </a:solidFill>
              </a:rPr>
              <a:t>http://www.imdpune.gov.in/climateoutlook/cli_index.html</a:t>
            </a:r>
          </a:p>
        </p:txBody>
      </p:sp>
      <p:pic>
        <p:nvPicPr>
          <p:cNvPr id="14340"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5275" y="1583039"/>
            <a:ext cx="4056063" cy="32712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341" name="Rectangle 1"/>
          <p:cNvSpPr>
            <a:spLocks noChangeArrowheads="1"/>
          </p:cNvSpPr>
          <p:nvPr/>
        </p:nvSpPr>
        <p:spPr bwMode="auto">
          <a:xfrm>
            <a:off x="4351338" y="833438"/>
            <a:ext cx="4572000" cy="477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just" eaLnBrk="1" hangingPunct="1">
              <a:buFont typeface="Wingdings" pitchFamily="2" charset="2"/>
              <a:buAutoNum type="arabicPeriod"/>
            </a:pPr>
            <a:r>
              <a:rPr lang="en-IN" altLang="en-US" sz="1600">
                <a:solidFill>
                  <a:srgbClr val="002060"/>
                </a:solidFill>
              </a:rPr>
              <a:t>The experimental monthly and seasonal global forecasts of temperature and rainfall for the next four months were prepared by 15th of every month using IMD SFM model and were made available through IMD New Delhi and Pune website. </a:t>
            </a:r>
          </a:p>
          <a:p>
            <a:pPr algn="just" eaLnBrk="1" hangingPunct="1">
              <a:buFont typeface="Wingdings" pitchFamily="2" charset="2"/>
              <a:buAutoNum type="arabicPeriod"/>
            </a:pPr>
            <a:r>
              <a:rPr lang="en-IN" altLang="en-US" sz="1600">
                <a:solidFill>
                  <a:srgbClr val="002060"/>
                </a:solidFill>
              </a:rPr>
              <a:t>The monthly and season al forecasts for south Asian region were also provided through IMD, Pune website under Regional Climate Center activity.  Under this activity, </a:t>
            </a:r>
            <a:r>
              <a:rPr lang="en-IN" altLang="en-US" sz="1600">
                <a:solidFill>
                  <a:srgbClr val="FF0000"/>
                </a:solidFill>
              </a:rPr>
              <a:t>seasonal outlook of rainfall and temperature for south Asia were prepared uploaded in the IMD, Pune website.</a:t>
            </a:r>
          </a:p>
          <a:p>
            <a:pPr algn="just" eaLnBrk="1" hangingPunct="1">
              <a:buFont typeface="Wingdings" pitchFamily="2" charset="2"/>
              <a:buAutoNum type="arabicPeriod"/>
            </a:pPr>
            <a:r>
              <a:rPr lang="en-IN" altLang="en-US" sz="1600">
                <a:solidFill>
                  <a:srgbClr val="002060"/>
                </a:solidFill>
              </a:rPr>
              <a:t>The model forecasts were also regularly provided to ERPS group of IIT, Delhi for preparing subdivision wise monthly and seasonal forecasts. </a:t>
            </a:r>
          </a:p>
        </p:txBody>
      </p:sp>
    </p:spTree>
    <p:extLst>
      <p:ext uri="{BB962C8B-B14F-4D97-AF65-F5344CB8AC3E}">
        <p14:creationId xmlns:p14="http://schemas.microsoft.com/office/powerpoint/2010/main" xmlns="" val="33024346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056068" y="309092"/>
            <a:ext cx="8087932" cy="908050"/>
          </a:xfrm>
        </p:spPr>
        <p:txBody>
          <a:bodyPr/>
          <a:lstStyle/>
          <a:p>
            <a:r>
              <a:rPr lang="en-IN" altLang="en-US" sz="3200" dirty="0" smtClean="0">
                <a:solidFill>
                  <a:srgbClr val="FF0000"/>
                </a:solidFill>
                <a:latin typeface="Arial" charset="0"/>
                <a:cs typeface="Arial" charset="0"/>
              </a:rPr>
              <a:t>Consensus Forecast for South Asia - 2014</a:t>
            </a:r>
            <a:endParaRPr lang="en-IN" altLang="en-US" sz="3200" dirty="0" smtClean="0">
              <a:latin typeface="Arial" charset="0"/>
              <a:cs typeface="Arial" charset="0"/>
            </a:endParaRPr>
          </a:p>
        </p:txBody>
      </p:sp>
      <p:sp>
        <p:nvSpPr>
          <p:cNvPr id="15363"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A82EAA5F-53C7-4024-AC84-0E80419E460D}" type="datetime1">
              <a:rPr lang="en-US" altLang="en-US" sz="1400" smtClean="0">
                <a:solidFill>
                  <a:srgbClr val="CC3300"/>
                </a:solidFill>
                <a:latin typeface="Calibri" pitchFamily="34" charset="0"/>
              </a:rPr>
              <a:pPr eaLnBrk="1" hangingPunct="1">
                <a:spcBef>
                  <a:spcPct val="0"/>
                </a:spcBef>
                <a:buFontTx/>
                <a:buNone/>
              </a:pPr>
              <a:t>2/18/2015</a:t>
            </a:fld>
            <a:endParaRPr lang="en-US" altLang="en-US" sz="1400" smtClean="0">
              <a:solidFill>
                <a:srgbClr val="CC3300"/>
              </a:solidFill>
              <a:latin typeface="Calibri" pitchFamily="34" charset="0"/>
            </a:endParaRPr>
          </a:p>
        </p:txBody>
      </p:sp>
      <p:sp>
        <p:nvSpPr>
          <p:cNvPr id="15364"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9F183E1F-8494-4DB8-BABF-6A92C06495EE}" type="slidenum">
              <a:rPr lang="en-US" altLang="en-US" sz="1400" b="0" smtClean="0">
                <a:solidFill>
                  <a:srgbClr val="FF0000"/>
                </a:solidFill>
                <a:latin typeface="Calibri" pitchFamily="34" charset="0"/>
              </a:rPr>
              <a:pPr eaLnBrk="1" hangingPunct="1">
                <a:spcBef>
                  <a:spcPct val="0"/>
                </a:spcBef>
                <a:buFontTx/>
                <a:buNone/>
              </a:pPr>
              <a:t>41</a:t>
            </a:fld>
            <a:endParaRPr lang="en-US" altLang="en-US" sz="1400" b="0" smtClean="0">
              <a:solidFill>
                <a:srgbClr val="FF0000"/>
              </a:solidFill>
              <a:latin typeface="Calibri" pitchFamily="34" charset="0"/>
            </a:endParaRPr>
          </a:p>
        </p:txBody>
      </p:sp>
      <p:sp>
        <p:nvSpPr>
          <p:cNvPr id="15365" name="Rectangle 5"/>
          <p:cNvSpPr>
            <a:spLocks noChangeArrowheads="1"/>
          </p:cNvSpPr>
          <p:nvPr/>
        </p:nvSpPr>
        <p:spPr bwMode="auto">
          <a:xfrm>
            <a:off x="395288" y="4365625"/>
            <a:ext cx="5040312"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just" eaLnBrk="1" hangingPunct="1">
              <a:spcBef>
                <a:spcPct val="0"/>
              </a:spcBef>
              <a:buFontTx/>
              <a:buNone/>
            </a:pPr>
            <a:r>
              <a:rPr lang="en-US" altLang="en-US" sz="1400" dirty="0">
                <a:solidFill>
                  <a:schemeClr val="tx1"/>
                </a:solidFill>
              </a:rPr>
              <a:t>Below-normal to normal rainfall is most likely during the 2014 summer monsoon season (June – September) over south Asia as a whole. Below-normal rainfall is likely over broad areas of western, central and southwestern parts of South Asia and some areas in the northeastern-most parts of the region. Normal rainfall is likely over broad areas of northwestern and eastern parts and some island areas in the southernmost parts of the region.   </a:t>
            </a:r>
            <a:endParaRPr lang="en-IN" altLang="en-US" sz="1400" dirty="0">
              <a:solidFill>
                <a:schemeClr val="tx1"/>
              </a:solidFill>
            </a:endParaRP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750" y="1341438"/>
            <a:ext cx="2665413" cy="2786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6600" y="1366838"/>
            <a:ext cx="2641600" cy="2760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11863" y="1366838"/>
            <a:ext cx="2736850" cy="2760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9" name="Picture 2" descr="I:\jjas2014_PDEP.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48313" y="4221163"/>
            <a:ext cx="34163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54515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836613"/>
          </a:xfrm>
        </p:spPr>
        <p:txBody>
          <a:bodyPr/>
          <a:lstStyle/>
          <a:p>
            <a:pPr algn="ctr"/>
            <a:r>
              <a:rPr lang="en-IN" altLang="en-US" dirty="0" smtClean="0">
                <a:solidFill>
                  <a:srgbClr val="FF0000"/>
                </a:solidFill>
                <a:latin typeface="Arial" charset="0"/>
                <a:cs typeface="Arial" charset="0"/>
              </a:rPr>
              <a:t>Future Plans</a:t>
            </a:r>
          </a:p>
        </p:txBody>
      </p:sp>
      <p:sp>
        <p:nvSpPr>
          <p:cNvPr id="3" name="Content Placeholder 2"/>
          <p:cNvSpPr>
            <a:spLocks noGrp="1"/>
          </p:cNvSpPr>
          <p:nvPr>
            <p:ph idx="1"/>
          </p:nvPr>
        </p:nvSpPr>
        <p:spPr>
          <a:xfrm>
            <a:off x="1258888" y="981075"/>
            <a:ext cx="6854802" cy="5111750"/>
          </a:xfrm>
        </p:spPr>
        <p:txBody>
          <a:bodyPr/>
          <a:lstStyle/>
          <a:p>
            <a:pPr algn="just">
              <a:lnSpc>
                <a:spcPts val="2300"/>
              </a:lnSpc>
              <a:defRPr/>
            </a:pPr>
            <a:r>
              <a:rPr lang="en-US" sz="2000" b="1" dirty="0" smtClean="0">
                <a:solidFill>
                  <a:srgbClr val="0000FF"/>
                </a:solidFill>
              </a:rPr>
              <a:t>For further improvement of forecasting system, a </a:t>
            </a:r>
            <a:r>
              <a:rPr lang="en-US" sz="2000" b="1" dirty="0">
                <a:solidFill>
                  <a:srgbClr val="0000FF"/>
                </a:solidFill>
              </a:rPr>
              <a:t>review of the </a:t>
            </a:r>
            <a:r>
              <a:rPr lang="en-US" sz="2000" b="1" dirty="0" smtClean="0">
                <a:solidFill>
                  <a:srgbClr val="0000FF"/>
                </a:solidFill>
              </a:rPr>
              <a:t>existing operational </a:t>
            </a:r>
            <a:r>
              <a:rPr lang="en-US" sz="2000" b="1" dirty="0">
                <a:solidFill>
                  <a:srgbClr val="0000FF"/>
                </a:solidFill>
              </a:rPr>
              <a:t>models </a:t>
            </a:r>
            <a:r>
              <a:rPr lang="en-US" sz="2000" b="1" dirty="0" smtClean="0">
                <a:solidFill>
                  <a:srgbClr val="0000FF"/>
                </a:solidFill>
              </a:rPr>
              <a:t>will </a:t>
            </a:r>
            <a:r>
              <a:rPr lang="en-US" sz="2000" b="1" dirty="0">
                <a:solidFill>
                  <a:srgbClr val="0000FF"/>
                </a:solidFill>
              </a:rPr>
              <a:t>be carried out and </a:t>
            </a:r>
            <a:r>
              <a:rPr lang="en-US" sz="2000" b="1" dirty="0" smtClean="0">
                <a:solidFill>
                  <a:srgbClr val="0000FF"/>
                </a:solidFill>
              </a:rPr>
              <a:t>modifications will </a:t>
            </a:r>
            <a:r>
              <a:rPr lang="en-US" sz="2000" b="1" dirty="0">
                <a:solidFill>
                  <a:srgbClr val="0000FF"/>
                </a:solidFill>
              </a:rPr>
              <a:t>be included wherever </a:t>
            </a:r>
            <a:r>
              <a:rPr lang="en-US" sz="2000" b="1" dirty="0" smtClean="0">
                <a:solidFill>
                  <a:srgbClr val="0000FF"/>
                </a:solidFill>
              </a:rPr>
              <a:t>necessary.</a:t>
            </a:r>
          </a:p>
          <a:p>
            <a:pPr algn="just">
              <a:lnSpc>
                <a:spcPts val="2300"/>
              </a:lnSpc>
              <a:defRPr/>
            </a:pPr>
            <a:endParaRPr lang="en-US" sz="2000" b="1" dirty="0" smtClean="0">
              <a:solidFill>
                <a:schemeClr val="tx1"/>
              </a:solidFill>
            </a:endParaRPr>
          </a:p>
          <a:p>
            <a:pPr algn="just">
              <a:lnSpc>
                <a:spcPts val="2300"/>
              </a:lnSpc>
              <a:defRPr/>
            </a:pPr>
            <a:r>
              <a:rPr lang="en-US" sz="2000" b="1" dirty="0" smtClean="0">
                <a:solidFill>
                  <a:schemeClr val="tx1"/>
                </a:solidFill>
              </a:rPr>
              <a:t>Preparation of skill score maps as per WMO standard verification system for IMD dynamical LRF system based on AGCM (SFM) for monthly and seasonal forecast for throughout the year.  </a:t>
            </a:r>
          </a:p>
          <a:p>
            <a:pPr algn="just">
              <a:lnSpc>
                <a:spcPts val="2300"/>
              </a:lnSpc>
              <a:defRPr/>
            </a:pPr>
            <a:endParaRPr lang="en-US" sz="2000" b="1" dirty="0" smtClean="0">
              <a:solidFill>
                <a:schemeClr val="tx1"/>
              </a:solidFill>
            </a:endParaRPr>
          </a:p>
          <a:p>
            <a:pPr algn="just">
              <a:lnSpc>
                <a:spcPts val="2300"/>
              </a:lnSpc>
              <a:defRPr/>
            </a:pPr>
            <a:r>
              <a:rPr lang="en-IN" sz="2000" b="1" dirty="0" smtClean="0">
                <a:solidFill>
                  <a:srgbClr val="0000FF"/>
                </a:solidFill>
              </a:rPr>
              <a:t>Analysis </a:t>
            </a:r>
            <a:r>
              <a:rPr lang="en-IN" sz="2000" b="1" dirty="0">
                <a:solidFill>
                  <a:srgbClr val="0000FF"/>
                </a:solidFill>
              </a:rPr>
              <a:t>of IITM CFSV2 </a:t>
            </a:r>
            <a:r>
              <a:rPr lang="en-IN" sz="2000" b="1" dirty="0" err="1">
                <a:solidFill>
                  <a:srgbClr val="0000FF"/>
                </a:solidFill>
              </a:rPr>
              <a:t>hindcast</a:t>
            </a:r>
            <a:r>
              <a:rPr lang="en-IN" sz="2000" b="1" dirty="0">
                <a:solidFill>
                  <a:srgbClr val="0000FF"/>
                </a:solidFill>
              </a:rPr>
              <a:t> and forecasts for developing a dynamical forecasting system to generate monthly and seasonal forecast for rainfall and temperature for India and other south Asian countries throughout the 12 months of the calendar year</a:t>
            </a:r>
            <a:r>
              <a:rPr lang="en-IN" sz="2000" b="1" dirty="0" smtClean="0">
                <a:solidFill>
                  <a:srgbClr val="0000FF"/>
                </a:solidFill>
              </a:rPr>
              <a:t>.</a:t>
            </a:r>
          </a:p>
          <a:p>
            <a:pPr marL="0" indent="0" algn="just">
              <a:lnSpc>
                <a:spcPts val="2300"/>
              </a:lnSpc>
              <a:buFont typeface="Wingdings" pitchFamily="2" charset="2"/>
              <a:buNone/>
              <a:defRPr/>
            </a:pPr>
            <a:endParaRPr lang="en-IN" sz="2000" b="1" dirty="0">
              <a:solidFill>
                <a:schemeClr val="tx1"/>
              </a:solidFill>
            </a:endParaRPr>
          </a:p>
        </p:txBody>
      </p:sp>
      <p:sp>
        <p:nvSpPr>
          <p:cNvPr id="16388" name="Slide Number Placeholder 3"/>
          <p:cNvSpPr>
            <a:spLocks noGrp="1"/>
          </p:cNvSpPr>
          <p:nvPr>
            <p:ph type="sldNum" sz="quarter" idx="11"/>
          </p:nvPr>
        </p:nvSpPr>
        <p:spPr>
          <a:xfrm>
            <a:off x="539750" y="6381750"/>
            <a:ext cx="1873250" cy="2873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l" eaLnBrk="1" hangingPunct="1">
              <a:spcBef>
                <a:spcPct val="0"/>
              </a:spcBef>
              <a:buFontTx/>
              <a:buNone/>
            </a:pPr>
            <a:fld id="{E9592D16-6D02-4152-B409-7591F6A7B11B}" type="slidenum">
              <a:rPr lang="en-US" altLang="en-US" sz="1400" b="0" smtClean="0">
                <a:solidFill>
                  <a:srgbClr val="FF0000"/>
                </a:solidFill>
                <a:latin typeface="Calibri" pitchFamily="34" charset="0"/>
              </a:rPr>
              <a:pPr algn="l" eaLnBrk="1" hangingPunct="1">
                <a:spcBef>
                  <a:spcPct val="0"/>
                </a:spcBef>
                <a:buFontTx/>
                <a:buNone/>
              </a:pPr>
              <a:t>42</a:t>
            </a:fld>
            <a:endParaRPr lang="en-US" altLang="en-US" sz="1400" b="0" smtClean="0">
              <a:solidFill>
                <a:srgbClr val="FF0000"/>
              </a:solidFill>
              <a:latin typeface="Calibri" pitchFamily="34" charset="0"/>
            </a:endParaRPr>
          </a:p>
        </p:txBody>
      </p:sp>
      <p:sp>
        <p:nvSpPr>
          <p:cNvPr id="16389" name="Date Placeholder 4"/>
          <p:cNvSpPr>
            <a:spLocks noGrp="1"/>
          </p:cNvSpPr>
          <p:nvPr>
            <p:ph type="dt" sz="quarter" idx="10"/>
          </p:nvPr>
        </p:nvSpPr>
        <p:spPr>
          <a:xfrm>
            <a:off x="6948488" y="6453188"/>
            <a:ext cx="1042987" cy="2682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r">
              <a:spcBef>
                <a:spcPct val="0"/>
              </a:spcBef>
              <a:buFontTx/>
              <a:buNone/>
            </a:pPr>
            <a:fld id="{0B124A42-5AE4-46E4-8AB8-0E6A98EB4809}" type="datetime1">
              <a:rPr lang="en-US" altLang="en-US" sz="1400" smtClean="0">
                <a:solidFill>
                  <a:schemeClr val="folHlink"/>
                </a:solidFill>
              </a:rPr>
              <a:pPr algn="r">
                <a:spcBef>
                  <a:spcPct val="0"/>
                </a:spcBef>
                <a:buFontTx/>
                <a:buNone/>
              </a:pPr>
              <a:t>2/18/2015</a:t>
            </a:fld>
            <a:endParaRPr lang="en-US" altLang="en-US" sz="1400" smtClean="0">
              <a:solidFill>
                <a:schemeClr val="folHlink"/>
              </a:solidFill>
            </a:endParaRPr>
          </a:p>
        </p:txBody>
      </p:sp>
    </p:spTree>
    <p:extLst>
      <p:ext uri="{BB962C8B-B14F-4D97-AF65-F5344CB8AC3E}">
        <p14:creationId xmlns:p14="http://schemas.microsoft.com/office/powerpoint/2010/main" xmlns="" val="1105870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457200" y="247650"/>
            <a:ext cx="22860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
        <p:nvSpPr>
          <p:cNvPr id="17411" name="Text Box 2"/>
          <p:cNvSpPr txBox="1">
            <a:spLocks noChangeArrowheads="1"/>
          </p:cNvSpPr>
          <p:nvPr/>
        </p:nvSpPr>
        <p:spPr bwMode="auto">
          <a:xfrm>
            <a:off x="1836738" y="0"/>
            <a:ext cx="5903912" cy="663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eaLnBrk="1" hangingPunct="1">
              <a:spcBef>
                <a:spcPct val="0"/>
              </a:spcBef>
              <a:buFontTx/>
              <a:buNone/>
            </a:pPr>
            <a:r>
              <a:rPr lang="en-US" altLang="en-US" sz="2800">
                <a:solidFill>
                  <a:srgbClr val="000000"/>
                </a:solidFill>
                <a:latin typeface="Calibri" pitchFamily="34" charset="0"/>
              </a:rPr>
              <a:t>Forecast and Observed Correlation JJA</a:t>
            </a: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565150"/>
            <a:ext cx="4319588" cy="20256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413"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592388"/>
            <a:ext cx="4319588" cy="21605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414"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463" y="4751388"/>
            <a:ext cx="4338638" cy="21066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415"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84663" y="503238"/>
            <a:ext cx="4572000" cy="18716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416"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368800" y="2376488"/>
            <a:ext cx="4414838" cy="22320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417" name="Picture 8"/>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356100" y="4608513"/>
            <a:ext cx="4356100" cy="22177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418" name="Picture 9"/>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715375" y="1731963"/>
            <a:ext cx="357188" cy="3617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4661178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296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4000">
                <a:solidFill>
                  <a:srgbClr val="000000"/>
                </a:solidFill>
                <a:latin typeface="Calibri" pitchFamily="34" charset="0"/>
              </a:rPr>
              <a:t>  Mean Squared Skill Score (MSSS)</a:t>
            </a:r>
          </a:p>
        </p:txBody>
      </p:sp>
      <p:sp>
        <p:nvSpPr>
          <p:cNvPr id="18435" name="Text Box 2"/>
          <p:cNvSpPr txBox="1">
            <a:spLocks noChangeArrowheads="1"/>
          </p:cNvSpPr>
          <p:nvPr/>
        </p:nvSpPr>
        <p:spPr bwMode="auto">
          <a:xfrm>
            <a:off x="1143000" y="717550"/>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Lead_0</a:t>
            </a:r>
          </a:p>
        </p:txBody>
      </p:sp>
      <p:sp>
        <p:nvSpPr>
          <p:cNvPr id="18436" name="Text Box 3"/>
          <p:cNvSpPr txBox="1">
            <a:spLocks noChangeArrowheads="1"/>
          </p:cNvSpPr>
          <p:nvPr/>
        </p:nvSpPr>
        <p:spPr bwMode="auto">
          <a:xfrm>
            <a:off x="5921375" y="763588"/>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Lead_1</a:t>
            </a:r>
          </a:p>
        </p:txBody>
      </p:sp>
      <p:sp>
        <p:nvSpPr>
          <p:cNvPr id="18437" name="Text Box 4"/>
          <p:cNvSpPr txBox="1">
            <a:spLocks noChangeArrowheads="1"/>
          </p:cNvSpPr>
          <p:nvPr/>
        </p:nvSpPr>
        <p:spPr bwMode="auto">
          <a:xfrm>
            <a:off x="125413" y="4895850"/>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Lead_2</a:t>
            </a:r>
          </a:p>
        </p:txBody>
      </p:sp>
      <p:pic>
        <p:nvPicPr>
          <p:cNvPr id="18438"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1177925"/>
            <a:ext cx="4122738" cy="26384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8439"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79950" y="1152525"/>
            <a:ext cx="3852863" cy="2663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8440"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449513" y="3775075"/>
            <a:ext cx="4614862" cy="2606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1555570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57200" y="274638"/>
            <a:ext cx="8229600"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
        <p:nvSpPr>
          <p:cNvPr id="19459" name="Text Box 2"/>
          <p:cNvSpPr txBox="1">
            <a:spLocks noChangeArrowheads="1"/>
          </p:cNvSpPr>
          <p:nvPr/>
        </p:nvSpPr>
        <p:spPr bwMode="auto">
          <a:xfrm>
            <a:off x="1098550" y="754063"/>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Lead_0</a:t>
            </a:r>
          </a:p>
        </p:txBody>
      </p:sp>
      <p:sp>
        <p:nvSpPr>
          <p:cNvPr id="19460" name="Text Box 3"/>
          <p:cNvSpPr txBox="1">
            <a:spLocks noChangeArrowheads="1"/>
          </p:cNvSpPr>
          <p:nvPr/>
        </p:nvSpPr>
        <p:spPr bwMode="auto">
          <a:xfrm>
            <a:off x="5572125" y="754063"/>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Lead_1</a:t>
            </a:r>
          </a:p>
        </p:txBody>
      </p:sp>
      <p:sp>
        <p:nvSpPr>
          <p:cNvPr id="19461" name="Text Box 4"/>
          <p:cNvSpPr txBox="1">
            <a:spLocks noChangeArrowheads="1"/>
          </p:cNvSpPr>
          <p:nvPr/>
        </p:nvSpPr>
        <p:spPr bwMode="auto">
          <a:xfrm>
            <a:off x="0" y="5327650"/>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Lead_2</a:t>
            </a:r>
          </a:p>
        </p:txBody>
      </p:sp>
      <p:pic>
        <p:nvPicPr>
          <p:cNvPr id="19462"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0825" y="1177925"/>
            <a:ext cx="4122738" cy="25384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08513" y="1214438"/>
            <a:ext cx="4078287" cy="25019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9464"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124075" y="3789363"/>
            <a:ext cx="4591050" cy="25923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9465" name="Text Box 8"/>
          <p:cNvSpPr txBox="1">
            <a:spLocks noChangeArrowheads="1"/>
          </p:cNvSpPr>
          <p:nvPr/>
        </p:nvSpPr>
        <p:spPr bwMode="auto">
          <a:xfrm>
            <a:off x="576263" y="333375"/>
            <a:ext cx="8229600" cy="296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4000">
                <a:solidFill>
                  <a:srgbClr val="000000"/>
                </a:solidFill>
                <a:latin typeface="Calibri" pitchFamily="34" charset="0"/>
              </a:rPr>
              <a:t>  Mean Squared Skill Score (MSSS1)</a:t>
            </a:r>
          </a:p>
        </p:txBody>
      </p:sp>
    </p:spTree>
    <p:extLst>
      <p:ext uri="{BB962C8B-B14F-4D97-AF65-F5344CB8AC3E}">
        <p14:creationId xmlns:p14="http://schemas.microsoft.com/office/powerpoint/2010/main" xmlns="" val="34096620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457200" y="274638"/>
            <a:ext cx="82296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
        <p:nvSpPr>
          <p:cNvPr id="20483" name="Text Box 2"/>
          <p:cNvSpPr txBox="1">
            <a:spLocks noChangeArrowheads="1"/>
          </p:cNvSpPr>
          <p:nvPr/>
        </p:nvSpPr>
        <p:spPr bwMode="auto">
          <a:xfrm>
            <a:off x="1071563" y="858838"/>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Lead_0</a:t>
            </a:r>
          </a:p>
        </p:txBody>
      </p:sp>
      <p:sp>
        <p:nvSpPr>
          <p:cNvPr id="20484" name="Text Box 3"/>
          <p:cNvSpPr txBox="1">
            <a:spLocks noChangeArrowheads="1"/>
          </p:cNvSpPr>
          <p:nvPr/>
        </p:nvSpPr>
        <p:spPr bwMode="auto">
          <a:xfrm>
            <a:off x="5824538" y="858838"/>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Lead_1</a:t>
            </a:r>
          </a:p>
        </p:txBody>
      </p:sp>
      <p:sp>
        <p:nvSpPr>
          <p:cNvPr id="20485" name="Text Box 4"/>
          <p:cNvSpPr txBox="1">
            <a:spLocks noChangeArrowheads="1"/>
          </p:cNvSpPr>
          <p:nvPr/>
        </p:nvSpPr>
        <p:spPr bwMode="auto">
          <a:xfrm>
            <a:off x="-277813" y="5372100"/>
            <a:ext cx="2286001"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Lead_2</a:t>
            </a:r>
          </a:p>
        </p:txBody>
      </p:sp>
      <p:pic>
        <p:nvPicPr>
          <p:cNvPr id="2048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3213" y="1309688"/>
            <a:ext cx="4319587" cy="24066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0487"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78400" y="1336675"/>
            <a:ext cx="4068763" cy="23796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0488"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59025" y="3849688"/>
            <a:ext cx="4373563" cy="24876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0489" name="Text Box 8"/>
          <p:cNvSpPr txBox="1">
            <a:spLocks noChangeArrowheads="1"/>
          </p:cNvSpPr>
          <p:nvPr/>
        </p:nvSpPr>
        <p:spPr bwMode="auto">
          <a:xfrm>
            <a:off x="576263" y="333375"/>
            <a:ext cx="8229600" cy="296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4000">
                <a:solidFill>
                  <a:srgbClr val="000000"/>
                </a:solidFill>
                <a:latin typeface="Calibri" pitchFamily="34" charset="0"/>
              </a:rPr>
              <a:t>  Mean Squared Skill Score (MSSS2)</a:t>
            </a:r>
          </a:p>
        </p:txBody>
      </p:sp>
    </p:spTree>
    <p:extLst>
      <p:ext uri="{BB962C8B-B14F-4D97-AF65-F5344CB8AC3E}">
        <p14:creationId xmlns:p14="http://schemas.microsoft.com/office/powerpoint/2010/main" xmlns="" val="1845916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457200" y="274638"/>
            <a:ext cx="8229600"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IN" altLang="en-US"/>
          </a:p>
        </p:txBody>
      </p:sp>
      <p:sp>
        <p:nvSpPr>
          <p:cNvPr id="21507" name="Text Box 2"/>
          <p:cNvSpPr txBox="1">
            <a:spLocks noChangeArrowheads="1"/>
          </p:cNvSpPr>
          <p:nvPr/>
        </p:nvSpPr>
        <p:spPr bwMode="auto">
          <a:xfrm>
            <a:off x="1071563" y="858838"/>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Lead_0</a:t>
            </a:r>
          </a:p>
        </p:txBody>
      </p:sp>
      <p:sp>
        <p:nvSpPr>
          <p:cNvPr id="21508" name="Text Box 3"/>
          <p:cNvSpPr txBox="1">
            <a:spLocks noChangeArrowheads="1"/>
          </p:cNvSpPr>
          <p:nvPr/>
        </p:nvSpPr>
        <p:spPr bwMode="auto">
          <a:xfrm>
            <a:off x="5572125" y="858838"/>
            <a:ext cx="2286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Lead_1</a:t>
            </a:r>
          </a:p>
        </p:txBody>
      </p:sp>
      <p:sp>
        <p:nvSpPr>
          <p:cNvPr id="21509" name="Text Box 4"/>
          <p:cNvSpPr txBox="1">
            <a:spLocks noChangeArrowheads="1"/>
          </p:cNvSpPr>
          <p:nvPr/>
        </p:nvSpPr>
        <p:spPr bwMode="auto">
          <a:xfrm>
            <a:off x="-144463" y="5300663"/>
            <a:ext cx="2286001"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spAutoFit/>
          </a:bodyP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2400">
                <a:solidFill>
                  <a:srgbClr val="000000"/>
                </a:solidFill>
                <a:latin typeface="Calibri" pitchFamily="34" charset="0"/>
              </a:rPr>
              <a:t>Lead_2</a:t>
            </a:r>
          </a:p>
        </p:txBody>
      </p:sp>
      <p:pic>
        <p:nvPicPr>
          <p:cNvPr id="21510"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2888" y="1192213"/>
            <a:ext cx="4284662" cy="25034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1511"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32363" y="1223963"/>
            <a:ext cx="3995737" cy="24209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1512"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406650" y="3695700"/>
            <a:ext cx="4525963" cy="25923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1513" name="Text Box 8"/>
          <p:cNvSpPr txBox="1">
            <a:spLocks noChangeArrowheads="1"/>
          </p:cNvSpPr>
          <p:nvPr/>
        </p:nvSpPr>
        <p:spPr bwMode="auto">
          <a:xfrm>
            <a:off x="576263" y="333375"/>
            <a:ext cx="8229600" cy="296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lvl1pPr eaLnBrk="0" hangingPunct="0">
              <a:spcBef>
                <a:spcPct val="20000"/>
              </a:spcBef>
              <a:buFont typeface="Wingdings"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3399"/>
                </a:solidFill>
                <a:latin typeface="Arial" charset="0"/>
                <a:cs typeface="Arial"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Arial" charset="0"/>
                <a:cs typeface="Arial"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chemeClr val="tx1"/>
                </a:solidFill>
                <a:latin typeface="Arial" charset="0"/>
                <a:cs typeface="Arial" charset="0"/>
              </a:defRPr>
            </a:lvl9pPr>
          </a:lstStyle>
          <a:p>
            <a:pPr algn="ctr" eaLnBrk="1" hangingPunct="1">
              <a:spcBef>
                <a:spcPct val="0"/>
              </a:spcBef>
              <a:buFontTx/>
              <a:buNone/>
            </a:pPr>
            <a:r>
              <a:rPr lang="en-US" altLang="en-US" sz="4000">
                <a:solidFill>
                  <a:srgbClr val="000000"/>
                </a:solidFill>
                <a:latin typeface="Calibri" pitchFamily="34" charset="0"/>
              </a:rPr>
              <a:t>  Mean Squared Skill Score (MSSS3)</a:t>
            </a:r>
          </a:p>
        </p:txBody>
      </p:sp>
    </p:spTree>
    <p:extLst>
      <p:ext uri="{BB962C8B-B14F-4D97-AF65-F5344CB8AC3E}">
        <p14:creationId xmlns:p14="http://schemas.microsoft.com/office/powerpoint/2010/main" xmlns="" val="42585785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2"/>
          <p:cNvSpPr>
            <a:spLocks noGrp="1" noChangeArrowheads="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eaLnBrk="1" hangingPunct="1">
              <a:spcBef>
                <a:spcPct val="0"/>
              </a:spcBef>
              <a:buFontTx/>
              <a:buNone/>
            </a:pPr>
            <a:fld id="{95833760-E35F-4092-ABDD-C8DF2BCB8168}" type="datetime1">
              <a:rPr lang="en-US" altLang="en-US" sz="1400" smtClean="0">
                <a:solidFill>
                  <a:srgbClr val="CC3300"/>
                </a:solidFill>
                <a:latin typeface="Calibri" pitchFamily="34" charset="0"/>
              </a:rPr>
              <a:pPr eaLnBrk="1" hangingPunct="1">
                <a:spcBef>
                  <a:spcPct val="0"/>
                </a:spcBef>
                <a:buFontTx/>
                <a:buNone/>
              </a:pPr>
              <a:t>2/18/2015</a:t>
            </a:fld>
            <a:endParaRPr lang="en-US" altLang="en-US" sz="1400" smtClean="0">
              <a:solidFill>
                <a:srgbClr val="CC3300"/>
              </a:solidFill>
              <a:latin typeface="Calibri" pitchFamily="34" charset="0"/>
            </a:endParaRPr>
          </a:p>
        </p:txBody>
      </p:sp>
      <p:sp>
        <p:nvSpPr>
          <p:cNvPr id="22531" name="Rectangle 14"/>
          <p:cNvSpPr txBox="1">
            <a:spLocks noGrp="1" noChangeArrowheads="1"/>
          </p:cNvSpPr>
          <p:nvPr/>
        </p:nvSpPr>
        <p:spPr bwMode="auto">
          <a:xfrm>
            <a:off x="6948488" y="6453188"/>
            <a:ext cx="10429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itchFamily="2" charset="2"/>
              <a:buChar char="v"/>
              <a:defRPr sz="3200" b="1">
                <a:solidFill>
                  <a:srgbClr val="003399"/>
                </a:solidFill>
                <a:latin typeface="Arial" charset="0"/>
                <a:cs typeface="Arial" charset="0"/>
              </a:defRPr>
            </a:lvl1pPr>
            <a:lvl2pPr marL="742950" indent="-285750" eaLnBrk="0" hangingPunct="0">
              <a:spcBef>
                <a:spcPct val="20000"/>
              </a:spcBef>
              <a:buFont typeface="Wingdings" pitchFamily="2" charset="2"/>
              <a:buChar char="§"/>
              <a:defRPr sz="3200" b="1">
                <a:solidFill>
                  <a:srgbClr val="003399"/>
                </a:solidFill>
                <a:latin typeface="Arial" charset="0"/>
                <a:cs typeface="Arial" charset="0"/>
              </a:defRPr>
            </a:lvl2pPr>
            <a:lvl3pPr marL="1143000" indent="-228600" eaLnBrk="0" hangingPunct="0">
              <a:spcBef>
                <a:spcPct val="20000"/>
              </a:spcBef>
              <a:buFont typeface="Arial" charset="0"/>
              <a:buChar char="•"/>
              <a:defRPr sz="2400" b="1">
                <a:solidFill>
                  <a:schemeClr val="tx1"/>
                </a:solidFill>
                <a:latin typeface="Arial" charset="0"/>
                <a:cs typeface="Arial" charset="0"/>
              </a:defRPr>
            </a:lvl3pPr>
            <a:lvl4pPr marL="1600200" indent="-228600" eaLnBrk="0" hangingPunct="0">
              <a:spcBef>
                <a:spcPct val="20000"/>
              </a:spcBef>
              <a:buFont typeface="Arial" charset="0"/>
              <a:buChar char="–"/>
              <a:defRPr sz="2000" b="1">
                <a:solidFill>
                  <a:schemeClr val="tx1"/>
                </a:solidFill>
                <a:latin typeface="Arial" charset="0"/>
                <a:cs typeface="Arial" charset="0"/>
              </a:defRPr>
            </a:lvl4pPr>
            <a:lvl5pPr marL="2057400" indent="-228600" eaLnBrk="0" hangingPunct="0">
              <a:spcBef>
                <a:spcPct val="20000"/>
              </a:spcBef>
              <a:buFont typeface="Arial" charset="0"/>
              <a:buChar char="»"/>
              <a:defRPr sz="2000" b="1">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b="1">
                <a:solidFill>
                  <a:schemeClr val="tx1"/>
                </a:solidFill>
                <a:latin typeface="Arial" charset="0"/>
                <a:cs typeface="Arial" charset="0"/>
              </a:defRPr>
            </a:lvl9pPr>
          </a:lstStyle>
          <a:p>
            <a:pPr algn="r" eaLnBrk="1" hangingPunct="1">
              <a:spcBef>
                <a:spcPct val="0"/>
              </a:spcBef>
              <a:buFontTx/>
              <a:buNone/>
            </a:pPr>
            <a:fld id="{EA7E088F-7473-4171-9CEF-6BAE4148E904}" type="slidenum">
              <a:rPr lang="en-US" altLang="en-US" sz="1400" b="0">
                <a:solidFill>
                  <a:srgbClr val="FF0000"/>
                </a:solidFill>
                <a:latin typeface="Calibri" pitchFamily="34" charset="0"/>
              </a:rPr>
              <a:pPr algn="r" eaLnBrk="1" hangingPunct="1">
                <a:spcBef>
                  <a:spcPct val="0"/>
                </a:spcBef>
                <a:buFontTx/>
                <a:buNone/>
              </a:pPr>
              <a:t>48</a:t>
            </a:fld>
            <a:endParaRPr lang="en-US" altLang="en-US" sz="1400" b="0">
              <a:solidFill>
                <a:srgbClr val="FF0000"/>
              </a:solidFill>
              <a:latin typeface="Calibri" pitchFamily="34" charset="0"/>
            </a:endParaRPr>
          </a:p>
        </p:txBody>
      </p:sp>
      <p:sp>
        <p:nvSpPr>
          <p:cNvPr id="22532" name="Rectangle 2"/>
          <p:cNvSpPr>
            <a:spLocks noGrp="1"/>
          </p:cNvSpPr>
          <p:nvPr>
            <p:ph type="title" idx="4294967295"/>
          </p:nvPr>
        </p:nvSpPr>
        <p:spPr>
          <a:xfrm>
            <a:off x="2311020" y="3695163"/>
            <a:ext cx="4495800" cy="1143000"/>
          </a:xfrm>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lang="en-US" altLang="en-US" dirty="0" smtClean="0">
                <a:solidFill>
                  <a:srgbClr val="0000FF"/>
                </a:solidFill>
                <a:latin typeface="Arial" charset="0"/>
                <a:cs typeface="Arial" charset="0"/>
              </a:rPr>
              <a:t>Thank you</a:t>
            </a:r>
          </a:p>
        </p:txBody>
      </p:sp>
      <p:pic>
        <p:nvPicPr>
          <p:cNvPr id="22533" name="Picture 4" descr="LOGO copy"/>
          <p:cNvPicPr>
            <a:picLocks noGrp="1" noChangeAspect="1" noChangeArrowheads="1"/>
          </p:cNvPicPr>
          <p:nvPr>
            <p:ph sz="half" idx="4294967295"/>
          </p:nvPr>
        </p:nvPicPr>
        <p:blipFill>
          <a:blip r:embed="rId2">
            <a:clrChange>
              <a:clrFrom>
                <a:srgbClr val="CBE3E3"/>
              </a:clrFrom>
              <a:clrTo>
                <a:srgbClr val="CBE3E3">
                  <a:alpha val="0"/>
                </a:srgbClr>
              </a:clrTo>
            </a:clrChange>
            <a:extLst>
              <a:ext uri="{28A0092B-C50C-407E-A947-70E740481C1C}">
                <a14:useLocalDpi xmlns:a14="http://schemas.microsoft.com/office/drawing/2010/main" xmlns="" val="0"/>
              </a:ext>
            </a:extLst>
          </a:blip>
          <a:srcRect/>
          <a:stretch>
            <a:fillRect/>
          </a:stretch>
        </p:blipFill>
        <p:spPr>
          <a:xfrm>
            <a:off x="3505200" y="914400"/>
            <a:ext cx="2362200" cy="2743200"/>
          </a:xfrm>
          <a:noFill/>
        </p:spPr>
      </p:pic>
    </p:spTree>
    <p:extLst>
      <p:ext uri="{BB962C8B-B14F-4D97-AF65-F5344CB8AC3E}">
        <p14:creationId xmlns:p14="http://schemas.microsoft.com/office/powerpoint/2010/main" xmlns="" val="62737731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844061" y="487357"/>
          <a:ext cx="8299939" cy="3992908"/>
        </p:xfrm>
        <a:graphic>
          <a:graphicData uri="http://schemas.openxmlformats.org/drawingml/2006/table">
            <a:tbl>
              <a:tblPr firstRow="1" bandRow="1">
                <a:tableStyleId>{5C22544A-7EE6-4342-B048-85BDC9FD1C3A}</a:tableStyleId>
              </a:tblPr>
              <a:tblGrid>
                <a:gridCol w="521389"/>
                <a:gridCol w="1641351"/>
                <a:gridCol w="6137199"/>
              </a:tblGrid>
              <a:tr h="356705">
                <a:tc>
                  <a:txBody>
                    <a:bodyPr/>
                    <a:lstStyle/>
                    <a:p>
                      <a:r>
                        <a:rPr lang="en-US" sz="1400" dirty="0" smtClean="0"/>
                        <a:t>S.</a:t>
                      </a:r>
                      <a:r>
                        <a:rPr lang="en-US" sz="1400" baseline="0" dirty="0" smtClean="0"/>
                        <a:t> </a:t>
                      </a:r>
                      <a:r>
                        <a:rPr lang="en-US" sz="1400" dirty="0" smtClean="0"/>
                        <a:t>No.</a:t>
                      </a:r>
                      <a:endParaRPr lang="en-IN" sz="1400" dirty="0"/>
                    </a:p>
                  </a:txBody>
                  <a:tcPr marT="45722" marB="45722"/>
                </a:tc>
                <a:tc>
                  <a:txBody>
                    <a:bodyPr/>
                    <a:lstStyle/>
                    <a:p>
                      <a:endParaRPr lang="en-US" sz="1400" dirty="0" smtClean="0"/>
                    </a:p>
                    <a:p>
                      <a:r>
                        <a:rPr lang="en-US" sz="1400" dirty="0" smtClean="0"/>
                        <a:t>User Name </a:t>
                      </a:r>
                      <a:endParaRPr lang="en-IN" sz="1400" dirty="0"/>
                    </a:p>
                  </a:txBody>
                  <a:tcPr marT="45722" marB="45722"/>
                </a:tc>
                <a:tc>
                  <a:txBody>
                    <a:bodyPr/>
                    <a:lstStyle/>
                    <a:p>
                      <a:endParaRPr lang="en-US" sz="1400" dirty="0" smtClean="0"/>
                    </a:p>
                    <a:p>
                      <a:r>
                        <a:rPr lang="en-US" sz="1400" dirty="0" smtClean="0"/>
                        <a:t>Type of Forecasts </a:t>
                      </a:r>
                      <a:endParaRPr lang="en-IN" sz="1400" dirty="0"/>
                    </a:p>
                  </a:txBody>
                  <a:tcPr marT="45722" marB="45722"/>
                </a:tc>
              </a:tr>
              <a:tr h="480348">
                <a:tc>
                  <a:txBody>
                    <a:bodyPr/>
                    <a:lstStyle/>
                    <a:p>
                      <a:r>
                        <a:rPr lang="en-US" sz="1600" dirty="0" smtClean="0"/>
                        <a:t>1</a:t>
                      </a:r>
                      <a:endParaRPr lang="en-IN" sz="1600" dirty="0"/>
                    </a:p>
                  </a:txBody>
                  <a:tcPr marT="45722" marB="45722"/>
                </a:tc>
                <a:tc>
                  <a:txBody>
                    <a:bodyPr/>
                    <a:lstStyle/>
                    <a:p>
                      <a:r>
                        <a:rPr lang="en-US" sz="1600" dirty="0" smtClean="0"/>
                        <a:t>Agro-met Services </a:t>
                      </a:r>
                      <a:endParaRPr lang="en-IN" sz="1600" dirty="0"/>
                    </a:p>
                  </a:txBody>
                  <a:tcPr marT="45722" marB="45722"/>
                </a:tc>
                <a:tc>
                  <a:txBody>
                    <a:bodyPr/>
                    <a:lstStyle/>
                    <a:p>
                      <a:r>
                        <a:rPr lang="en-US" sz="1600" dirty="0" smtClean="0"/>
                        <a:t>MME based five days quantitative forecasts of rainfall, max and min temperature, cloud cover, surface humidity and winds </a:t>
                      </a:r>
                      <a:r>
                        <a:rPr lang="en-US" sz="1600" baseline="0" dirty="0" smtClean="0"/>
                        <a:t> at </a:t>
                      </a:r>
                      <a:r>
                        <a:rPr lang="en-US" sz="1600" baseline="0" dirty="0" smtClean="0">
                          <a:solidFill>
                            <a:srgbClr val="05095B"/>
                          </a:solidFill>
                        </a:rPr>
                        <a:t>District Level</a:t>
                      </a:r>
                      <a:endParaRPr lang="en-IN" sz="1600" dirty="0">
                        <a:solidFill>
                          <a:srgbClr val="05095B"/>
                        </a:solidFill>
                      </a:endParaRPr>
                    </a:p>
                  </a:txBody>
                  <a:tcPr marT="45722" marB="45722"/>
                </a:tc>
              </a:tr>
              <a:tr h="525509">
                <a:tc>
                  <a:txBody>
                    <a:bodyPr/>
                    <a:lstStyle/>
                    <a:p>
                      <a:r>
                        <a:rPr lang="en-US" sz="1600" dirty="0" smtClean="0"/>
                        <a:t>2</a:t>
                      </a:r>
                      <a:endParaRPr lang="en-IN" sz="1600" dirty="0"/>
                    </a:p>
                  </a:txBody>
                  <a:tcPr marT="45722" marB="45722"/>
                </a:tc>
                <a:tc>
                  <a:txBody>
                    <a:bodyPr/>
                    <a:lstStyle/>
                    <a:p>
                      <a:r>
                        <a:rPr lang="en-US" sz="1600" dirty="0" smtClean="0"/>
                        <a:t>Cyclone Services </a:t>
                      </a:r>
                      <a:endParaRPr lang="en-IN" sz="1600" dirty="0"/>
                    </a:p>
                  </a:txBody>
                  <a:tcPr marT="45722" marB="45722"/>
                </a:tc>
                <a:tc>
                  <a:txBody>
                    <a:bodyPr/>
                    <a:lstStyle/>
                    <a:p>
                      <a:r>
                        <a:rPr lang="en-US" sz="1600" dirty="0" smtClean="0"/>
                        <a:t>HWRF, Statistical based MME Cyclone track and intensity</a:t>
                      </a:r>
                      <a:r>
                        <a:rPr lang="en-US" sz="1600" baseline="0" dirty="0" smtClean="0"/>
                        <a:t> </a:t>
                      </a:r>
                      <a:r>
                        <a:rPr lang="en-US" sz="1600" dirty="0" smtClean="0"/>
                        <a:t>prediction, genesis forecast</a:t>
                      </a:r>
                      <a:endParaRPr lang="en-IN" sz="1600" dirty="0"/>
                    </a:p>
                  </a:txBody>
                  <a:tcPr marT="45722" marB="45722"/>
                </a:tc>
              </a:tr>
              <a:tr h="530531">
                <a:tc>
                  <a:txBody>
                    <a:bodyPr/>
                    <a:lstStyle/>
                    <a:p>
                      <a:r>
                        <a:rPr lang="en-US" sz="1600" dirty="0" smtClean="0"/>
                        <a:t>3</a:t>
                      </a:r>
                      <a:endParaRPr lang="en-IN" sz="1600" dirty="0"/>
                    </a:p>
                  </a:txBody>
                  <a:tcPr marT="45722" marB="45722"/>
                </a:tc>
                <a:tc>
                  <a:txBody>
                    <a:bodyPr/>
                    <a:lstStyle/>
                    <a:p>
                      <a:r>
                        <a:rPr lang="en-US" sz="1600" dirty="0" smtClean="0"/>
                        <a:t>Aviation</a:t>
                      </a:r>
                      <a:r>
                        <a:rPr lang="en-US" sz="1600" baseline="0" dirty="0" smtClean="0"/>
                        <a:t> services</a:t>
                      </a:r>
                      <a:r>
                        <a:rPr lang="en-US" sz="1600" dirty="0" smtClean="0"/>
                        <a:t>  </a:t>
                      </a:r>
                      <a:endParaRPr lang="en-IN" sz="1600" dirty="0"/>
                    </a:p>
                  </a:txBody>
                  <a:tcPr marT="45722" marB="45722"/>
                </a:tc>
                <a:tc>
                  <a:txBody>
                    <a:bodyPr/>
                    <a:lstStyle/>
                    <a:p>
                      <a:r>
                        <a:rPr lang="en-US" sz="1600" dirty="0" smtClean="0"/>
                        <a:t> WRF model based weather map of temp and wind for low</a:t>
                      </a:r>
                      <a:r>
                        <a:rPr lang="en-US" sz="1600" baseline="0" dirty="0" smtClean="0"/>
                        <a:t> flying aircrafts, </a:t>
                      </a:r>
                      <a:r>
                        <a:rPr lang="en-US" sz="1600" baseline="0" dirty="0" err="1" smtClean="0"/>
                        <a:t>meteograms</a:t>
                      </a:r>
                      <a:endParaRPr lang="en-IN" sz="1600" dirty="0"/>
                    </a:p>
                  </a:txBody>
                  <a:tcPr marT="45722" marB="45722"/>
                </a:tc>
              </a:tr>
              <a:tr h="492676">
                <a:tc>
                  <a:txBody>
                    <a:bodyPr/>
                    <a:lstStyle/>
                    <a:p>
                      <a:r>
                        <a:rPr lang="en-US" sz="1600" dirty="0" smtClean="0"/>
                        <a:t>4</a:t>
                      </a:r>
                      <a:endParaRPr lang="en-IN" sz="1600" dirty="0"/>
                    </a:p>
                  </a:txBody>
                  <a:tcPr marT="45722" marB="45722"/>
                </a:tc>
                <a:tc>
                  <a:txBody>
                    <a:bodyPr/>
                    <a:lstStyle/>
                    <a:p>
                      <a:r>
                        <a:rPr lang="en-US" sz="1600" dirty="0" smtClean="0"/>
                        <a:t>Hydrological services</a:t>
                      </a:r>
                      <a:endParaRPr lang="en-IN" sz="1600" dirty="0"/>
                    </a:p>
                  </a:txBody>
                  <a:tcPr marT="45722" marB="45722"/>
                </a:tc>
                <a:tc>
                  <a:txBody>
                    <a:bodyPr/>
                    <a:lstStyle/>
                    <a:p>
                      <a:r>
                        <a:rPr lang="en-US" sz="1600" dirty="0" smtClean="0"/>
                        <a:t>MME/WRF based gridded location specific rainfall forecasts</a:t>
                      </a:r>
                      <a:endParaRPr lang="en-IN" sz="1600" dirty="0"/>
                    </a:p>
                  </a:txBody>
                  <a:tcPr marT="45722" marB="45722"/>
                </a:tc>
              </a:tr>
              <a:tr h="297452">
                <a:tc>
                  <a:txBody>
                    <a:bodyPr/>
                    <a:lstStyle/>
                    <a:p>
                      <a:r>
                        <a:rPr lang="en-US" sz="1600" dirty="0" smtClean="0"/>
                        <a:t>5</a:t>
                      </a:r>
                      <a:endParaRPr lang="en-IN" sz="1600" dirty="0"/>
                    </a:p>
                  </a:txBody>
                  <a:tcPr marT="45722" marB="45722"/>
                </a:tc>
                <a:tc>
                  <a:txBody>
                    <a:bodyPr/>
                    <a:lstStyle/>
                    <a:p>
                      <a:r>
                        <a:rPr lang="en-IN" sz="1600" dirty="0" smtClean="0"/>
                        <a:t>Public Weather Services</a:t>
                      </a:r>
                      <a:endParaRPr lang="en-IN" sz="1600" dirty="0"/>
                    </a:p>
                  </a:txBody>
                  <a:tcPr marT="45722" marB="45722"/>
                </a:tc>
                <a:tc>
                  <a:txBody>
                    <a:bodyPr/>
                    <a:lstStyle/>
                    <a:p>
                      <a:r>
                        <a:rPr lang="en-IN" sz="1600" baseline="0" dirty="0" smtClean="0"/>
                        <a:t>  Five days City forecast </a:t>
                      </a:r>
                      <a:endParaRPr lang="en-IN" sz="1600" dirty="0"/>
                    </a:p>
                  </a:txBody>
                  <a:tcPr marT="45722" marB="45722"/>
                </a:tc>
              </a:tr>
              <a:tr h="530531">
                <a:tc>
                  <a:txBody>
                    <a:bodyPr/>
                    <a:lstStyle/>
                    <a:p>
                      <a:r>
                        <a:rPr lang="en-IN" sz="1600" dirty="0" smtClean="0"/>
                        <a:t>6</a:t>
                      </a:r>
                      <a:endParaRPr lang="en-IN" sz="1600" dirty="0"/>
                    </a:p>
                  </a:txBody>
                  <a:tcPr marT="45722" marB="45722"/>
                </a:tc>
                <a:tc>
                  <a:txBody>
                    <a:bodyPr/>
                    <a:lstStyle/>
                    <a:p>
                      <a:r>
                        <a:rPr lang="en-IN" sz="1600" dirty="0" smtClean="0"/>
                        <a:t>Day</a:t>
                      </a:r>
                      <a:r>
                        <a:rPr lang="en-IN" sz="1600" baseline="0" dirty="0" smtClean="0"/>
                        <a:t> to day forecast </a:t>
                      </a:r>
                      <a:endParaRPr lang="en-IN" sz="1600" dirty="0"/>
                    </a:p>
                  </a:txBody>
                  <a:tcPr marT="45722" marB="45722"/>
                </a:tc>
                <a:tc>
                  <a:txBody>
                    <a:bodyPr/>
                    <a:lstStyle/>
                    <a:p>
                      <a:r>
                        <a:rPr lang="en-IN" sz="1600" dirty="0" smtClean="0"/>
                        <a:t>Weather forecast Data and Graphics Products </a:t>
                      </a:r>
                      <a:endParaRPr lang="en-IN" sz="1600" dirty="0"/>
                    </a:p>
                  </a:txBody>
                  <a:tcPr marT="45722" marB="45722"/>
                </a:tc>
              </a:tr>
            </a:tbl>
          </a:graphicData>
        </a:graphic>
      </p:graphicFrame>
      <p:graphicFrame>
        <p:nvGraphicFramePr>
          <p:cNvPr id="6" name="Diagram 5"/>
          <p:cNvGraphicFramePr/>
          <p:nvPr/>
        </p:nvGraphicFramePr>
        <p:xfrm>
          <a:off x="1090245" y="0"/>
          <a:ext cx="7514494" cy="621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noGrp="1"/>
          </p:cNvGraphicFramePr>
          <p:nvPr>
            <p:ph idx="1"/>
          </p:nvPr>
        </p:nvGraphicFramePr>
        <p:xfrm>
          <a:off x="691664" y="4466492"/>
          <a:ext cx="8217873" cy="17701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airports.bmp"/>
          <p:cNvPicPr>
            <a:picLocks noChangeAspect="1"/>
          </p:cNvPicPr>
          <p:nvPr/>
        </p:nvPicPr>
        <p:blipFill>
          <a:blip r:embed="rId2" cstate="print"/>
          <a:srcRect l="29428" t="12666" r="20000" b="4668"/>
          <a:stretch>
            <a:fillRect/>
          </a:stretch>
        </p:blipFill>
        <p:spPr bwMode="auto">
          <a:xfrm>
            <a:off x="76200" y="228600"/>
            <a:ext cx="5127625" cy="6019800"/>
          </a:xfrm>
          <a:prstGeom prst="rect">
            <a:avLst/>
          </a:prstGeom>
          <a:noFill/>
          <a:ln w="9525">
            <a:noFill/>
            <a:miter lim="800000"/>
            <a:headEnd/>
            <a:tailEnd/>
          </a:ln>
        </p:spPr>
      </p:pic>
      <p:sp>
        <p:nvSpPr>
          <p:cNvPr id="21507" name="TextBox 3"/>
          <p:cNvSpPr txBox="1">
            <a:spLocks noChangeArrowheads="1"/>
          </p:cNvSpPr>
          <p:nvPr/>
        </p:nvSpPr>
        <p:spPr bwMode="auto">
          <a:xfrm>
            <a:off x="4191000" y="304800"/>
            <a:ext cx="1157288" cy="307975"/>
          </a:xfrm>
          <a:prstGeom prst="rect">
            <a:avLst/>
          </a:prstGeom>
          <a:noFill/>
          <a:ln w="9525">
            <a:noFill/>
            <a:miter lim="800000"/>
            <a:headEnd/>
            <a:tailEnd/>
          </a:ln>
        </p:spPr>
        <p:txBody>
          <a:bodyPr wrap="none">
            <a:spAutoFit/>
          </a:bodyPr>
          <a:lstStyle/>
          <a:p>
            <a:r>
              <a:rPr lang="en-US" sz="1400">
                <a:solidFill>
                  <a:srgbClr val="FF0000"/>
                </a:solidFill>
              </a:rPr>
              <a:t>47 Locations</a:t>
            </a:r>
            <a:endParaRPr lang="en-IN" sz="1400">
              <a:solidFill>
                <a:srgbClr val="FF0000"/>
              </a:solidFill>
            </a:endParaRPr>
          </a:p>
        </p:txBody>
      </p:sp>
      <p:pic>
        <p:nvPicPr>
          <p:cNvPr id="21508" name="Picture 6" descr="http://202.54.31.51/airport/meteo_PLM.gif"/>
          <p:cNvPicPr>
            <a:picLocks noChangeAspect="1" noChangeArrowheads="1"/>
          </p:cNvPicPr>
          <p:nvPr/>
        </p:nvPicPr>
        <p:blipFill>
          <a:blip r:embed="rId3" cstate="print"/>
          <a:srcRect/>
          <a:stretch>
            <a:fillRect/>
          </a:stretch>
        </p:blipFill>
        <p:spPr bwMode="auto">
          <a:xfrm>
            <a:off x="5105400" y="0"/>
            <a:ext cx="4038600" cy="624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785445" y="1160585"/>
            <a:ext cx="7795847" cy="5474677"/>
            <a:chOff x="304800" y="838200"/>
            <a:chExt cx="8068488" cy="6019800"/>
          </a:xfrm>
        </p:grpSpPr>
        <p:pic>
          <p:nvPicPr>
            <p:cNvPr id="3" name="Picture 4" descr="week-rain-21-28AUG2014"/>
            <p:cNvPicPr>
              <a:picLocks noChangeAspect="1" noChangeArrowheads="1"/>
            </p:cNvPicPr>
            <p:nvPr/>
          </p:nvPicPr>
          <p:blipFill>
            <a:blip r:embed="rId2" cstate="print"/>
            <a:srcRect r="10165"/>
            <a:stretch>
              <a:fillRect/>
            </a:stretch>
          </p:blipFill>
          <p:spPr bwMode="auto">
            <a:xfrm>
              <a:off x="4332624" y="838200"/>
              <a:ext cx="4040664" cy="6019800"/>
            </a:xfrm>
            <a:prstGeom prst="rect">
              <a:avLst/>
            </a:prstGeom>
            <a:noFill/>
            <a:ln w="9525">
              <a:noFill/>
              <a:miter lim="800000"/>
              <a:headEnd/>
              <a:tailEnd/>
            </a:ln>
          </p:spPr>
        </p:pic>
        <p:pic>
          <p:nvPicPr>
            <p:cNvPr id="4" name="Picture 6" descr="Week-GFS-FCST-21-27AUG2014"/>
            <p:cNvPicPr>
              <a:picLocks noChangeAspect="1" noChangeArrowheads="1"/>
            </p:cNvPicPr>
            <p:nvPr/>
          </p:nvPicPr>
          <p:blipFill>
            <a:blip r:embed="rId3" cstate="print"/>
            <a:srcRect r="10211"/>
            <a:stretch>
              <a:fillRect/>
            </a:stretch>
          </p:blipFill>
          <p:spPr bwMode="auto">
            <a:xfrm>
              <a:off x="304800" y="838200"/>
              <a:ext cx="4039023" cy="6019800"/>
            </a:xfrm>
            <a:prstGeom prst="rect">
              <a:avLst/>
            </a:prstGeom>
            <a:noFill/>
            <a:ln w="9525">
              <a:noFill/>
              <a:miter lim="800000"/>
              <a:headEnd/>
              <a:tailEnd/>
            </a:ln>
          </p:spPr>
        </p:pic>
      </p:grpSp>
      <p:sp>
        <p:nvSpPr>
          <p:cNvPr id="5" name="Title 4"/>
          <p:cNvSpPr>
            <a:spLocks noGrp="1"/>
          </p:cNvSpPr>
          <p:nvPr>
            <p:ph type="title"/>
          </p:nvPr>
        </p:nvSpPr>
        <p:spPr>
          <a:xfrm>
            <a:off x="939312" y="316523"/>
            <a:ext cx="7406640" cy="820615"/>
          </a:xfrm>
        </p:spPr>
        <p:txBody>
          <a:bodyPr>
            <a:noAutofit/>
          </a:bodyPr>
          <a:lstStyle/>
          <a:p>
            <a:pPr algn="ctr"/>
            <a:r>
              <a:rPr lang="en-US" sz="2800" b="1" dirty="0" smtClean="0"/>
              <a:t>New Initiative: GFS 07 DAYS (WEEKLY) CUMULATIVE SUB-DIV. RAINFALL FORECAST</a:t>
            </a:r>
            <a:endParaRPr lang="en-US" sz="2800" b="1"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idx="4294967295"/>
          </p:nvPr>
        </p:nvSpPr>
        <p:spPr>
          <a:xfrm>
            <a:off x="939312" y="199293"/>
            <a:ext cx="7406640" cy="832338"/>
          </a:xfrm>
        </p:spPr>
        <p:txBody>
          <a:bodyPr>
            <a:normAutofit/>
          </a:bodyPr>
          <a:lstStyle/>
          <a:p>
            <a:pPr algn="ctr"/>
            <a:r>
              <a:rPr lang="en-US" sz="3200" b="1" dirty="0" smtClean="0"/>
              <a:t>Radar Data Processing for </a:t>
            </a:r>
            <a:r>
              <a:rPr lang="en-US" sz="3200" b="1" dirty="0" err="1" smtClean="0"/>
              <a:t>Nowcasting</a:t>
            </a:r>
            <a:endParaRPr lang="en-US" sz="3200" b="1" dirty="0" smtClean="0"/>
          </a:p>
        </p:txBody>
      </p:sp>
      <p:sp>
        <p:nvSpPr>
          <p:cNvPr id="27651" name="Rectangle 4"/>
          <p:cNvSpPr>
            <a:spLocks noChangeArrowheads="1"/>
          </p:cNvSpPr>
          <p:nvPr/>
        </p:nvSpPr>
        <p:spPr bwMode="auto">
          <a:xfrm>
            <a:off x="257907" y="1318846"/>
            <a:ext cx="1828800" cy="1066800"/>
          </a:xfrm>
          <a:prstGeom prst="rect">
            <a:avLst/>
          </a:prstGeom>
          <a:solidFill>
            <a:schemeClr val="accent1"/>
          </a:solidFill>
          <a:ln w="9525" algn="ctr">
            <a:solidFill>
              <a:schemeClr val="tx1"/>
            </a:solidFill>
            <a:miter lim="800000"/>
            <a:headEnd/>
            <a:tailEnd/>
          </a:ln>
        </p:spPr>
        <p:txBody>
          <a:bodyPr wrap="none" anchor="ctr"/>
          <a:lstStyle/>
          <a:p>
            <a:pPr algn="ctr"/>
            <a:r>
              <a:rPr lang="en-US" dirty="0"/>
              <a:t>DWR Data</a:t>
            </a:r>
          </a:p>
        </p:txBody>
      </p:sp>
      <p:sp>
        <p:nvSpPr>
          <p:cNvPr id="27653" name="Rectangle 6"/>
          <p:cNvSpPr>
            <a:spLocks noChangeArrowheads="1"/>
          </p:cNvSpPr>
          <p:nvPr/>
        </p:nvSpPr>
        <p:spPr bwMode="auto">
          <a:xfrm>
            <a:off x="4091354" y="1271954"/>
            <a:ext cx="2514600" cy="1066800"/>
          </a:xfrm>
          <a:prstGeom prst="rect">
            <a:avLst/>
          </a:prstGeom>
          <a:solidFill>
            <a:schemeClr val="accent1"/>
          </a:solidFill>
          <a:ln w="9525" algn="ctr">
            <a:solidFill>
              <a:schemeClr val="tx1"/>
            </a:solidFill>
            <a:miter lim="800000"/>
            <a:headEnd/>
            <a:tailEnd/>
          </a:ln>
        </p:spPr>
        <p:txBody>
          <a:bodyPr wrap="none" anchor="ctr"/>
          <a:lstStyle/>
          <a:p>
            <a:pPr algn="ctr"/>
            <a:r>
              <a:rPr lang="en-US" dirty="0"/>
              <a:t>Radar Data server</a:t>
            </a:r>
          </a:p>
        </p:txBody>
      </p:sp>
      <p:sp>
        <p:nvSpPr>
          <p:cNvPr id="27654" name="Text Box 7"/>
          <p:cNvSpPr txBox="1">
            <a:spLocks noChangeArrowheads="1"/>
          </p:cNvSpPr>
          <p:nvPr/>
        </p:nvSpPr>
        <p:spPr bwMode="auto">
          <a:xfrm>
            <a:off x="2145323" y="1418492"/>
            <a:ext cx="1858108" cy="336550"/>
          </a:xfrm>
          <a:prstGeom prst="rect">
            <a:avLst/>
          </a:prstGeom>
          <a:noFill/>
          <a:ln w="9525" algn="ctr">
            <a:noFill/>
            <a:miter lim="800000"/>
            <a:headEnd/>
            <a:tailEnd/>
          </a:ln>
        </p:spPr>
        <p:txBody>
          <a:bodyPr wrap="square">
            <a:spAutoFit/>
          </a:bodyPr>
          <a:lstStyle/>
          <a:p>
            <a:r>
              <a:rPr lang="en-US" sz="1600" dirty="0"/>
              <a:t>Data in IRIS format</a:t>
            </a:r>
          </a:p>
        </p:txBody>
      </p:sp>
      <p:sp>
        <p:nvSpPr>
          <p:cNvPr id="27655" name="Text Box 8"/>
          <p:cNvSpPr txBox="1">
            <a:spLocks noChangeArrowheads="1"/>
          </p:cNvSpPr>
          <p:nvPr/>
        </p:nvSpPr>
        <p:spPr bwMode="auto">
          <a:xfrm>
            <a:off x="2098430" y="1905000"/>
            <a:ext cx="2051539" cy="338554"/>
          </a:xfrm>
          <a:prstGeom prst="rect">
            <a:avLst/>
          </a:prstGeom>
          <a:noFill/>
          <a:ln w="9525" algn="ctr">
            <a:noFill/>
            <a:miter lim="800000"/>
            <a:headEnd/>
            <a:tailEnd/>
          </a:ln>
        </p:spPr>
        <p:txBody>
          <a:bodyPr wrap="square">
            <a:spAutoFit/>
          </a:bodyPr>
          <a:lstStyle/>
          <a:p>
            <a:r>
              <a:rPr lang="en-US" sz="1600" dirty="0">
                <a:solidFill>
                  <a:srgbClr val="009900"/>
                </a:solidFill>
              </a:rPr>
              <a:t>512/256 Kbps VPN line</a:t>
            </a:r>
          </a:p>
        </p:txBody>
      </p:sp>
      <p:sp>
        <p:nvSpPr>
          <p:cNvPr id="27657" name="Rectangle 10"/>
          <p:cNvSpPr>
            <a:spLocks noChangeArrowheads="1"/>
          </p:cNvSpPr>
          <p:nvPr/>
        </p:nvSpPr>
        <p:spPr bwMode="auto">
          <a:xfrm>
            <a:off x="6998677" y="2778370"/>
            <a:ext cx="1905000" cy="1219200"/>
          </a:xfrm>
          <a:prstGeom prst="rect">
            <a:avLst/>
          </a:prstGeom>
          <a:solidFill>
            <a:schemeClr val="accent1"/>
          </a:solidFill>
          <a:ln w="9525" algn="ctr">
            <a:solidFill>
              <a:schemeClr val="tx1"/>
            </a:solidFill>
            <a:miter lim="800000"/>
            <a:headEnd/>
            <a:tailEnd/>
          </a:ln>
        </p:spPr>
        <p:txBody>
          <a:bodyPr wrap="none" anchor="ctr"/>
          <a:lstStyle/>
          <a:p>
            <a:pPr algn="ctr"/>
            <a:r>
              <a:rPr lang="en-US" dirty="0"/>
              <a:t>TRANSMET</a:t>
            </a:r>
          </a:p>
        </p:txBody>
      </p:sp>
      <p:sp>
        <p:nvSpPr>
          <p:cNvPr id="27658" name="Text Box 11"/>
          <p:cNvSpPr txBox="1">
            <a:spLocks noChangeArrowheads="1"/>
          </p:cNvSpPr>
          <p:nvPr/>
        </p:nvSpPr>
        <p:spPr bwMode="auto">
          <a:xfrm>
            <a:off x="6641122" y="1881553"/>
            <a:ext cx="1893278" cy="338554"/>
          </a:xfrm>
          <a:prstGeom prst="rect">
            <a:avLst/>
          </a:prstGeom>
          <a:noFill/>
          <a:ln w="9525" algn="ctr">
            <a:noFill/>
            <a:miter lim="800000"/>
            <a:headEnd/>
            <a:tailEnd/>
          </a:ln>
        </p:spPr>
        <p:txBody>
          <a:bodyPr wrap="square">
            <a:spAutoFit/>
          </a:bodyPr>
          <a:lstStyle/>
          <a:p>
            <a:r>
              <a:rPr lang="en-US" sz="1600" dirty="0">
                <a:solidFill>
                  <a:srgbClr val="009900"/>
                </a:solidFill>
              </a:rPr>
              <a:t>LAN- 100MBPS line</a:t>
            </a:r>
          </a:p>
        </p:txBody>
      </p:sp>
      <p:sp>
        <p:nvSpPr>
          <p:cNvPr id="27659" name="Text Box 12"/>
          <p:cNvSpPr txBox="1">
            <a:spLocks noChangeArrowheads="1"/>
          </p:cNvSpPr>
          <p:nvPr/>
        </p:nvSpPr>
        <p:spPr bwMode="auto">
          <a:xfrm>
            <a:off x="6629400" y="990600"/>
            <a:ext cx="2286000" cy="825500"/>
          </a:xfrm>
          <a:prstGeom prst="rect">
            <a:avLst/>
          </a:prstGeom>
          <a:noFill/>
          <a:ln w="9525" algn="ctr">
            <a:noFill/>
            <a:miter lim="800000"/>
            <a:headEnd/>
            <a:tailEnd/>
          </a:ln>
        </p:spPr>
        <p:txBody>
          <a:bodyPr>
            <a:spAutoFit/>
          </a:bodyPr>
          <a:lstStyle/>
          <a:p>
            <a:r>
              <a:rPr lang="en-US" sz="1600" dirty="0"/>
              <a:t>Radar data BUFR OPERA/NETCDF/IRIS format</a:t>
            </a:r>
          </a:p>
        </p:txBody>
      </p:sp>
      <p:sp>
        <p:nvSpPr>
          <p:cNvPr id="27660" name="Rectangle 13"/>
          <p:cNvSpPr>
            <a:spLocks noChangeArrowheads="1"/>
          </p:cNvSpPr>
          <p:nvPr/>
        </p:nvSpPr>
        <p:spPr bwMode="auto">
          <a:xfrm>
            <a:off x="2819399" y="2737339"/>
            <a:ext cx="2590800" cy="1295400"/>
          </a:xfrm>
          <a:prstGeom prst="rect">
            <a:avLst/>
          </a:prstGeom>
          <a:solidFill>
            <a:schemeClr val="accent1"/>
          </a:solidFill>
          <a:ln w="9525" algn="ctr">
            <a:solidFill>
              <a:schemeClr val="tx1"/>
            </a:solidFill>
            <a:miter lim="800000"/>
            <a:headEnd/>
            <a:tailEnd/>
          </a:ln>
        </p:spPr>
        <p:txBody>
          <a:bodyPr wrap="none" anchor="ctr"/>
          <a:lstStyle/>
          <a:p>
            <a:pPr algn="ctr"/>
            <a:r>
              <a:rPr lang="en-US" dirty="0"/>
              <a:t>HPCS mounted on </a:t>
            </a:r>
          </a:p>
          <a:p>
            <a:pPr algn="ctr"/>
            <a:r>
              <a:rPr lang="en-US" dirty="0" smtClean="0"/>
              <a:t>NOWCAST </a:t>
            </a:r>
            <a:r>
              <a:rPr lang="en-US" dirty="0"/>
              <a:t>Server -I</a:t>
            </a:r>
          </a:p>
        </p:txBody>
      </p:sp>
      <p:sp>
        <p:nvSpPr>
          <p:cNvPr id="27663" name="Text Box 16"/>
          <p:cNvSpPr txBox="1">
            <a:spLocks noChangeArrowheads="1"/>
          </p:cNvSpPr>
          <p:nvPr/>
        </p:nvSpPr>
        <p:spPr bwMode="auto">
          <a:xfrm>
            <a:off x="5457092" y="3423139"/>
            <a:ext cx="1524000" cy="581025"/>
          </a:xfrm>
          <a:prstGeom prst="rect">
            <a:avLst/>
          </a:prstGeom>
          <a:noFill/>
          <a:ln w="9525" algn="ctr">
            <a:noFill/>
            <a:miter lim="800000"/>
            <a:headEnd/>
            <a:tailEnd/>
          </a:ln>
        </p:spPr>
        <p:txBody>
          <a:bodyPr>
            <a:spAutoFit/>
          </a:bodyPr>
          <a:lstStyle/>
          <a:p>
            <a:r>
              <a:rPr lang="en-US" sz="1600" dirty="0">
                <a:solidFill>
                  <a:srgbClr val="009900"/>
                </a:solidFill>
              </a:rPr>
              <a:t>LAN- 100Mbps line</a:t>
            </a:r>
          </a:p>
        </p:txBody>
      </p:sp>
      <p:sp>
        <p:nvSpPr>
          <p:cNvPr id="27664" name="Text Box 17"/>
          <p:cNvSpPr txBox="1">
            <a:spLocks noChangeArrowheads="1"/>
          </p:cNvSpPr>
          <p:nvPr/>
        </p:nvSpPr>
        <p:spPr bwMode="auto">
          <a:xfrm>
            <a:off x="5503985" y="2643554"/>
            <a:ext cx="1371600" cy="581025"/>
          </a:xfrm>
          <a:prstGeom prst="rect">
            <a:avLst/>
          </a:prstGeom>
          <a:noFill/>
          <a:ln w="9525" algn="ctr">
            <a:noFill/>
            <a:miter lim="800000"/>
            <a:headEnd/>
            <a:tailEnd/>
          </a:ln>
        </p:spPr>
        <p:txBody>
          <a:bodyPr>
            <a:spAutoFit/>
          </a:bodyPr>
          <a:lstStyle/>
          <a:p>
            <a:r>
              <a:rPr lang="en-US" sz="1600" dirty="0"/>
              <a:t>Radar data GTS headers</a:t>
            </a:r>
          </a:p>
        </p:txBody>
      </p:sp>
      <p:sp>
        <p:nvSpPr>
          <p:cNvPr id="27665" name="Rectangle 18"/>
          <p:cNvSpPr>
            <a:spLocks noChangeArrowheads="1"/>
          </p:cNvSpPr>
          <p:nvPr/>
        </p:nvSpPr>
        <p:spPr bwMode="auto">
          <a:xfrm>
            <a:off x="3206262" y="4958863"/>
            <a:ext cx="3429000" cy="1219200"/>
          </a:xfrm>
          <a:prstGeom prst="rect">
            <a:avLst/>
          </a:prstGeom>
          <a:solidFill>
            <a:schemeClr val="accent1"/>
          </a:solidFill>
          <a:ln w="9525" algn="ctr">
            <a:solidFill>
              <a:schemeClr val="tx1"/>
            </a:solidFill>
            <a:miter lim="800000"/>
            <a:headEnd/>
            <a:tailEnd/>
          </a:ln>
        </p:spPr>
        <p:txBody>
          <a:bodyPr wrap="none" anchor="ctr"/>
          <a:lstStyle/>
          <a:p>
            <a:pPr algn="ctr"/>
            <a:r>
              <a:rPr lang="en-US" dirty="0" smtClean="0"/>
              <a:t>NOWCAST </a:t>
            </a:r>
            <a:r>
              <a:rPr lang="en-US" dirty="0"/>
              <a:t>Server –II</a:t>
            </a:r>
          </a:p>
          <a:p>
            <a:pPr algn="ctr"/>
            <a:r>
              <a:rPr lang="en-US" sz="1800" dirty="0"/>
              <a:t>(processing by </a:t>
            </a:r>
            <a:r>
              <a:rPr lang="en-US" dirty="0">
                <a:solidFill>
                  <a:srgbClr val="FF3399"/>
                </a:solidFill>
              </a:rPr>
              <a:t>WDSS-II</a:t>
            </a:r>
            <a:r>
              <a:rPr lang="en-US" sz="1800" dirty="0"/>
              <a:t>)</a:t>
            </a:r>
          </a:p>
        </p:txBody>
      </p:sp>
      <p:sp>
        <p:nvSpPr>
          <p:cNvPr id="27666" name="Text Box 19"/>
          <p:cNvSpPr txBox="1">
            <a:spLocks noChangeArrowheads="1"/>
          </p:cNvSpPr>
          <p:nvPr/>
        </p:nvSpPr>
        <p:spPr bwMode="auto">
          <a:xfrm>
            <a:off x="4167554" y="4208585"/>
            <a:ext cx="1981200" cy="336550"/>
          </a:xfrm>
          <a:prstGeom prst="rect">
            <a:avLst/>
          </a:prstGeom>
          <a:noFill/>
          <a:ln w="9525" algn="ctr">
            <a:noFill/>
            <a:miter lim="800000"/>
            <a:headEnd/>
            <a:tailEnd/>
          </a:ln>
        </p:spPr>
        <p:txBody>
          <a:bodyPr>
            <a:spAutoFit/>
          </a:bodyPr>
          <a:lstStyle/>
          <a:p>
            <a:r>
              <a:rPr lang="en-US" sz="1600" dirty="0">
                <a:solidFill>
                  <a:srgbClr val="009900"/>
                </a:solidFill>
              </a:rPr>
              <a:t>LAN- 100 Mbps line</a:t>
            </a:r>
          </a:p>
        </p:txBody>
      </p:sp>
      <p:sp>
        <p:nvSpPr>
          <p:cNvPr id="27667" name="Text Box 20"/>
          <p:cNvSpPr txBox="1">
            <a:spLocks noChangeArrowheads="1"/>
          </p:cNvSpPr>
          <p:nvPr/>
        </p:nvSpPr>
        <p:spPr bwMode="auto">
          <a:xfrm>
            <a:off x="2614246" y="4108939"/>
            <a:ext cx="1447800" cy="584775"/>
          </a:xfrm>
          <a:prstGeom prst="rect">
            <a:avLst/>
          </a:prstGeom>
          <a:noFill/>
          <a:ln w="9525" algn="ctr">
            <a:noFill/>
            <a:miter lim="800000"/>
            <a:headEnd/>
            <a:tailEnd/>
          </a:ln>
        </p:spPr>
        <p:txBody>
          <a:bodyPr>
            <a:spAutoFit/>
          </a:bodyPr>
          <a:lstStyle/>
          <a:p>
            <a:r>
              <a:rPr lang="en-US" sz="1600" dirty="0"/>
              <a:t>NSSL-NETCDF format</a:t>
            </a:r>
          </a:p>
        </p:txBody>
      </p:sp>
      <p:sp>
        <p:nvSpPr>
          <p:cNvPr id="27669" name="Oval 22"/>
          <p:cNvSpPr>
            <a:spLocks noChangeArrowheads="1"/>
          </p:cNvSpPr>
          <p:nvPr/>
        </p:nvSpPr>
        <p:spPr bwMode="auto">
          <a:xfrm>
            <a:off x="269631" y="4853354"/>
            <a:ext cx="1776046" cy="1406769"/>
          </a:xfrm>
          <a:prstGeom prst="ellipse">
            <a:avLst/>
          </a:prstGeom>
          <a:solidFill>
            <a:srgbClr val="FF9900"/>
          </a:solidFill>
          <a:ln w="9525" algn="ctr">
            <a:solidFill>
              <a:schemeClr val="tx1"/>
            </a:solidFill>
            <a:miter lim="800000"/>
            <a:headEnd/>
            <a:tailEnd/>
          </a:ln>
        </p:spPr>
        <p:txBody>
          <a:bodyPr wrap="none" anchor="ctr"/>
          <a:lstStyle/>
          <a:p>
            <a:pPr algn="ctr"/>
            <a:r>
              <a:rPr lang="en-US" dirty="0"/>
              <a:t>NWP models</a:t>
            </a:r>
          </a:p>
          <a:p>
            <a:pPr algn="ctr"/>
            <a:r>
              <a:rPr lang="en-US" sz="2800" b="1" dirty="0" smtClean="0">
                <a:solidFill>
                  <a:srgbClr val="FF3399"/>
                </a:solidFill>
              </a:rPr>
              <a:t>ARPS/WRF</a:t>
            </a:r>
            <a:endParaRPr lang="en-US" sz="2800" b="1" dirty="0">
              <a:solidFill>
                <a:srgbClr val="FF3399"/>
              </a:solidFill>
            </a:endParaRPr>
          </a:p>
        </p:txBody>
      </p:sp>
      <p:sp>
        <p:nvSpPr>
          <p:cNvPr id="27670" name="Text Box 23"/>
          <p:cNvSpPr txBox="1">
            <a:spLocks noChangeArrowheads="1"/>
          </p:cNvSpPr>
          <p:nvPr/>
        </p:nvSpPr>
        <p:spPr bwMode="auto">
          <a:xfrm>
            <a:off x="2022231" y="4812323"/>
            <a:ext cx="1295400" cy="641350"/>
          </a:xfrm>
          <a:prstGeom prst="rect">
            <a:avLst/>
          </a:prstGeom>
          <a:noFill/>
          <a:ln w="9525" algn="ctr">
            <a:noFill/>
            <a:miter lim="800000"/>
            <a:headEnd/>
            <a:tailEnd/>
          </a:ln>
        </p:spPr>
        <p:txBody>
          <a:bodyPr>
            <a:spAutoFit/>
          </a:bodyPr>
          <a:lstStyle/>
          <a:p>
            <a:r>
              <a:rPr lang="en-US" sz="1800" dirty="0">
                <a:solidFill>
                  <a:srgbClr val="00B050"/>
                </a:solidFill>
              </a:rPr>
              <a:t>Quality controlled</a:t>
            </a:r>
          </a:p>
        </p:txBody>
      </p:sp>
      <p:cxnSp>
        <p:nvCxnSpPr>
          <p:cNvPr id="27" name="Straight Arrow Connector 26"/>
          <p:cNvCxnSpPr>
            <a:stCxn id="27651" idx="3"/>
          </p:cNvCxnSpPr>
          <p:nvPr/>
        </p:nvCxnSpPr>
        <p:spPr>
          <a:xfrm flipV="1">
            <a:off x="2086707" y="1840524"/>
            <a:ext cx="2028093" cy="11722"/>
          </a:xfrm>
          <a:prstGeom prst="straightConnector1">
            <a:avLst/>
          </a:prstGeom>
          <a:ln w="50800" cmpd="sng">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623538" y="1793631"/>
            <a:ext cx="1887416" cy="11723"/>
          </a:xfrm>
          <a:prstGeom prst="straightConnector1">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flipH="1">
            <a:off x="8001000" y="2280138"/>
            <a:ext cx="1008184" cy="35169"/>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0800000">
            <a:off x="5410199" y="3326425"/>
            <a:ext cx="1588478" cy="2931"/>
          </a:xfrm>
          <a:prstGeom prst="straightConnector1">
            <a:avLst/>
          </a:prstGeom>
          <a:ln w="508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7665" idx="1"/>
            <a:endCxn id="27669" idx="6"/>
          </p:cNvCxnSpPr>
          <p:nvPr/>
        </p:nvCxnSpPr>
        <p:spPr>
          <a:xfrm rot="10800000">
            <a:off x="2045678" y="5556739"/>
            <a:ext cx="1160585" cy="11724"/>
          </a:xfrm>
          <a:prstGeom prst="straightConnector1">
            <a:avLst/>
          </a:prstGeom>
          <a:ln w="762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7660" idx="2"/>
          </p:cNvCxnSpPr>
          <p:nvPr/>
        </p:nvCxnSpPr>
        <p:spPr>
          <a:xfrm rot="16200000" flipH="1">
            <a:off x="3640015" y="4507523"/>
            <a:ext cx="961292" cy="11724"/>
          </a:xfrm>
          <a:prstGeom prst="straightConnector1">
            <a:avLst/>
          </a:prstGeom>
          <a:ln w="508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a:xfrm>
            <a:off x="951035" y="257908"/>
            <a:ext cx="7406640" cy="832338"/>
          </a:xfrm>
        </p:spPr>
        <p:txBody>
          <a:bodyPr>
            <a:normAutofit/>
          </a:bodyPr>
          <a:lstStyle/>
          <a:p>
            <a:pPr algn="ctr"/>
            <a:r>
              <a:rPr lang="en-US" sz="2400" b="1" dirty="0" smtClean="0"/>
              <a:t>WDSS-II products for Metropolitan City Forecast and Aviation forecast (Single Radar Products)</a:t>
            </a:r>
          </a:p>
        </p:txBody>
      </p:sp>
      <p:pic>
        <p:nvPicPr>
          <p:cNvPr id="26627" name="Picture 4" descr="00"/>
          <p:cNvPicPr>
            <a:picLocks noChangeAspect="1" noChangeArrowheads="1" noCrop="1"/>
          </p:cNvPicPr>
          <p:nvPr/>
        </p:nvPicPr>
        <p:blipFill>
          <a:blip r:embed="rId2" cstate="print"/>
          <a:srcRect/>
          <a:stretch>
            <a:fillRect/>
          </a:stretch>
        </p:blipFill>
        <p:spPr bwMode="auto">
          <a:xfrm>
            <a:off x="691662" y="1173164"/>
            <a:ext cx="3875451" cy="5016619"/>
          </a:xfrm>
          <a:prstGeom prst="rect">
            <a:avLst/>
          </a:prstGeom>
          <a:noFill/>
          <a:ln w="9525">
            <a:noFill/>
            <a:miter lim="800000"/>
            <a:headEnd/>
            <a:tailEnd/>
          </a:ln>
        </p:spPr>
      </p:pic>
      <p:pic>
        <p:nvPicPr>
          <p:cNvPr id="26628" name="Picture 7" descr="forecast_Ref"/>
          <p:cNvPicPr>
            <a:picLocks noChangeAspect="1" noChangeArrowheads="1" noCrop="1"/>
          </p:cNvPicPr>
          <p:nvPr/>
        </p:nvPicPr>
        <p:blipFill>
          <a:blip r:embed="rId3" cstate="print"/>
          <a:srcRect/>
          <a:stretch>
            <a:fillRect/>
          </a:stretch>
        </p:blipFill>
        <p:spPr bwMode="auto">
          <a:xfrm>
            <a:off x="4652230" y="1172307"/>
            <a:ext cx="3897138" cy="504385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heme1">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4678</TotalTime>
  <Words>3239</Words>
  <Application>Microsoft Office PowerPoint</Application>
  <PresentationFormat>On-screen Show (4:3)</PresentationFormat>
  <Paragraphs>661</Paragraphs>
  <Slides>48</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Theme1</vt:lpstr>
      <vt:lpstr>Chart</vt:lpstr>
      <vt:lpstr>Operational Short and Medium range forecasts</vt:lpstr>
      <vt:lpstr>Slide 2</vt:lpstr>
      <vt:lpstr>Operational  NWP System</vt:lpstr>
      <vt:lpstr>Slide 4</vt:lpstr>
      <vt:lpstr>Slide 5</vt:lpstr>
      <vt:lpstr>Slide 6</vt:lpstr>
      <vt:lpstr>New Initiative: GFS 07 DAYS (WEEKLY) CUMULATIVE SUB-DIV. RAINFALL FORECAST</vt:lpstr>
      <vt:lpstr>Radar Data Processing for Nowcasting</vt:lpstr>
      <vt:lpstr>WDSS-II products for Metropolitan City Forecast and Aviation forecast (Single Radar Products)</vt:lpstr>
      <vt:lpstr>  Major Achievements during 2014-15</vt:lpstr>
      <vt:lpstr>Slide 11</vt:lpstr>
      <vt:lpstr>Slide 12</vt:lpstr>
      <vt:lpstr>Slide 13</vt:lpstr>
      <vt:lpstr>Special Forecasting Services</vt:lpstr>
      <vt:lpstr>Slide 15</vt:lpstr>
      <vt:lpstr>Performance of NWP Models</vt:lpstr>
      <vt:lpstr>GFS All India daily mean rainfall for monitoring active/weak spell</vt:lpstr>
      <vt:lpstr>Slide 18</vt:lpstr>
      <vt:lpstr>Slide 19</vt:lpstr>
      <vt:lpstr>Slide 20</vt:lpstr>
      <vt:lpstr>Slide 21</vt:lpstr>
      <vt:lpstr>Slide 22</vt:lpstr>
      <vt:lpstr>Slide 23</vt:lpstr>
      <vt:lpstr>Future Plans</vt:lpstr>
      <vt:lpstr>Slide 25</vt:lpstr>
      <vt:lpstr>Slide 26</vt:lpstr>
      <vt:lpstr>Update plans for NWP system</vt:lpstr>
      <vt:lpstr>Thank   You</vt:lpstr>
      <vt:lpstr>Operational Long Range Forecasting</vt:lpstr>
      <vt:lpstr>Operational Long Range Forecasts Issued by ESSO-IMD</vt:lpstr>
      <vt:lpstr>Ensemble Forecasting System for Seasonal Rainfall over Country as a whole: </vt:lpstr>
      <vt:lpstr>Slide 32</vt:lpstr>
      <vt:lpstr>Skill of the statistical models currently used for the operational LRF of Monsoon Rainfall over India</vt:lpstr>
      <vt:lpstr>Verification of Operational Long Range Forecasts for the 2014 Southwest Monsoon Rainfall</vt:lpstr>
      <vt:lpstr>Performance of Operational Forecast (Empirical Model) for All India Seasonal Rainfall (1988-2014): </vt:lpstr>
      <vt:lpstr>PCR model for the Forecasting  date of Monsoon onset over Kerala</vt:lpstr>
      <vt:lpstr>ESSO- IMD’s Experimental LRF System based on  Seasonal  Forecast Model (SFM)</vt:lpstr>
      <vt:lpstr>Skill of ESSO- IMD SFM for forecasting monthly and season rainfall over the country as a whole at different lead times: 1982-2011</vt:lpstr>
      <vt:lpstr>IMD SFM Forecast For 2014</vt:lpstr>
      <vt:lpstr>Slide 40</vt:lpstr>
      <vt:lpstr>Consensus Forecast for South Asia - 2014</vt:lpstr>
      <vt:lpstr>Future Plans</vt:lpstr>
      <vt:lpstr>Slide 43</vt:lpstr>
      <vt:lpstr>Slide 44</vt:lpstr>
      <vt:lpstr>Slide 45</vt:lpstr>
      <vt:lpstr>Slide 46</vt:lpstr>
      <vt:lpstr>Slide 47</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ESSO-IMD</dc:title>
  <dc:creator>Gajendra Kumar</dc:creator>
  <cp:lastModifiedBy>IITM</cp:lastModifiedBy>
  <cp:revision>525</cp:revision>
  <dcterms:created xsi:type="dcterms:W3CDTF">2014-03-24T16:17:57Z</dcterms:created>
  <dcterms:modified xsi:type="dcterms:W3CDTF">2015-02-18T03:44:27Z</dcterms:modified>
</cp:coreProperties>
</file>