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83" r:id="rId17"/>
    <p:sldId id="284" r:id="rId18"/>
    <p:sldId id="273" r:id="rId19"/>
    <p:sldId id="280" r:id="rId20"/>
    <p:sldId id="274" r:id="rId21"/>
    <p:sldId id="272" r:id="rId22"/>
    <p:sldId id="281" r:id="rId23"/>
    <p:sldId id="278" r:id="rId24"/>
    <p:sldId id="282" r:id="rId25"/>
    <p:sldId id="277" r:id="rId26"/>
    <p:sldId id="279" r:id="rId27"/>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4" d="100"/>
          <a:sy n="54" d="100"/>
        </p:scale>
        <p:origin x="-2016"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6" name="Shape 4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86369770"/>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lvl1pPr defTabSz="914400">
              <a:lnSpc>
                <a:spcPct val="100000"/>
              </a:lnSpc>
              <a:defRPr sz="1200">
                <a:latin typeface="Times New Roman"/>
                <a:ea typeface="Times New Roman"/>
                <a:cs typeface="Times New Roman"/>
                <a:sym typeface="Times New Roman"/>
              </a:defRPr>
            </a:lvl1pPr>
          </a:lstStyle>
          <a:p>
            <a:pPr lvl="0">
              <a:defRPr sz="1800"/>
            </a:pPr>
            <a:endParaRPr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51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771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065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lIns="0" tIns="0" rIns="0" bIns="0" anchor="b">
            <a:normAutofit/>
          </a:bodyPr>
          <a:lstStyle>
            <a:lvl1pPr defTabSz="584200">
              <a:defRPr sz="8000">
                <a:latin typeface="+mn-lt"/>
                <a:ea typeface="+mn-ea"/>
                <a:cs typeface="+mn-cs"/>
                <a:sym typeface="Helvetica Light"/>
              </a:defRPr>
            </a:lvl1pPr>
          </a:lstStyle>
          <a:p>
            <a:pPr lvl="0">
              <a:defRPr sz="1800"/>
            </a:pPr>
            <a:r>
              <a:rPr sz="8000"/>
              <a:t>Title Text</a:t>
            </a:r>
          </a:p>
        </p:txBody>
      </p:sp>
      <p:sp>
        <p:nvSpPr>
          <p:cNvPr id="7" name="Shape 7"/>
          <p:cNvSpPr>
            <a:spLocks noGrp="1"/>
          </p:cNvSpPr>
          <p:nvPr>
            <p:ph type="body" idx="1"/>
          </p:nvPr>
        </p:nvSpPr>
        <p:spPr>
          <a:xfrm>
            <a:off x="1270000" y="5029200"/>
            <a:ext cx="10464800" cy="1130300"/>
          </a:xfrm>
          <a:prstGeom prst="rect">
            <a:avLst/>
          </a:prstGeom>
        </p:spPr>
        <p:txBody>
          <a:bodyPr lIns="0" tIns="0" rIns="0" bIns="0">
            <a:normAutofit/>
          </a:bodyPr>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hape 31"/>
          <p:cNvSpPr>
            <a:spLocks noGrp="1"/>
          </p:cNvSpPr>
          <p:nvPr>
            <p:ph type="sldNum" sz="quarter" idx="2"/>
          </p:nvPr>
        </p:nvSpPr>
        <p:spPr>
          <a:xfrm>
            <a:off x="9332172" y="8888889"/>
            <a:ext cx="2999849" cy="321061"/>
          </a:xfrm>
          <a:prstGeom prst="rect">
            <a:avLst/>
          </a:prstGeom>
        </p:spPr>
        <p:txBody>
          <a:bodyPr lIns="0" tIns="0" rIns="0" bIns="0" anchor="t"/>
          <a:lstStyle>
            <a:lvl1pPr algn="l" defTabSz="457200">
              <a:lnSpc>
                <a:spcPct val="93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aseline="0">
                <a:solidFill>
                  <a:srgbClr val="000000"/>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9332172" y="8888889"/>
            <a:ext cx="3026486" cy="321061"/>
          </a:xfrm>
          <a:prstGeom prst="rect">
            <a:avLst/>
          </a:prstGeom>
        </p:spPr>
        <p:txBody>
          <a:bodyPr lIns="0" tIns="0" rIns="0" bIns="0" anchor="t"/>
          <a:lstStyle>
            <a:lvl1pPr algn="l" defTabSz="457200">
              <a:lnSpc>
                <a:spcPct val="93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aseline="0">
                <a:solidFill>
                  <a:srgbClr val="000000"/>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5" name="Shape 35"/>
          <p:cNvSpPr>
            <a:spLocks noGrp="1"/>
          </p:cNvSpPr>
          <p:nvPr>
            <p:ph type="sldNum" sz="quarter" idx="2"/>
          </p:nvPr>
        </p:nvSpPr>
        <p:spPr>
          <a:xfrm>
            <a:off x="9332172" y="8888889"/>
            <a:ext cx="3022388" cy="321061"/>
          </a:xfrm>
          <a:prstGeom prst="rect">
            <a:avLst/>
          </a:prstGeom>
        </p:spPr>
        <p:txBody>
          <a:bodyPr lIns="0" tIns="0" rIns="0" bIns="0" anchor="t"/>
          <a:lstStyle>
            <a:lvl1pPr algn="l" defTabSz="457200">
              <a:lnSpc>
                <a:spcPct val="93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aseline="0">
                <a:solidFill>
                  <a:srgbClr val="000000"/>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39" name="Shape 39"/>
          <p:cNvSpPr>
            <a:spLocks noGrp="1"/>
          </p:cNvSpPr>
          <p:nvPr>
            <p:ph type="body" idx="1"/>
          </p:nvPr>
        </p:nvSpPr>
        <p:spPr>
          <a:xfrm>
            <a:off x="652697" y="392480"/>
            <a:ext cx="11699405" cy="8318675"/>
          </a:xfrm>
          <a:prstGeom prst="rect">
            <a:avLst/>
          </a:prstGeom>
        </p:spPr>
        <p:txBody>
          <a:body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
        <p:nvSpPr>
          <p:cNvPr id="40" name="Shape 40"/>
          <p:cNvSpPr>
            <a:spLocks noGrp="1"/>
          </p:cNvSpPr>
          <p:nvPr>
            <p:ph type="sldNum" sz="quarter" idx="2"/>
          </p:nvPr>
        </p:nvSpPr>
        <p:spPr>
          <a:prstGeom prst="rect">
            <a:avLst/>
          </a:prstGeom>
        </p:spPr>
        <p:txBody>
          <a:bodyPr/>
          <a:lstStyle>
            <a:lvl1pPr>
              <a:defRPr baseline="0"/>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6000"/>
              <a:t>Title Text</a:t>
            </a:r>
          </a:p>
        </p:txBody>
      </p:sp>
      <p:sp>
        <p:nvSpPr>
          <p:cNvPr id="43" name="Shape 43"/>
          <p:cNvSpPr>
            <a:spLocks noGrp="1"/>
          </p:cNvSpPr>
          <p:nvPr>
            <p:ph type="body" idx="1"/>
          </p:nvPr>
        </p:nvSpPr>
        <p:spPr>
          <a:prstGeom prst="rect">
            <a:avLst/>
          </a:prstGeom>
        </p:spPr>
        <p:txBody>
          <a:body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9" name="Shape 9"/>
          <p:cNvSpPr>
            <a:spLocks noGrp="1"/>
          </p:cNvSpPr>
          <p:nvPr>
            <p:ph type="title"/>
          </p:nvPr>
        </p:nvSpPr>
        <p:spPr>
          <a:xfrm>
            <a:off x="1270000" y="6718300"/>
            <a:ext cx="10464800" cy="1422400"/>
          </a:xfrm>
          <a:prstGeom prst="rect">
            <a:avLst/>
          </a:prstGeom>
        </p:spPr>
        <p:txBody>
          <a:bodyPr lIns="0" tIns="0" rIns="0" bIns="0" anchor="b">
            <a:normAutofit/>
          </a:bodyPr>
          <a:lstStyle>
            <a:lvl1pPr defTabSz="584200">
              <a:defRPr sz="8000">
                <a:latin typeface="+mn-lt"/>
                <a:ea typeface="+mn-ea"/>
                <a:cs typeface="+mn-cs"/>
                <a:sym typeface="Helvetica Light"/>
              </a:defRPr>
            </a:lvl1pPr>
          </a:lstStyle>
          <a:p>
            <a:pPr lvl="0">
              <a:defRPr sz="1800"/>
            </a:pPr>
            <a:r>
              <a:rPr sz="8000"/>
              <a:t>Title Text</a:t>
            </a:r>
          </a:p>
        </p:txBody>
      </p:sp>
      <p:sp>
        <p:nvSpPr>
          <p:cNvPr id="10" name="Shape 10"/>
          <p:cNvSpPr>
            <a:spLocks noGrp="1"/>
          </p:cNvSpPr>
          <p:nvPr>
            <p:ph type="body" idx="1"/>
          </p:nvPr>
        </p:nvSpPr>
        <p:spPr>
          <a:xfrm>
            <a:off x="1270000" y="8191500"/>
            <a:ext cx="10464800" cy="1130300"/>
          </a:xfrm>
          <a:prstGeom prst="rect">
            <a:avLst/>
          </a:prstGeom>
        </p:spPr>
        <p:txBody>
          <a:bodyPr lIns="0" tIns="0" rIns="0" bIns="0">
            <a:normAutofit/>
          </a:bodyPr>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2" name="Shape 12"/>
          <p:cNvSpPr>
            <a:spLocks noGrp="1"/>
          </p:cNvSpPr>
          <p:nvPr>
            <p:ph type="title"/>
          </p:nvPr>
        </p:nvSpPr>
        <p:spPr>
          <a:xfrm>
            <a:off x="1270000" y="3225800"/>
            <a:ext cx="10464800" cy="3302000"/>
          </a:xfrm>
          <a:prstGeom prst="rect">
            <a:avLst/>
          </a:prstGeom>
        </p:spPr>
        <p:txBody>
          <a:bodyPr lIns="0" tIns="0" rIns="0" bIns="0">
            <a:normAutofit/>
          </a:bodyPr>
          <a:lstStyle>
            <a:lvl1pPr defTabSz="584200">
              <a:defRPr sz="8000">
                <a:latin typeface="+mn-lt"/>
                <a:ea typeface="+mn-ea"/>
                <a:cs typeface="+mn-cs"/>
                <a:sym typeface="Helvetica Light"/>
              </a:defRPr>
            </a:lvl1pPr>
          </a:lstStyle>
          <a:p>
            <a:pPr lvl="0">
              <a:defRPr sz="1800"/>
            </a:pPr>
            <a:r>
              <a:rPr sz="8000"/>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4" name="Shape 14"/>
          <p:cNvSpPr>
            <a:spLocks noGrp="1"/>
          </p:cNvSpPr>
          <p:nvPr>
            <p:ph type="title"/>
          </p:nvPr>
        </p:nvSpPr>
        <p:spPr>
          <a:xfrm>
            <a:off x="952500" y="635000"/>
            <a:ext cx="5334000" cy="3987800"/>
          </a:xfrm>
          <a:prstGeom prst="rect">
            <a:avLst/>
          </a:prstGeom>
        </p:spPr>
        <p:txBody>
          <a:bodyPr lIns="0" tIns="0" rIns="0" bIns="0" anchor="b">
            <a:normAutofit/>
          </a:bodyPr>
          <a:lstStyle>
            <a:lvl1pPr defTabSz="584200">
              <a:defRPr>
                <a:latin typeface="+mn-lt"/>
                <a:ea typeface="+mn-ea"/>
                <a:cs typeface="+mn-cs"/>
                <a:sym typeface="Helvetica Light"/>
              </a:defRPr>
            </a:lvl1pPr>
          </a:lstStyle>
          <a:p>
            <a:pPr lvl="0">
              <a:defRPr sz="1800"/>
            </a:pPr>
            <a:r>
              <a:rPr sz="6000"/>
              <a:t>Title Text</a:t>
            </a:r>
          </a:p>
        </p:txBody>
      </p:sp>
      <p:sp>
        <p:nvSpPr>
          <p:cNvPr id="15" name="Shape 15"/>
          <p:cNvSpPr>
            <a:spLocks noGrp="1"/>
          </p:cNvSpPr>
          <p:nvPr>
            <p:ph type="body" idx="1"/>
          </p:nvPr>
        </p:nvSpPr>
        <p:spPr>
          <a:xfrm>
            <a:off x="952500" y="4762500"/>
            <a:ext cx="5334000" cy="4102100"/>
          </a:xfrm>
          <a:prstGeom prst="rect">
            <a:avLst/>
          </a:prstGeom>
        </p:spPr>
        <p:txBody>
          <a:bodyPr lIns="0" tIns="0" rIns="0" bIns="0">
            <a:normAutofit/>
          </a:bodyPr>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952500" y="444500"/>
            <a:ext cx="11099800" cy="2159000"/>
          </a:xfrm>
          <a:prstGeom prst="rect">
            <a:avLst/>
          </a:prstGeom>
        </p:spPr>
        <p:txBody>
          <a:bodyPr lIns="0" tIns="0" rIns="0" bIns="0">
            <a:normAutofit/>
          </a:bodyPr>
          <a:lstStyle>
            <a:lvl1pPr defTabSz="584200">
              <a:defRPr sz="8000">
                <a:latin typeface="+mn-lt"/>
                <a:ea typeface="+mn-ea"/>
                <a:cs typeface="+mn-cs"/>
                <a:sym typeface="Helvetica Light"/>
              </a:defRPr>
            </a:lvl1pPr>
          </a:lstStyle>
          <a:p>
            <a:pPr lvl="0">
              <a:defRPr sz="1800"/>
            </a:pPr>
            <a:r>
              <a:rPr sz="8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 name="Shape 19"/>
          <p:cNvSpPr>
            <a:spLocks noGrp="1"/>
          </p:cNvSpPr>
          <p:nvPr>
            <p:ph type="title"/>
          </p:nvPr>
        </p:nvSpPr>
        <p:spPr>
          <a:xfrm>
            <a:off x="952500" y="444500"/>
            <a:ext cx="11099800" cy="2159000"/>
          </a:xfrm>
          <a:prstGeom prst="rect">
            <a:avLst/>
          </a:prstGeom>
        </p:spPr>
        <p:txBody>
          <a:bodyPr lIns="0" tIns="0" rIns="0" bIns="0">
            <a:normAutofit/>
          </a:bodyPr>
          <a:lstStyle>
            <a:lvl1pPr defTabSz="584200">
              <a:defRPr sz="8000">
                <a:latin typeface="+mn-lt"/>
                <a:ea typeface="+mn-ea"/>
                <a:cs typeface="+mn-cs"/>
                <a:sym typeface="Helvetica Light"/>
              </a:defRPr>
            </a:lvl1pPr>
          </a:lstStyle>
          <a:p>
            <a:pPr lvl="0">
              <a:defRPr sz="1800"/>
            </a:pPr>
            <a:r>
              <a:rPr sz="8000"/>
              <a:t>Title Text</a:t>
            </a:r>
          </a:p>
        </p:txBody>
      </p:sp>
      <p:sp>
        <p:nvSpPr>
          <p:cNvPr id="20" name="Shape 20"/>
          <p:cNvSpPr>
            <a:spLocks noGrp="1"/>
          </p:cNvSpPr>
          <p:nvPr>
            <p:ph type="body" idx="1"/>
          </p:nvPr>
        </p:nvSpPr>
        <p:spPr>
          <a:xfrm>
            <a:off x="952500" y="2603500"/>
            <a:ext cx="11099800" cy="6286500"/>
          </a:xfrm>
          <a:prstGeom prst="rect">
            <a:avLst/>
          </a:prstGeom>
        </p:spPr>
        <p:txBody>
          <a:bodyPr lIns="0" tIns="0" rIns="0" bIns="0" anchor="ctr">
            <a:normAutofit/>
          </a:bodyP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marL="1333500"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2" name="Shape 22"/>
          <p:cNvSpPr>
            <a:spLocks noGrp="1"/>
          </p:cNvSpPr>
          <p:nvPr>
            <p:ph type="title"/>
          </p:nvPr>
        </p:nvSpPr>
        <p:spPr>
          <a:xfrm>
            <a:off x="952500" y="444500"/>
            <a:ext cx="11099800" cy="2159000"/>
          </a:xfrm>
          <a:prstGeom prst="rect">
            <a:avLst/>
          </a:prstGeom>
        </p:spPr>
        <p:txBody>
          <a:bodyPr lIns="0" tIns="0" rIns="0" bIns="0">
            <a:normAutofit/>
          </a:bodyPr>
          <a:lstStyle>
            <a:lvl1pPr defTabSz="584200">
              <a:defRPr sz="8000">
                <a:latin typeface="+mn-lt"/>
                <a:ea typeface="+mn-ea"/>
                <a:cs typeface="+mn-cs"/>
                <a:sym typeface="Helvetica Light"/>
              </a:defRPr>
            </a:lvl1pPr>
          </a:lstStyle>
          <a:p>
            <a:pPr lvl="0">
              <a:defRPr sz="1800"/>
            </a:pPr>
            <a:r>
              <a:rPr sz="8000"/>
              <a:t>Title Text</a:t>
            </a:r>
          </a:p>
        </p:txBody>
      </p:sp>
      <p:sp>
        <p:nvSpPr>
          <p:cNvPr id="23" name="Shape 23"/>
          <p:cNvSpPr>
            <a:spLocks noGrp="1"/>
          </p:cNvSpPr>
          <p:nvPr>
            <p:ph type="body" idx="1"/>
          </p:nvPr>
        </p:nvSpPr>
        <p:spPr>
          <a:xfrm>
            <a:off x="952500" y="2603500"/>
            <a:ext cx="5334000" cy="6286500"/>
          </a:xfrm>
          <a:prstGeom prst="rect">
            <a:avLst/>
          </a:prstGeom>
        </p:spPr>
        <p:txBody>
          <a:bodyPr lIns="0" tIns="0" rIns="0" bIns="0" anchor="ctr">
            <a:normAutofit/>
          </a:bodyPr>
          <a:lstStyle>
            <a:lvl1pPr marL="342900" indent="-342900" defTabSz="584200">
              <a:spcBef>
                <a:spcPts val="3200"/>
              </a:spcBef>
              <a:buSzPct val="75000"/>
              <a:buFontTx/>
              <a:defRPr sz="2800">
                <a:latin typeface="+mn-lt"/>
                <a:ea typeface="+mn-ea"/>
                <a:cs typeface="+mn-cs"/>
                <a:sym typeface="Helvetica Light"/>
              </a:defRPr>
            </a:lvl1pPr>
            <a:lvl2pPr marL="685800" indent="-342900" defTabSz="584200">
              <a:spcBef>
                <a:spcPts val="3200"/>
              </a:spcBef>
              <a:buSzPct val="75000"/>
              <a:buFontTx/>
              <a:buChar char="•"/>
              <a:defRPr sz="2800">
                <a:latin typeface="+mn-lt"/>
                <a:ea typeface="+mn-ea"/>
                <a:cs typeface="+mn-cs"/>
                <a:sym typeface="Helvetica Light"/>
              </a:defRPr>
            </a:lvl2pPr>
            <a:lvl3pPr marL="1028700" indent="-342900" defTabSz="584200">
              <a:spcBef>
                <a:spcPts val="3200"/>
              </a:spcBef>
              <a:buSzPct val="75000"/>
              <a:buFontTx/>
              <a:defRPr sz="2800">
                <a:latin typeface="+mn-lt"/>
                <a:ea typeface="+mn-ea"/>
                <a:cs typeface="+mn-cs"/>
                <a:sym typeface="Helvetica Light"/>
              </a:defRPr>
            </a:lvl3pPr>
            <a:lvl4pPr marL="1371600" indent="-342900" defTabSz="584200">
              <a:spcBef>
                <a:spcPts val="3200"/>
              </a:spcBef>
              <a:buSzPct val="75000"/>
              <a:buFontTx/>
              <a:buChar char="•"/>
              <a:defRPr sz="2800">
                <a:latin typeface="+mn-lt"/>
                <a:ea typeface="+mn-ea"/>
                <a:cs typeface="+mn-cs"/>
                <a:sym typeface="Helvetica Light"/>
              </a:defRPr>
            </a:lvl4pPr>
            <a:lvl5pPr marL="1714500" indent="-342900" defTabSz="584200">
              <a:spcBef>
                <a:spcPts val="3200"/>
              </a:spcBef>
              <a:buSzPct val="75000"/>
              <a:buFontTx/>
              <a:buChar char="•"/>
              <a:defRPr sz="2800">
                <a:latin typeface="+mn-lt"/>
                <a:ea typeface="+mn-ea"/>
                <a:cs typeface="+mn-cs"/>
                <a:sym typeface="Helvetica Light"/>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5" name="Shape 25"/>
          <p:cNvSpPr>
            <a:spLocks noGrp="1"/>
          </p:cNvSpPr>
          <p:nvPr>
            <p:ph type="body" idx="1"/>
          </p:nvPr>
        </p:nvSpPr>
        <p:spPr>
          <a:xfrm>
            <a:off x="952500" y="1270000"/>
            <a:ext cx="11099800" cy="7213600"/>
          </a:xfrm>
          <a:prstGeom prst="rect">
            <a:avLst/>
          </a:prstGeom>
        </p:spPr>
        <p:txBody>
          <a:bodyPr lIns="0" tIns="0" rIns="0" bIns="0" anchor="ctr">
            <a:normAutofit/>
          </a:bodyP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marL="1333500"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2697" y="132945"/>
            <a:ext cx="11699405" cy="2143989"/>
          </a:xfrm>
          <a:prstGeom prst="rect">
            <a:avLst/>
          </a:prstGeom>
          <a:ln w="12700">
            <a:miter lim="400000"/>
          </a:ln>
          <a:extLst>
            <a:ext uri="{C572A759-6A51-4108-AA02-DFA0A04FC94B}">
              <ma14:wrappingTextBoxFlag xmlns:ma14="http://schemas.microsoft.com/office/mac/drawingml/2011/main" val="1"/>
            </a:ext>
          </a:extLst>
        </p:spPr>
        <p:txBody>
          <a:bodyPr lIns="64996" tIns="64996" rIns="64996" bIns="64996" anchor="ctr"/>
          <a:lstStyle/>
          <a:p>
            <a:pPr lvl="0">
              <a:defRPr sz="1800"/>
            </a:pPr>
            <a:r>
              <a:rPr sz="6000"/>
              <a:t>Title Text</a:t>
            </a:r>
          </a:p>
        </p:txBody>
      </p:sp>
      <p:sp>
        <p:nvSpPr>
          <p:cNvPr id="3" name="Shape 3"/>
          <p:cNvSpPr>
            <a:spLocks noGrp="1"/>
          </p:cNvSpPr>
          <p:nvPr>
            <p:ph type="body" idx="1"/>
          </p:nvPr>
        </p:nvSpPr>
        <p:spPr>
          <a:xfrm>
            <a:off x="652697" y="2276931"/>
            <a:ext cx="11699405" cy="7474621"/>
          </a:xfrm>
          <a:prstGeom prst="rect">
            <a:avLst/>
          </a:prstGeom>
          <a:ln w="12700">
            <a:miter lim="400000"/>
          </a:ln>
          <a:extLst>
            <a:ext uri="{C572A759-6A51-4108-AA02-DFA0A04FC94B}">
              <ma14:wrappingTextBoxFlag xmlns:ma14="http://schemas.microsoft.com/office/mac/drawingml/2011/main" val="1"/>
            </a:ext>
          </a:extLst>
        </p:spPr>
        <p:txBody>
          <a:bodyPr lIns="64996" tIns="64996" rIns="64996" bIns="64996"/>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
        <p:nvSpPr>
          <p:cNvPr id="4" name="Shape 4"/>
          <p:cNvSpPr>
            <a:spLocks noGrp="1"/>
          </p:cNvSpPr>
          <p:nvPr>
            <p:ph type="sldNum" sz="quarter" idx="2"/>
          </p:nvPr>
        </p:nvSpPr>
        <p:spPr>
          <a:xfrm>
            <a:off x="9318921" y="9131331"/>
            <a:ext cx="3033181" cy="333193"/>
          </a:xfrm>
          <a:prstGeom prst="rect">
            <a:avLst/>
          </a:prstGeom>
          <a:ln w="12700">
            <a:miter lim="400000"/>
          </a:ln>
        </p:spPr>
        <p:txBody>
          <a:bodyPr lIns="64996" tIns="64996" rIns="64996" bIns="64996" anchor="ctr">
            <a:spAutoFit/>
          </a:bodyPr>
          <a:lstStyle>
            <a:lvl1pPr algn="r" defTabSz="914400">
              <a:defRPr sz="1400" baseline="30285">
                <a:solidFill>
                  <a:srgbClr val="898989"/>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xmlns:p14="http://schemas.microsoft.com/office/powerpoint/2010/main" spd="med"/>
  <p:txStyles>
    <p:titleStyle>
      <a:lvl1pPr algn="ctr">
        <a:defRPr sz="6000">
          <a:latin typeface="Calibri"/>
          <a:ea typeface="Calibri"/>
          <a:cs typeface="Calibri"/>
          <a:sym typeface="Calibri"/>
        </a:defRPr>
      </a:lvl1pPr>
      <a:lvl2pPr marL="1137707" indent="-1137707" algn="ctr">
        <a:buSzPct val="100000"/>
        <a:buChar char="ü"/>
        <a:defRPr sz="6000">
          <a:latin typeface="Calibri"/>
          <a:ea typeface="Calibri"/>
          <a:cs typeface="Calibri"/>
          <a:sym typeface="Calibri"/>
        </a:defRPr>
      </a:lvl2pPr>
      <a:lvl3pPr algn="ctr">
        <a:buSzPct val="100000"/>
        <a:buChar char="ü"/>
        <a:defRPr sz="6000">
          <a:latin typeface="Calibri"/>
          <a:ea typeface="Calibri"/>
          <a:cs typeface="Calibri"/>
          <a:sym typeface="Calibri"/>
        </a:defRPr>
      </a:lvl3pPr>
      <a:lvl4pPr algn="ctr">
        <a:buSzPct val="100000"/>
        <a:buChar char="ü"/>
        <a:defRPr sz="6000">
          <a:latin typeface="Calibri"/>
          <a:ea typeface="Calibri"/>
          <a:cs typeface="Calibri"/>
          <a:sym typeface="Calibri"/>
        </a:defRPr>
      </a:lvl4pPr>
      <a:lvl5pPr algn="ctr">
        <a:buSzPct val="100000"/>
        <a:buChar char="ü"/>
        <a:defRPr sz="6000">
          <a:latin typeface="Calibri"/>
          <a:ea typeface="Calibri"/>
          <a:cs typeface="Calibri"/>
          <a:sym typeface="Calibri"/>
        </a:defRPr>
      </a:lvl5pPr>
      <a:lvl6pPr marL="457200" algn="ctr">
        <a:buSzPct val="100000"/>
        <a:buChar char="ü"/>
        <a:defRPr sz="6000">
          <a:latin typeface="Calibri"/>
          <a:ea typeface="Calibri"/>
          <a:cs typeface="Calibri"/>
          <a:sym typeface="Calibri"/>
        </a:defRPr>
      </a:lvl6pPr>
      <a:lvl7pPr marL="914400" algn="ctr">
        <a:buSzPct val="100000"/>
        <a:buChar char="ü"/>
        <a:defRPr sz="6000">
          <a:latin typeface="Calibri"/>
          <a:ea typeface="Calibri"/>
          <a:cs typeface="Calibri"/>
          <a:sym typeface="Calibri"/>
        </a:defRPr>
      </a:lvl7pPr>
      <a:lvl8pPr marL="1371600" algn="ctr">
        <a:buSzPct val="100000"/>
        <a:buChar char="ü"/>
        <a:defRPr sz="6000">
          <a:latin typeface="Calibri"/>
          <a:ea typeface="Calibri"/>
          <a:cs typeface="Calibri"/>
          <a:sym typeface="Calibri"/>
        </a:defRPr>
      </a:lvl8pPr>
      <a:lvl9pPr marL="1828800" algn="ctr">
        <a:buSzPct val="100000"/>
        <a:buChar char="ü"/>
        <a:defRPr sz="6000">
          <a:latin typeface="Calibri"/>
          <a:ea typeface="Calibri"/>
          <a:cs typeface="Calibri"/>
          <a:sym typeface="Calibri"/>
        </a:defRPr>
      </a:lvl9pPr>
    </p:titleStyle>
    <p:bodyStyle>
      <a:lvl1pPr marL="450055" indent="-450055">
        <a:spcBef>
          <a:spcPts val="700"/>
        </a:spcBef>
        <a:buSzPct val="100000"/>
        <a:buFont typeface="Arial"/>
        <a:buChar char="•"/>
        <a:defRPr sz="4200">
          <a:latin typeface="Calibri"/>
          <a:ea typeface="Calibri"/>
          <a:cs typeface="Calibri"/>
          <a:sym typeface="Calibri"/>
        </a:defRPr>
      </a:lvl1pPr>
      <a:lvl2pPr marL="885824" indent="-428624">
        <a:spcBef>
          <a:spcPts val="700"/>
        </a:spcBef>
        <a:buSzPct val="100000"/>
        <a:buFont typeface="Arial"/>
        <a:buChar char="–"/>
        <a:defRPr sz="4200">
          <a:latin typeface="Calibri"/>
          <a:ea typeface="Calibri"/>
          <a:cs typeface="Calibri"/>
          <a:sym typeface="Calibri"/>
        </a:defRPr>
      </a:lvl2pPr>
      <a:lvl3pPr marL="1314450" indent="-400050">
        <a:spcBef>
          <a:spcPts val="700"/>
        </a:spcBef>
        <a:buSzPct val="100000"/>
        <a:buFont typeface="Arial"/>
        <a:buChar char="•"/>
        <a:defRPr sz="4200">
          <a:latin typeface="Calibri"/>
          <a:ea typeface="Calibri"/>
          <a:cs typeface="Calibri"/>
          <a:sym typeface="Calibri"/>
        </a:defRPr>
      </a:lvl3pPr>
      <a:lvl4pPr marL="1851660" indent="-480059">
        <a:spcBef>
          <a:spcPts val="700"/>
        </a:spcBef>
        <a:buSzPct val="100000"/>
        <a:buFont typeface="Arial"/>
        <a:buChar char="–"/>
        <a:defRPr sz="4200">
          <a:latin typeface="Calibri"/>
          <a:ea typeface="Calibri"/>
          <a:cs typeface="Calibri"/>
          <a:sym typeface="Calibri"/>
        </a:defRPr>
      </a:lvl4pPr>
      <a:lvl5pPr marL="2308860" indent="-480060">
        <a:spcBef>
          <a:spcPts val="700"/>
        </a:spcBef>
        <a:buSzPct val="100000"/>
        <a:buFont typeface="Arial"/>
        <a:buChar char="»"/>
        <a:defRPr sz="4200">
          <a:latin typeface="Calibri"/>
          <a:ea typeface="Calibri"/>
          <a:cs typeface="Calibri"/>
          <a:sym typeface="Calibri"/>
        </a:defRPr>
      </a:lvl5pPr>
      <a:lvl6pPr marL="2286000">
        <a:spcBef>
          <a:spcPts val="700"/>
        </a:spcBef>
        <a:buSzPct val="100000"/>
        <a:buFont typeface="Arial"/>
        <a:buChar char="ü"/>
        <a:defRPr sz="4200">
          <a:latin typeface="Calibri"/>
          <a:ea typeface="Calibri"/>
          <a:cs typeface="Calibri"/>
          <a:sym typeface="Calibri"/>
        </a:defRPr>
      </a:lvl6pPr>
      <a:lvl7pPr marL="2743200">
        <a:spcBef>
          <a:spcPts val="700"/>
        </a:spcBef>
        <a:buSzPct val="100000"/>
        <a:buFont typeface="Arial"/>
        <a:buChar char="ü"/>
        <a:defRPr sz="4200">
          <a:latin typeface="Calibri"/>
          <a:ea typeface="Calibri"/>
          <a:cs typeface="Calibri"/>
          <a:sym typeface="Calibri"/>
        </a:defRPr>
      </a:lvl7pPr>
      <a:lvl8pPr marL="3200400">
        <a:spcBef>
          <a:spcPts val="700"/>
        </a:spcBef>
        <a:buSzPct val="100000"/>
        <a:buFont typeface="Arial"/>
        <a:buChar char="ü"/>
        <a:defRPr sz="4200">
          <a:latin typeface="Calibri"/>
          <a:ea typeface="Calibri"/>
          <a:cs typeface="Calibri"/>
          <a:sym typeface="Calibri"/>
        </a:defRPr>
      </a:lvl8pPr>
      <a:lvl9pPr marL="3657600">
        <a:spcBef>
          <a:spcPts val="700"/>
        </a:spcBef>
        <a:buSzPct val="100000"/>
        <a:buFont typeface="Arial"/>
        <a:buChar char="ü"/>
        <a:defRPr sz="4200">
          <a:latin typeface="Calibri"/>
          <a:ea typeface="Calibri"/>
          <a:cs typeface="Calibri"/>
          <a:sym typeface="Calibri"/>
        </a:defRPr>
      </a:lvl9pPr>
    </p:bodyStyle>
    <p:otherStyle>
      <a:lvl1pPr algn="r">
        <a:defRPr sz="1400" baseline="30285">
          <a:solidFill>
            <a:schemeClr val="tx1"/>
          </a:solidFill>
          <a:latin typeface="+mn-lt"/>
          <a:ea typeface="+mn-ea"/>
          <a:cs typeface="+mn-cs"/>
          <a:sym typeface="Calibri"/>
        </a:defRPr>
      </a:lvl1pPr>
      <a:lvl2pPr algn="r">
        <a:defRPr sz="1400" baseline="30285">
          <a:solidFill>
            <a:schemeClr val="tx1"/>
          </a:solidFill>
          <a:latin typeface="+mn-lt"/>
          <a:ea typeface="+mn-ea"/>
          <a:cs typeface="+mn-cs"/>
          <a:sym typeface="Calibri"/>
        </a:defRPr>
      </a:lvl2pPr>
      <a:lvl3pPr algn="r">
        <a:defRPr sz="1400" baseline="30285">
          <a:solidFill>
            <a:schemeClr val="tx1"/>
          </a:solidFill>
          <a:latin typeface="+mn-lt"/>
          <a:ea typeface="+mn-ea"/>
          <a:cs typeface="+mn-cs"/>
          <a:sym typeface="Calibri"/>
        </a:defRPr>
      </a:lvl3pPr>
      <a:lvl4pPr algn="r">
        <a:defRPr sz="1400" baseline="30285">
          <a:solidFill>
            <a:schemeClr val="tx1"/>
          </a:solidFill>
          <a:latin typeface="+mn-lt"/>
          <a:ea typeface="+mn-ea"/>
          <a:cs typeface="+mn-cs"/>
          <a:sym typeface="Calibri"/>
        </a:defRPr>
      </a:lvl4pPr>
      <a:lvl5pPr algn="r">
        <a:defRPr sz="1400" baseline="30285">
          <a:solidFill>
            <a:schemeClr val="tx1"/>
          </a:solidFill>
          <a:latin typeface="+mn-lt"/>
          <a:ea typeface="+mn-ea"/>
          <a:cs typeface="+mn-cs"/>
          <a:sym typeface="Calibri"/>
        </a:defRPr>
      </a:lvl5pPr>
      <a:lvl6pPr algn="r">
        <a:defRPr sz="1400" baseline="30285">
          <a:solidFill>
            <a:schemeClr val="tx1"/>
          </a:solidFill>
          <a:latin typeface="+mn-lt"/>
          <a:ea typeface="+mn-ea"/>
          <a:cs typeface="+mn-cs"/>
          <a:sym typeface="Calibri"/>
        </a:defRPr>
      </a:lvl6pPr>
      <a:lvl7pPr algn="r">
        <a:defRPr sz="1400" baseline="30285">
          <a:solidFill>
            <a:schemeClr val="tx1"/>
          </a:solidFill>
          <a:latin typeface="+mn-lt"/>
          <a:ea typeface="+mn-ea"/>
          <a:cs typeface="+mn-cs"/>
          <a:sym typeface="Calibri"/>
        </a:defRPr>
      </a:lvl7pPr>
      <a:lvl8pPr algn="r">
        <a:defRPr sz="1400" baseline="30285">
          <a:solidFill>
            <a:schemeClr val="tx1"/>
          </a:solidFill>
          <a:latin typeface="+mn-lt"/>
          <a:ea typeface="+mn-ea"/>
          <a:cs typeface="+mn-cs"/>
          <a:sym typeface="Calibri"/>
        </a:defRPr>
      </a:lvl8pPr>
      <a:lvl9pPr algn="r">
        <a:defRPr sz="1400" baseline="30285">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14.xml"/><Relationship Id="rId2"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13.xml"/><Relationship Id="rId2"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 Id="rId3"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emf"/><Relationship Id="rId1" Type="http://schemas.openxmlformats.org/officeDocument/2006/relationships/slideLayout" Target="../slideLayouts/slideLayout12.xml"/><Relationship Id="rId2"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3.png"/><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16.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2043895" y="1796707"/>
            <a:ext cx="9327974" cy="1588870"/>
          </a:xfrm>
          <a:prstGeom prst="rect">
            <a:avLst/>
          </a:prstGeom>
          <a:ln w="12700">
            <a:miter lim="400000"/>
          </a:ln>
          <a:extLst>
            <a:ext uri="{C572A759-6A51-4108-AA02-DFA0A04FC94B}">
              <ma14:wrappingTextBoxFlag xmlns:ma14="http://schemas.microsoft.com/office/mac/drawingml/2011/main" val="1"/>
            </a:ext>
          </a:extLst>
        </p:spPr>
        <p:txBody>
          <a:bodyPr lIns="58082" tIns="58082" rIns="58082" bIns="58082">
            <a:spAutoFit/>
          </a:bodyPr>
          <a:lstStyle>
            <a:lvl1pPr algn="l" defTabSz="457200">
              <a:lnSpc>
                <a:spcPct val="150000"/>
              </a:lnSpc>
              <a:spcBef>
                <a:spcPts val="700"/>
              </a:spcBef>
              <a:defRPr sz="2400" b="1">
                <a:solidFill>
                  <a:srgbClr val="020202"/>
                </a:solidFill>
                <a:uFill>
                  <a:solidFill/>
                </a:uFill>
                <a:latin typeface="Times New Roman"/>
                <a:ea typeface="Times New Roman"/>
                <a:cs typeface="Times New Roman"/>
                <a:sym typeface="Times New Roman"/>
              </a:defRPr>
            </a:lvl1pPr>
          </a:lstStyle>
          <a:p>
            <a:pPr lvl="0">
              <a:defRPr sz="1800" b="0">
                <a:solidFill>
                  <a:srgbClr val="000000"/>
                </a:solidFill>
                <a:uFillTx/>
              </a:defRPr>
            </a:pPr>
            <a:r>
              <a:rPr sz="2400" b="1" dirty="0">
                <a:solidFill>
                  <a:srgbClr val="020202"/>
                </a:solidFill>
                <a:uFill>
                  <a:solidFill/>
                </a:uFill>
              </a:rPr>
              <a:t>Advancing Monsoon Weather-Climate Fidelity in the NCEP CFS through Improved Cloud-Radiation-Dynamical Representation</a:t>
            </a:r>
          </a:p>
        </p:txBody>
      </p:sp>
      <p:sp>
        <p:nvSpPr>
          <p:cNvPr id="49" name="Shape 49"/>
          <p:cNvSpPr/>
          <p:nvPr/>
        </p:nvSpPr>
        <p:spPr>
          <a:xfrm>
            <a:off x="841733" y="4968632"/>
            <a:ext cx="11478297" cy="1061146"/>
          </a:xfrm>
          <a:prstGeom prst="rect">
            <a:avLst/>
          </a:prstGeom>
          <a:ln w="12700">
            <a:miter lim="400000"/>
          </a:ln>
          <a:extLst>
            <a:ext uri="{C572A759-6A51-4108-AA02-DFA0A04FC94B}">
              <ma14:wrappingTextBoxFlag xmlns:ma14="http://schemas.microsoft.com/office/mac/drawingml/2011/main" val="1"/>
            </a:ext>
          </a:extLst>
        </p:spPr>
        <p:txBody>
          <a:bodyPr lIns="58082" tIns="58082" rIns="58082" bIns="58082">
            <a:spAutoFit/>
          </a:bodyPr>
          <a:lstStyle/>
          <a:p>
            <a:pPr lvl="0" defTabSz="455612">
              <a:tabLst>
                <a:tab pos="927100" algn="l"/>
                <a:tab pos="1866900" algn="l"/>
                <a:tab pos="2794000" algn="l"/>
                <a:tab pos="3733800" algn="l"/>
                <a:tab pos="4660900" algn="l"/>
                <a:tab pos="5600700" algn="l"/>
                <a:tab pos="6540500" algn="l"/>
                <a:tab pos="7467600" algn="l"/>
                <a:tab pos="8407400" algn="l"/>
                <a:tab pos="9334500" algn="l"/>
                <a:tab pos="10274300" algn="l"/>
                <a:tab pos="11201400" algn="l"/>
                <a:tab pos="12141200" algn="l"/>
              </a:tabLst>
              <a:defRPr sz="1800"/>
            </a:pPr>
            <a:endParaRPr sz="2000" baseline="-11666" dirty="0">
              <a:solidFill>
                <a:srgbClr val="002060"/>
              </a:solidFill>
              <a:latin typeface="Times New Roman"/>
              <a:ea typeface="IHNICN+Calibri-Bold"/>
              <a:cs typeface="Times New Roman"/>
              <a:sym typeface="IHNICN+Calibri-Bold"/>
            </a:endParaRPr>
          </a:p>
          <a:p>
            <a:pPr lvl="0" defTabSz="455612">
              <a:tabLst>
                <a:tab pos="927100" algn="l"/>
                <a:tab pos="1866900" algn="l"/>
                <a:tab pos="2794000" algn="l"/>
                <a:tab pos="3733800" algn="l"/>
                <a:tab pos="4660900" algn="l"/>
                <a:tab pos="5600700" algn="l"/>
                <a:tab pos="6540500" algn="l"/>
                <a:tab pos="7467600" algn="l"/>
                <a:tab pos="8407400" algn="l"/>
                <a:tab pos="9334500" algn="l"/>
                <a:tab pos="10274300" algn="l"/>
                <a:tab pos="11201400" algn="l"/>
                <a:tab pos="12141200" algn="l"/>
              </a:tabLst>
              <a:defRPr sz="1800"/>
            </a:pPr>
            <a:r>
              <a:rPr sz="2400" baseline="30399" dirty="0">
                <a:latin typeface="Times New Roman"/>
                <a:ea typeface="Times New Roman"/>
                <a:cs typeface="Times New Roman"/>
                <a:sym typeface="Times New Roman"/>
              </a:rPr>
              <a:t>1</a:t>
            </a:r>
            <a:r>
              <a:rPr sz="2400" dirty="0">
                <a:latin typeface="Times New Roman"/>
                <a:ea typeface="Times New Roman"/>
                <a:cs typeface="Times New Roman"/>
                <a:sym typeface="Times New Roman"/>
              </a:rPr>
              <a:t>Joint Institute for Regional Earth System Sci. &amp; Engineering / UCLA, USA</a:t>
            </a:r>
            <a:endParaRPr sz="2400" dirty="0">
              <a:latin typeface="Times New Roman"/>
              <a:ea typeface="Arial"/>
              <a:cs typeface="Times New Roman"/>
              <a:sym typeface="Arial"/>
            </a:endParaRPr>
          </a:p>
          <a:p>
            <a:pPr lvl="0" defTabSz="455612">
              <a:tabLst>
                <a:tab pos="927100" algn="l"/>
                <a:tab pos="1866900" algn="l"/>
                <a:tab pos="2794000" algn="l"/>
                <a:tab pos="3733800" algn="l"/>
                <a:tab pos="4660900" algn="l"/>
                <a:tab pos="5600700" algn="l"/>
                <a:tab pos="6540500" algn="l"/>
                <a:tab pos="7467600" algn="l"/>
                <a:tab pos="8407400" algn="l"/>
                <a:tab pos="9334500" algn="l"/>
                <a:tab pos="10274300" algn="l"/>
                <a:tab pos="11201400" algn="l"/>
                <a:tab pos="12141200" algn="l"/>
              </a:tabLst>
              <a:defRPr sz="1800"/>
            </a:pPr>
            <a:r>
              <a:rPr sz="2400" baseline="32800" dirty="0">
                <a:latin typeface="Times New Roman"/>
                <a:ea typeface="CM Roman"/>
                <a:cs typeface="Times New Roman"/>
                <a:sym typeface="CM Roman"/>
              </a:rPr>
              <a:t> </a:t>
            </a:r>
            <a:r>
              <a:rPr sz="2400" baseline="30399" dirty="0">
                <a:latin typeface="Times New Roman"/>
                <a:ea typeface="Times New Roman"/>
                <a:cs typeface="Times New Roman"/>
                <a:sym typeface="Times New Roman"/>
              </a:rPr>
              <a:t>2</a:t>
            </a:r>
            <a:r>
              <a:rPr sz="2400" dirty="0">
                <a:latin typeface="Times New Roman"/>
                <a:ea typeface="Times New Roman"/>
                <a:cs typeface="Times New Roman"/>
                <a:sym typeface="Times New Roman"/>
              </a:rPr>
              <a:t>Jet Propulsion Laboratory, California Institute of Technology, USA</a:t>
            </a:r>
            <a:endParaRPr sz="2400" baseline="-20364" dirty="0">
              <a:latin typeface="Times New Roman"/>
              <a:ea typeface="CM Roman"/>
              <a:cs typeface="Times New Roman"/>
              <a:sym typeface="CM Roman"/>
            </a:endParaRPr>
          </a:p>
        </p:txBody>
      </p:sp>
      <p:sp>
        <p:nvSpPr>
          <p:cNvPr id="50" name="Shape 50"/>
          <p:cNvSpPr/>
          <p:nvPr/>
        </p:nvSpPr>
        <p:spPr>
          <a:xfrm>
            <a:off x="2414964" y="4392774"/>
            <a:ext cx="8594361" cy="487007"/>
          </a:xfrm>
          <a:prstGeom prst="rect">
            <a:avLst/>
          </a:prstGeom>
          <a:ln w="12700">
            <a:miter lim="400000"/>
          </a:ln>
          <a:extLst>
            <a:ext uri="{C572A759-6A51-4108-AA02-DFA0A04FC94B}">
              <ma14:wrappingTextBoxFlag xmlns:ma14="http://schemas.microsoft.com/office/mac/drawingml/2011/main" val="1"/>
            </a:ext>
          </a:extLst>
        </p:spPr>
        <p:txBody>
          <a:bodyPr lIns="58082" tIns="58082" rIns="58082" bIns="58082">
            <a:spAutoFit/>
          </a:bodyPr>
          <a:lstStyle/>
          <a:p>
            <a:pPr lvl="0" defTabSz="455612">
              <a:lnSpc>
                <a:spcPct val="98000"/>
              </a:lnSpc>
              <a:tabLst>
                <a:tab pos="927100" algn="l"/>
                <a:tab pos="1866900" algn="l"/>
                <a:tab pos="2794000" algn="l"/>
                <a:tab pos="3733800" algn="l"/>
                <a:tab pos="4660900" algn="l"/>
                <a:tab pos="5600700" algn="l"/>
                <a:tab pos="6540500" algn="l"/>
              </a:tabLst>
              <a:defRPr sz="1800"/>
            </a:pPr>
            <a:r>
              <a:rPr sz="2400" baseline="32833" dirty="0">
                <a:solidFill>
                  <a:srgbClr val="FF0000"/>
                </a:solidFill>
                <a:latin typeface="CM Roman"/>
                <a:ea typeface="CM Roman"/>
                <a:cs typeface="CM Roman"/>
                <a:sym typeface="CM Roman"/>
              </a:rPr>
              <a:t> </a:t>
            </a:r>
            <a:r>
              <a:rPr sz="2400" b="1" dirty="0">
                <a:solidFill>
                  <a:srgbClr val="FF0000"/>
                </a:solidFill>
                <a:latin typeface="Times New Roman"/>
                <a:ea typeface="Times New Roman"/>
                <a:cs typeface="Times New Roman"/>
                <a:sym typeface="Times New Roman"/>
              </a:rPr>
              <a:t>Postdoctoral Researcher: Neena Joseph Mani</a:t>
            </a:r>
            <a:r>
              <a:rPr sz="2200" baseline="30363" dirty="0">
                <a:solidFill>
                  <a:srgbClr val="FF0000"/>
                </a:solidFill>
                <a:latin typeface="Times New Roman"/>
                <a:ea typeface="Times New Roman"/>
                <a:cs typeface="Times New Roman"/>
                <a:sym typeface="Times New Roman"/>
              </a:rPr>
              <a:t>1,2</a:t>
            </a:r>
            <a:r>
              <a:rPr sz="2400" baseline="13332" dirty="0">
                <a:solidFill>
                  <a:srgbClr val="FF0000"/>
                </a:solidFill>
                <a:latin typeface="Times New Roman"/>
                <a:ea typeface="Times New Roman"/>
                <a:cs typeface="Times New Roman"/>
                <a:sym typeface="Times New Roman"/>
              </a:rPr>
              <a:t>  </a:t>
            </a:r>
          </a:p>
        </p:txBody>
      </p:sp>
      <p:sp>
        <p:nvSpPr>
          <p:cNvPr id="52" name="Shape 52"/>
          <p:cNvSpPr/>
          <p:nvPr/>
        </p:nvSpPr>
        <p:spPr>
          <a:xfrm>
            <a:off x="3819226" y="3122288"/>
            <a:ext cx="5315496" cy="431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5612">
              <a:lnSpc>
                <a:spcPct val="98000"/>
              </a:lnSpc>
              <a:tabLst>
                <a:tab pos="927100" algn="l"/>
                <a:tab pos="1866900" algn="l"/>
                <a:tab pos="2794000" algn="l"/>
                <a:tab pos="3733800" algn="l"/>
                <a:tab pos="4660900" algn="l"/>
                <a:tab pos="5600700" algn="l"/>
                <a:tab pos="6540500" algn="l"/>
              </a:tabLst>
              <a:defRPr sz="1800"/>
            </a:pPr>
            <a:r>
              <a:rPr sz="2400" b="1" dirty="0">
                <a:solidFill>
                  <a:srgbClr val="DE260E"/>
                </a:solidFill>
                <a:latin typeface="Times New Roman"/>
                <a:ea typeface="Times New Roman"/>
                <a:cs typeface="Times New Roman"/>
                <a:sym typeface="Times New Roman"/>
              </a:rPr>
              <a:t>Principal Investigator: Duane Waliser</a:t>
            </a:r>
            <a:r>
              <a:rPr sz="2400" b="1" baseline="30333" dirty="0">
                <a:solidFill>
                  <a:srgbClr val="DE260E"/>
                </a:solidFill>
                <a:latin typeface="Times New Roman"/>
                <a:ea typeface="Times New Roman"/>
                <a:cs typeface="Times New Roman"/>
                <a:sym typeface="Times New Roman"/>
              </a:rPr>
              <a:t>1,2</a:t>
            </a:r>
          </a:p>
        </p:txBody>
      </p:sp>
      <p:sp>
        <p:nvSpPr>
          <p:cNvPr id="53" name="Shape 53"/>
          <p:cNvSpPr/>
          <p:nvPr/>
        </p:nvSpPr>
        <p:spPr>
          <a:xfrm>
            <a:off x="2245555" y="3542930"/>
            <a:ext cx="8247348" cy="7678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5612">
              <a:lnSpc>
                <a:spcPct val="98000"/>
              </a:lnSpc>
              <a:tabLst>
                <a:tab pos="927100" algn="l"/>
                <a:tab pos="1866900" algn="l"/>
                <a:tab pos="2794000" algn="l"/>
                <a:tab pos="3733800" algn="l"/>
                <a:tab pos="4660900" algn="l"/>
                <a:tab pos="5600700" algn="l"/>
                <a:tab pos="6540500" algn="l"/>
              </a:tabLst>
              <a:defRPr sz="1800"/>
            </a:pPr>
            <a:r>
              <a:rPr sz="2400" b="1" dirty="0">
                <a:solidFill>
                  <a:srgbClr val="283EFF"/>
                </a:solidFill>
                <a:latin typeface="Times New Roman"/>
                <a:ea typeface="Times New Roman"/>
                <a:cs typeface="Times New Roman"/>
                <a:sym typeface="Times New Roman"/>
              </a:rPr>
              <a:t>Co PIs:  </a:t>
            </a:r>
            <a:r>
              <a:rPr sz="2400" b="1" dirty="0">
                <a:solidFill>
                  <a:srgbClr val="283EFF"/>
                </a:solidFill>
                <a:uFill>
                  <a:solidFill/>
                </a:uFill>
                <a:latin typeface="Times New Roman"/>
                <a:ea typeface="Times New Roman"/>
                <a:cs typeface="Times New Roman"/>
                <a:sym typeface="Times New Roman"/>
              </a:rPr>
              <a:t>Jui-Lin (Frank) Li</a:t>
            </a:r>
            <a:r>
              <a:rPr sz="2400" b="1" baseline="30500" dirty="0">
                <a:solidFill>
                  <a:srgbClr val="283EFF"/>
                </a:solidFill>
                <a:latin typeface="Times New Roman"/>
                <a:ea typeface="Times New Roman"/>
                <a:cs typeface="Times New Roman"/>
                <a:sym typeface="Times New Roman"/>
              </a:rPr>
              <a:t>1,2</a:t>
            </a:r>
            <a:r>
              <a:rPr sz="2400" b="1" dirty="0">
                <a:solidFill>
                  <a:srgbClr val="283EFF"/>
                </a:solidFill>
                <a:uFill>
                  <a:solidFill/>
                </a:uFill>
                <a:latin typeface="Times New Roman"/>
                <a:ea typeface="Times New Roman"/>
                <a:cs typeface="Times New Roman"/>
                <a:sym typeface="Times New Roman"/>
              </a:rPr>
              <a:t> , </a:t>
            </a:r>
            <a:r>
              <a:rPr sz="2400" b="1" dirty="0">
                <a:solidFill>
                  <a:srgbClr val="283EFF"/>
                </a:solidFill>
                <a:latin typeface="Times New Roman"/>
                <a:ea typeface="Times New Roman"/>
                <a:cs typeface="Times New Roman"/>
                <a:sym typeface="Times New Roman"/>
              </a:rPr>
              <a:t>Xianan Jiang</a:t>
            </a:r>
            <a:r>
              <a:rPr sz="2400" b="1" baseline="30500" dirty="0">
                <a:solidFill>
                  <a:srgbClr val="283EFF"/>
                </a:solidFill>
                <a:latin typeface="Times New Roman"/>
                <a:ea typeface="Times New Roman"/>
                <a:cs typeface="Times New Roman"/>
                <a:sym typeface="Times New Roman"/>
              </a:rPr>
              <a:t>1,2 </a:t>
            </a:r>
            <a:r>
              <a:rPr sz="2400" b="1" dirty="0">
                <a:solidFill>
                  <a:srgbClr val="283EFF"/>
                </a:solidFill>
                <a:uFill>
                  <a:solidFill/>
                </a:uFill>
                <a:latin typeface="Times New Roman"/>
                <a:ea typeface="Times New Roman"/>
                <a:cs typeface="Times New Roman"/>
                <a:sym typeface="Times New Roman"/>
              </a:rPr>
              <a:t> Baijun Tian</a:t>
            </a:r>
            <a:r>
              <a:rPr sz="2400" b="1" baseline="30500" dirty="0">
                <a:solidFill>
                  <a:srgbClr val="283EFF"/>
                </a:solidFill>
                <a:latin typeface="Times New Roman"/>
                <a:ea typeface="Times New Roman"/>
                <a:cs typeface="Times New Roman"/>
                <a:sym typeface="Times New Roman"/>
              </a:rPr>
              <a:t>1,2</a:t>
            </a:r>
            <a:endParaRPr sz="2400" b="1" dirty="0">
              <a:solidFill>
                <a:srgbClr val="283EFF"/>
              </a:solidFill>
              <a:uFill>
                <a:solidFill/>
              </a:uFill>
              <a:latin typeface="Times New Roman"/>
              <a:ea typeface="Times New Roman"/>
              <a:cs typeface="Times New Roman"/>
              <a:sym typeface="Times New Roman"/>
            </a:endParaRPr>
          </a:p>
        </p:txBody>
      </p:sp>
      <p:sp>
        <p:nvSpPr>
          <p:cNvPr id="54" name="Shape 54"/>
          <p:cNvSpPr/>
          <p:nvPr/>
        </p:nvSpPr>
        <p:spPr>
          <a:xfrm>
            <a:off x="3080705" y="6129477"/>
            <a:ext cx="7238608" cy="58221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defTabSz="457200">
              <a:lnSpc>
                <a:spcPct val="150000"/>
              </a:lnSpc>
              <a:defRPr sz="2000" b="1">
                <a:solidFill>
                  <a:srgbClr val="1546FF"/>
                </a:solidFill>
                <a:uFill>
                  <a:solidFill>
                    <a:srgbClr val="020202"/>
                  </a:solidFill>
                </a:uFill>
                <a:latin typeface="Times New Roman"/>
                <a:ea typeface="Times New Roman"/>
                <a:cs typeface="Times New Roman"/>
                <a:sym typeface="Times New Roman"/>
              </a:defRPr>
            </a:lvl1pPr>
          </a:lstStyle>
          <a:p>
            <a:pPr lvl="0">
              <a:defRPr sz="1800" b="0">
                <a:solidFill>
                  <a:srgbClr val="000000"/>
                </a:solidFill>
                <a:uFillTx/>
              </a:defRPr>
            </a:pPr>
            <a:r>
              <a:rPr sz="2200" b="1" dirty="0">
                <a:solidFill>
                  <a:srgbClr val="1546FF"/>
                </a:solidFill>
                <a:uFill>
                  <a:solidFill>
                    <a:srgbClr val="020202"/>
                  </a:solidFill>
                </a:uFill>
              </a:rPr>
              <a:t>Co PIs: Parthasarathi Mukhopadhyay,  Anupam Hazra</a:t>
            </a:r>
          </a:p>
        </p:txBody>
      </p:sp>
      <p:sp>
        <p:nvSpPr>
          <p:cNvPr id="55" name="Shape 55"/>
          <p:cNvSpPr/>
          <p:nvPr/>
        </p:nvSpPr>
        <p:spPr>
          <a:xfrm>
            <a:off x="3284032" y="6716630"/>
            <a:ext cx="6655668" cy="6258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50000"/>
              </a:lnSpc>
              <a:defRPr sz="2000">
                <a:solidFill>
                  <a:srgbClr val="020202"/>
                </a:solidFill>
                <a:uFill>
                  <a:solidFill>
                    <a:srgbClr val="020202"/>
                  </a:solidFill>
                </a:uFill>
                <a:latin typeface="Times New Roman"/>
                <a:ea typeface="Times New Roman"/>
                <a:cs typeface="Times New Roman"/>
                <a:sym typeface="Times New Roman"/>
              </a:defRPr>
            </a:lvl1pPr>
          </a:lstStyle>
          <a:p>
            <a:pPr lvl="0">
              <a:defRPr sz="1800">
                <a:solidFill>
                  <a:srgbClr val="000000"/>
                </a:solidFill>
                <a:uFillTx/>
              </a:defRPr>
            </a:pPr>
            <a:r>
              <a:rPr sz="2400" dirty="0">
                <a:solidFill>
                  <a:srgbClr val="020202"/>
                </a:solidFill>
                <a:uFill>
                  <a:solidFill>
                    <a:srgbClr val="020202"/>
                  </a:solidFill>
                </a:uFill>
              </a:rPr>
              <a:t>Indian Institute of Tropical Meteorology, Pune, India</a:t>
            </a:r>
          </a:p>
        </p:txBody>
      </p:sp>
      <p:sp>
        <p:nvSpPr>
          <p:cNvPr id="56" name="Shape 56"/>
          <p:cNvSpPr/>
          <p:nvPr/>
        </p:nvSpPr>
        <p:spPr>
          <a:xfrm>
            <a:off x="1588229" y="7871078"/>
            <a:ext cx="10521460" cy="6258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lnSpc>
                <a:spcPct val="150000"/>
              </a:lnSpc>
              <a:defRPr sz="1800"/>
            </a:pPr>
            <a:r>
              <a:rPr sz="2400" dirty="0" smtClean="0">
                <a:solidFill>
                  <a:srgbClr val="020202"/>
                </a:solidFill>
                <a:uFill>
                  <a:solidFill>
                    <a:srgbClr val="020202"/>
                  </a:solidFill>
                </a:uFill>
                <a:latin typeface="Times New Roman"/>
                <a:ea typeface="Times New Roman"/>
                <a:cs typeface="Times New Roman"/>
                <a:sym typeface="Times New Roman"/>
              </a:rPr>
              <a:t>Environmental </a:t>
            </a:r>
            <a:r>
              <a:rPr sz="2400" dirty="0">
                <a:solidFill>
                  <a:srgbClr val="020202"/>
                </a:solidFill>
                <a:uFill>
                  <a:solidFill>
                    <a:srgbClr val="020202"/>
                  </a:solidFill>
                </a:uFill>
                <a:latin typeface="Times New Roman"/>
                <a:ea typeface="Times New Roman"/>
                <a:cs typeface="Times New Roman"/>
                <a:sym typeface="Times New Roman"/>
              </a:rPr>
              <a:t>Modeling Center, NOAA National Weather Service, Maryland, USA</a:t>
            </a:r>
          </a:p>
        </p:txBody>
      </p:sp>
      <p:grpSp>
        <p:nvGrpSpPr>
          <p:cNvPr id="59" name="Group 59"/>
          <p:cNvGrpSpPr/>
          <p:nvPr/>
        </p:nvGrpSpPr>
        <p:grpSpPr>
          <a:xfrm>
            <a:off x="349469" y="64214"/>
            <a:ext cx="1473925" cy="725296"/>
            <a:chOff x="0" y="0"/>
            <a:chExt cx="1473924" cy="725295"/>
          </a:xfrm>
        </p:grpSpPr>
        <p:pic>
          <p:nvPicPr>
            <p:cNvPr id="57" name="image2.jpeg"/>
            <p:cNvPicPr/>
            <p:nvPr/>
          </p:nvPicPr>
          <p:blipFill>
            <a:blip r:embed="rId2">
              <a:extLst/>
            </a:blip>
            <a:stretch>
              <a:fillRect/>
            </a:stretch>
          </p:blipFill>
          <p:spPr>
            <a:xfrm>
              <a:off x="0" y="0"/>
              <a:ext cx="1473925" cy="559700"/>
            </a:xfrm>
            <a:prstGeom prst="rect">
              <a:avLst/>
            </a:prstGeom>
            <a:ln w="12700" cap="flat">
              <a:noFill/>
              <a:miter lim="400000"/>
            </a:ln>
            <a:effectLst/>
          </p:spPr>
        </p:pic>
        <p:sp>
          <p:nvSpPr>
            <p:cNvPr id="58" name="Shape 58"/>
            <p:cNvSpPr/>
            <p:nvPr/>
          </p:nvSpPr>
          <p:spPr>
            <a:xfrm>
              <a:off x="295812" y="458595"/>
              <a:ext cx="553059"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914400">
                <a:defRPr sz="1800" i="1">
                  <a:latin typeface="Calibri"/>
                  <a:ea typeface="Calibri"/>
                  <a:cs typeface="Calibri"/>
                  <a:sym typeface="Calibri"/>
                </a:defRPr>
              </a:lvl1pPr>
            </a:lstStyle>
            <a:p>
              <a:pPr lvl="0">
                <a:defRPr i="0"/>
              </a:pPr>
              <a:r>
                <a:rPr i="1"/>
                <a:t>UCLA</a:t>
              </a:r>
            </a:p>
          </p:txBody>
        </p:sp>
      </p:grpSp>
      <p:grpSp>
        <p:nvGrpSpPr>
          <p:cNvPr id="62" name="Group 62"/>
          <p:cNvGrpSpPr/>
          <p:nvPr/>
        </p:nvGrpSpPr>
        <p:grpSpPr>
          <a:xfrm>
            <a:off x="2261044" y="112897"/>
            <a:ext cx="1753908" cy="898978"/>
            <a:chOff x="0" y="0"/>
            <a:chExt cx="1753907" cy="898977"/>
          </a:xfrm>
        </p:grpSpPr>
        <p:pic>
          <p:nvPicPr>
            <p:cNvPr id="60" name="image4.png" descr="JPL_logo"/>
            <p:cNvPicPr/>
            <p:nvPr/>
          </p:nvPicPr>
          <p:blipFill>
            <a:blip r:embed="rId3">
              <a:extLst/>
            </a:blip>
            <a:stretch>
              <a:fillRect/>
            </a:stretch>
          </p:blipFill>
          <p:spPr>
            <a:xfrm>
              <a:off x="0" y="182369"/>
              <a:ext cx="790906" cy="271048"/>
            </a:xfrm>
            <a:prstGeom prst="rect">
              <a:avLst/>
            </a:prstGeom>
            <a:ln w="12700" cap="flat">
              <a:noFill/>
              <a:miter lim="400000"/>
            </a:ln>
            <a:effectLst/>
          </p:spPr>
        </p:pic>
        <p:pic>
          <p:nvPicPr>
            <p:cNvPr id="61" name="image5.png" descr="citlogo"/>
            <p:cNvPicPr/>
            <p:nvPr/>
          </p:nvPicPr>
          <p:blipFill>
            <a:blip r:embed="rId4">
              <a:extLst/>
            </a:blip>
            <a:stretch>
              <a:fillRect/>
            </a:stretch>
          </p:blipFill>
          <p:spPr>
            <a:xfrm>
              <a:off x="842136" y="0"/>
              <a:ext cx="911772" cy="898978"/>
            </a:xfrm>
            <a:prstGeom prst="rect">
              <a:avLst/>
            </a:prstGeom>
            <a:ln w="12700" cap="flat">
              <a:noFill/>
              <a:miter lim="400000"/>
            </a:ln>
            <a:effectLst/>
          </p:spPr>
        </p:pic>
      </p:grpSp>
      <p:pic>
        <p:nvPicPr>
          <p:cNvPr id="63" name="IITMlogo.png"/>
          <p:cNvPicPr/>
          <p:nvPr/>
        </p:nvPicPr>
        <p:blipFill>
          <a:blip r:embed="rId5">
            <a:extLst/>
          </a:blip>
          <a:stretch>
            <a:fillRect/>
          </a:stretch>
        </p:blipFill>
        <p:spPr>
          <a:xfrm>
            <a:off x="10060626" y="8488"/>
            <a:ext cx="1164181" cy="1107796"/>
          </a:xfrm>
          <a:prstGeom prst="rect">
            <a:avLst/>
          </a:prstGeom>
          <a:ln w="12700">
            <a:miter lim="400000"/>
          </a:ln>
        </p:spPr>
      </p:pic>
      <p:pic>
        <p:nvPicPr>
          <p:cNvPr id="64" name="MOES_logo.jpg"/>
          <p:cNvPicPr/>
          <p:nvPr/>
        </p:nvPicPr>
        <p:blipFill>
          <a:blip r:embed="rId6">
            <a:extLst/>
          </a:blip>
          <a:stretch>
            <a:fillRect/>
          </a:stretch>
        </p:blipFill>
        <p:spPr>
          <a:xfrm>
            <a:off x="11579079" y="17707"/>
            <a:ext cx="977767" cy="1588871"/>
          </a:xfrm>
          <a:prstGeom prst="rect">
            <a:avLst/>
          </a:prstGeom>
          <a:ln w="12700">
            <a:miter lim="400000"/>
          </a:ln>
        </p:spPr>
      </p:pic>
      <p:sp>
        <p:nvSpPr>
          <p:cNvPr id="2" name="Rectangle 1"/>
          <p:cNvSpPr/>
          <p:nvPr/>
        </p:nvSpPr>
        <p:spPr>
          <a:xfrm>
            <a:off x="4939749" y="7412993"/>
            <a:ext cx="2466829" cy="430887"/>
          </a:xfrm>
          <a:prstGeom prst="rect">
            <a:avLst/>
          </a:prstGeom>
        </p:spPr>
        <p:txBody>
          <a:bodyPr wrap="none">
            <a:spAutoFit/>
          </a:bodyPr>
          <a:lstStyle/>
          <a:p>
            <a:r>
              <a:rPr lang="en-US" sz="2000" dirty="0">
                <a:solidFill>
                  <a:srgbClr val="020202"/>
                </a:solidFill>
                <a:uFill>
                  <a:solidFill>
                    <a:srgbClr val="020202"/>
                  </a:solidFill>
                </a:uFill>
                <a:latin typeface="Times New Roman"/>
                <a:ea typeface="Times New Roman"/>
                <a:cs typeface="Times New Roman"/>
                <a:sym typeface="Times New Roman"/>
              </a:rPr>
              <a:t> </a:t>
            </a:r>
            <a:r>
              <a:rPr lang="en-US" sz="2200" b="1" dirty="0" err="1">
                <a:solidFill>
                  <a:srgbClr val="264AFF"/>
                </a:solidFill>
                <a:uFill>
                  <a:solidFill>
                    <a:srgbClr val="020202"/>
                  </a:solidFill>
                </a:uFill>
                <a:latin typeface="Times New Roman"/>
                <a:ea typeface="Times New Roman"/>
                <a:cs typeface="Times New Roman"/>
                <a:sym typeface="Times New Roman"/>
              </a:rPr>
              <a:t>Shrinivas</a:t>
            </a:r>
            <a:r>
              <a:rPr lang="en-US" sz="2200" b="1" dirty="0">
                <a:solidFill>
                  <a:srgbClr val="264AFF"/>
                </a:solidFill>
                <a:uFill>
                  <a:solidFill>
                    <a:srgbClr val="020202"/>
                  </a:solidFill>
                </a:uFill>
                <a:latin typeface="Times New Roman"/>
                <a:ea typeface="Times New Roman"/>
                <a:cs typeface="Times New Roman"/>
                <a:sym typeface="Times New Roman"/>
              </a:rPr>
              <a:t> </a:t>
            </a:r>
            <a:r>
              <a:rPr lang="en-US" sz="2200" b="1" dirty="0" err="1">
                <a:solidFill>
                  <a:srgbClr val="264AFF"/>
                </a:solidFill>
                <a:uFill>
                  <a:solidFill>
                    <a:srgbClr val="020202"/>
                  </a:solidFill>
                </a:uFill>
                <a:latin typeface="Times New Roman"/>
                <a:ea typeface="Times New Roman"/>
                <a:cs typeface="Times New Roman"/>
                <a:sym typeface="Times New Roman"/>
              </a:rPr>
              <a:t>Moorthi</a:t>
            </a:r>
            <a:endParaRPr lang="en-US" sz="22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8373348" y="1768802"/>
            <a:ext cx="2910083" cy="675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sz="2000" dirty="0"/>
              <a:t>Regression coeff. averaged between 10S-10N</a:t>
            </a:r>
          </a:p>
        </p:txBody>
      </p:sp>
      <p:sp>
        <p:nvSpPr>
          <p:cNvPr id="161" name="Shape 161"/>
          <p:cNvSpPr/>
          <p:nvPr/>
        </p:nvSpPr>
        <p:spPr>
          <a:xfrm>
            <a:off x="1092770" y="253808"/>
            <a:ext cx="11093887"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algn="l" defTabSz="590133">
              <a:defRPr sz="1800"/>
            </a:pPr>
            <a:r>
              <a:rPr sz="2400" b="1" dirty="0">
                <a:latin typeface="Times New Roman"/>
                <a:ea typeface="Calibri"/>
                <a:cs typeface="Times New Roman"/>
                <a:sym typeface="Calibri"/>
              </a:rPr>
              <a:t>Association of BSISV </a:t>
            </a:r>
            <a:r>
              <a:rPr sz="2400" b="1" dirty="0">
                <a:latin typeface="Times New Roman"/>
                <a:ea typeface="Times New Roman"/>
                <a:cs typeface="Times New Roman"/>
                <a:sym typeface="Times New Roman"/>
              </a:rPr>
              <a:t>northward propagation with equatorial eastward propagation</a:t>
            </a:r>
          </a:p>
        </p:txBody>
      </p:sp>
      <p:pic>
        <p:nvPicPr>
          <p:cNvPr id="162" name="plot_lag_regress_iso_rain_eq_east_NMM.png"/>
          <p:cNvPicPr/>
          <p:nvPr/>
        </p:nvPicPr>
        <p:blipFill>
          <a:blip r:embed="rId2">
            <a:extLst/>
          </a:blip>
          <a:srcRect l="33616" r="31130"/>
          <a:stretch>
            <a:fillRect/>
          </a:stretch>
        </p:blipFill>
        <p:spPr>
          <a:xfrm>
            <a:off x="273689" y="1759956"/>
            <a:ext cx="3812436" cy="5832823"/>
          </a:xfrm>
          <a:prstGeom prst="rect">
            <a:avLst/>
          </a:prstGeom>
          <a:ln w="12700">
            <a:miter lim="400000"/>
          </a:ln>
        </p:spPr>
      </p:pic>
      <p:pic>
        <p:nvPicPr>
          <p:cNvPr id="163" name="plot_lag_regress_iso_rain_wp_east_NMM.png"/>
          <p:cNvPicPr/>
          <p:nvPr/>
        </p:nvPicPr>
        <p:blipFill>
          <a:blip r:embed="rId3">
            <a:extLst/>
          </a:blip>
          <a:srcRect l="33765" r="31295"/>
          <a:stretch>
            <a:fillRect/>
          </a:stretch>
        </p:blipFill>
        <p:spPr>
          <a:xfrm>
            <a:off x="4368217" y="1708150"/>
            <a:ext cx="3643909" cy="5832971"/>
          </a:xfrm>
          <a:prstGeom prst="rect">
            <a:avLst/>
          </a:prstGeom>
          <a:ln w="12700">
            <a:miter lim="400000"/>
          </a:ln>
        </p:spPr>
      </p:pic>
      <p:sp>
        <p:nvSpPr>
          <p:cNvPr id="164" name="Shape 164"/>
          <p:cNvSpPr/>
          <p:nvPr/>
        </p:nvSpPr>
        <p:spPr>
          <a:xfrm>
            <a:off x="1092770" y="1084895"/>
            <a:ext cx="2724101" cy="6750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sz="2000"/>
              <a:t>Regression w.r.t Indian Ocean base point</a:t>
            </a:r>
          </a:p>
        </p:txBody>
      </p:sp>
      <p:sp>
        <p:nvSpPr>
          <p:cNvPr id="165" name="Shape 165"/>
          <p:cNvSpPr/>
          <p:nvPr/>
        </p:nvSpPr>
        <p:spPr>
          <a:xfrm>
            <a:off x="4750370" y="1081624"/>
            <a:ext cx="2724101" cy="675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sz="2000"/>
              <a:t>Regression w.r.t W.Pacific base point</a:t>
            </a:r>
          </a:p>
        </p:txBody>
      </p:sp>
      <p:grpSp>
        <p:nvGrpSpPr>
          <p:cNvPr id="168" name="Group 168"/>
          <p:cNvGrpSpPr/>
          <p:nvPr/>
        </p:nvGrpSpPr>
        <p:grpSpPr>
          <a:xfrm>
            <a:off x="4368218" y="3550034"/>
            <a:ext cx="7726444" cy="5832873"/>
            <a:chOff x="-319235" y="-1096253"/>
            <a:chExt cx="7344289" cy="5832871"/>
          </a:xfrm>
        </p:grpSpPr>
        <p:pic>
          <p:nvPicPr>
            <p:cNvPr id="166" name="scatter_plot_rain_iso_prop_skill_east_vs_north_withCFS.png"/>
            <p:cNvPicPr/>
            <p:nvPr/>
          </p:nvPicPr>
          <p:blipFill>
            <a:blip r:embed="rId4">
              <a:extLst/>
            </a:blip>
            <a:srcRect l="18722" t="16632" r="10455" b="22040"/>
            <a:stretch>
              <a:fillRect/>
            </a:stretch>
          </p:blipFill>
          <p:spPr>
            <a:xfrm>
              <a:off x="-319236" y="-1096254"/>
              <a:ext cx="7344291" cy="5832873"/>
            </a:xfrm>
            <a:prstGeom prst="rect">
              <a:avLst/>
            </a:prstGeom>
            <a:ln w="12700" cap="flat">
              <a:noFill/>
              <a:miter lim="400000"/>
            </a:ln>
            <a:effectLst/>
          </p:spPr>
        </p:pic>
        <p:sp>
          <p:nvSpPr>
            <p:cNvPr id="167" name="Shape 167"/>
            <p:cNvSpPr/>
            <p:nvPr/>
          </p:nvSpPr>
          <p:spPr>
            <a:xfrm>
              <a:off x="3015407" y="-616237"/>
              <a:ext cx="1855466" cy="360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000"/>
              </a:lvl1pPr>
            </a:lstStyle>
            <a:p>
              <a:pPr lvl="0">
                <a:defRPr sz="1800"/>
              </a:pPr>
              <a:r>
                <a:rPr sz="2000"/>
                <a:t>Corr 0.836</a:t>
              </a:r>
            </a:p>
          </p:txBody>
        </p:sp>
      </p:grpSp>
      <p:grpSp>
        <p:nvGrpSpPr>
          <p:cNvPr id="2" name="Group 1"/>
          <p:cNvGrpSpPr/>
          <p:nvPr/>
        </p:nvGrpSpPr>
        <p:grpSpPr>
          <a:xfrm>
            <a:off x="8373348" y="1131929"/>
            <a:ext cx="4441551" cy="1932316"/>
            <a:chOff x="8373348" y="1131929"/>
            <a:chExt cx="4441551" cy="1932316"/>
          </a:xfrm>
        </p:grpSpPr>
        <p:sp>
          <p:nvSpPr>
            <p:cNvPr id="12" name="Shape 185"/>
            <p:cNvSpPr/>
            <p:nvPr/>
          </p:nvSpPr>
          <p:spPr>
            <a:xfrm>
              <a:off x="8373348" y="1131929"/>
              <a:ext cx="4441551" cy="1932316"/>
            </a:xfrm>
            <a:prstGeom prst="rect">
              <a:avLst/>
            </a:prstGeom>
            <a:solidFill>
              <a:srgbClr val="FFFFFF"/>
            </a:solidFill>
            <a:ln w="63500">
              <a:solidFill>
                <a:srgbClr val="000090"/>
              </a:solidFill>
              <a:miter/>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11" name="Shape 160"/>
            <p:cNvSpPr/>
            <p:nvPr/>
          </p:nvSpPr>
          <p:spPr>
            <a:xfrm>
              <a:off x="8558043" y="1162295"/>
              <a:ext cx="3946103" cy="188769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lang="en-US" sz="2000" dirty="0" smtClean="0"/>
                <a:t>Models skill in simulating the northward propagation clearly linked to its skill in </a:t>
              </a:r>
              <a:r>
                <a:rPr lang="en-US" sz="2000" dirty="0" err="1" smtClean="0"/>
                <a:t>simulatin</a:t>
              </a:r>
              <a:r>
                <a:rPr lang="en-US" sz="2000" dirty="0" smtClean="0"/>
                <a:t> equatorial eastward propagation.  </a:t>
              </a:r>
              <a:endParaRPr lang="en-US" sz="1800" dirty="0" smtClean="0"/>
            </a:p>
            <a:p>
              <a:pPr lvl="0">
                <a:defRPr sz="1800"/>
              </a:pPr>
              <a:r>
                <a:rPr lang="en-US" sz="1800" dirty="0" smtClean="0"/>
                <a:t>CFS seems to be </a:t>
              </a:r>
              <a:r>
                <a:rPr lang="en-US" sz="1800" dirty="0" smtClean="0"/>
                <a:t>more skillful in simulating northward propagation </a:t>
              </a:r>
              <a:endParaRPr lang="en-US" sz="2000" dirty="0" smtClean="0"/>
            </a:p>
          </p:txBody>
        </p:sp>
      </p:grpSp>
    </p:spTree>
  </p:cSld>
  <p:clrMapOvr>
    <a:masterClrMapping/>
  </p:clrMapOvr>
  <p:transition xmlns:p14="http://schemas.microsoft.com/office/powerpoint/2010/mai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iterate>
                                    <p:tmAbs val="0"/>
                                  </p:iterate>
                                  <p:childTnLst>
                                    <p:set>
                                      <p:cBhvr>
                                        <p:cTn id="6" fill="hold"/>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929023" y="533208"/>
            <a:ext cx="9788567" cy="738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defTabSz="590133">
              <a:defRPr sz="1800"/>
            </a:pPr>
            <a:r>
              <a:rPr sz="2400" b="1" dirty="0">
                <a:latin typeface="Times New Roman"/>
                <a:ea typeface="Calibri"/>
                <a:cs typeface="Times New Roman"/>
                <a:sym typeface="Calibri"/>
              </a:rPr>
              <a:t>Relative performance of models in simulating </a:t>
            </a:r>
            <a:r>
              <a:rPr sz="2400" b="1" dirty="0">
                <a:latin typeface="Times New Roman"/>
                <a:ea typeface="Times New Roman"/>
                <a:cs typeface="Times New Roman"/>
                <a:sym typeface="Times New Roman"/>
              </a:rPr>
              <a:t>equatorial eastward propagation of ISV during summer Vs winter</a:t>
            </a:r>
          </a:p>
        </p:txBody>
      </p:sp>
      <p:pic>
        <p:nvPicPr>
          <p:cNvPr id="171" name="scatter_plot_rain_iso_prop_skill_summer_vs_winter_withCFS.png"/>
          <p:cNvPicPr/>
          <p:nvPr/>
        </p:nvPicPr>
        <p:blipFill>
          <a:blip r:embed="rId2">
            <a:extLst/>
          </a:blip>
          <a:srcRect l="18461" t="17614" r="10247" b="22350"/>
          <a:stretch>
            <a:fillRect/>
          </a:stretch>
        </p:blipFill>
        <p:spPr>
          <a:xfrm>
            <a:off x="2015926" y="1773435"/>
            <a:ext cx="8691712" cy="5855545"/>
          </a:xfrm>
          <a:prstGeom prst="rect">
            <a:avLst/>
          </a:prstGeom>
          <a:ln w="12700">
            <a:miter lim="400000"/>
          </a:ln>
        </p:spPr>
      </p:pic>
      <p:sp>
        <p:nvSpPr>
          <p:cNvPr id="172" name="Shape 172"/>
          <p:cNvSpPr/>
          <p:nvPr/>
        </p:nvSpPr>
        <p:spPr>
          <a:xfrm>
            <a:off x="7035596" y="2146299"/>
            <a:ext cx="138470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Corr 0.75</a:t>
            </a:r>
          </a:p>
        </p:txBody>
      </p:sp>
      <p:sp>
        <p:nvSpPr>
          <p:cNvPr id="5" name="Shape 185"/>
          <p:cNvSpPr/>
          <p:nvPr/>
        </p:nvSpPr>
        <p:spPr>
          <a:xfrm>
            <a:off x="929022" y="8252680"/>
            <a:ext cx="11648389" cy="1003318"/>
          </a:xfrm>
          <a:prstGeom prst="rect">
            <a:avLst/>
          </a:prstGeom>
          <a:solidFill>
            <a:srgbClr val="FFFFFF"/>
          </a:solidFill>
          <a:ln w="63500">
            <a:solidFill>
              <a:srgbClr val="000090"/>
            </a:solidFill>
            <a:miter/>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6" name="Shape 160"/>
          <p:cNvSpPr/>
          <p:nvPr/>
        </p:nvSpPr>
        <p:spPr>
          <a:xfrm>
            <a:off x="537289" y="8252680"/>
            <a:ext cx="12467512" cy="71814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lang="en-US" sz="2000" dirty="0" smtClean="0"/>
              <a:t>Most models do not show much seasonal variation when it comes to simulating the ISV eastward propagation</a:t>
            </a:r>
            <a:r>
              <a:rPr lang="en-US" sz="2000" dirty="0" smtClean="0"/>
              <a:t>.</a:t>
            </a:r>
          </a:p>
          <a:p>
            <a:pPr lvl="0">
              <a:defRPr sz="1800"/>
            </a:pPr>
            <a:r>
              <a:rPr lang="en-US" dirty="0" smtClean="0"/>
              <a:t>Even then, the winter ISV  skill is better in most models </a:t>
            </a:r>
            <a:r>
              <a:rPr lang="en-US" sz="2000" dirty="0" smtClean="0"/>
              <a:t> than that for summer</a:t>
            </a:r>
            <a:endParaRPr sz="2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80"/>
          <p:cNvSpPr/>
          <p:nvPr/>
        </p:nvSpPr>
        <p:spPr>
          <a:xfrm>
            <a:off x="6374510" y="3437649"/>
            <a:ext cx="6176861"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b="1">
                <a:solidFill>
                  <a:srgbClr val="F000DB"/>
                </a:solidFill>
                <a:latin typeface="Times New Roman"/>
                <a:ea typeface="Times New Roman"/>
                <a:cs typeface="Times New Roman"/>
                <a:sym typeface="Times New Roman"/>
              </a:defRPr>
            </a:lvl1pPr>
          </a:lstStyle>
          <a:p>
            <a:pPr lvl="0">
              <a:defRPr sz="1800" b="0">
                <a:solidFill>
                  <a:srgbClr val="000000"/>
                </a:solidFill>
              </a:defRPr>
            </a:pPr>
            <a:r>
              <a:rPr lang="en-US" sz="2000" b="1" dirty="0" smtClean="0">
                <a:solidFill>
                  <a:srgbClr val="F000DB"/>
                </a:solidFill>
              </a:rPr>
              <a:t>Is it a useful metric for assessing BSISV in models?</a:t>
            </a:r>
            <a:endParaRPr sz="2000" b="1" dirty="0">
              <a:solidFill>
                <a:srgbClr val="F000DB"/>
              </a:solidFill>
            </a:endParaRPr>
          </a:p>
        </p:txBody>
      </p:sp>
      <p:pic>
        <p:nvPicPr>
          <p:cNvPr id="174" name="bar_plot_EW_ratio_withCFS.png"/>
          <p:cNvPicPr/>
          <p:nvPr/>
        </p:nvPicPr>
        <p:blipFill>
          <a:blip r:embed="rId2">
            <a:extLst/>
          </a:blip>
          <a:srcRect l="13658" t="18351" r="12007" b="19394"/>
          <a:stretch>
            <a:fillRect/>
          </a:stretch>
        </p:blipFill>
        <p:spPr>
          <a:xfrm>
            <a:off x="366333" y="5121936"/>
            <a:ext cx="8796926" cy="4040871"/>
          </a:xfrm>
          <a:prstGeom prst="rect">
            <a:avLst/>
          </a:prstGeom>
          <a:ln w="12700">
            <a:miter lim="400000"/>
          </a:ln>
        </p:spPr>
      </p:pic>
      <p:grpSp>
        <p:nvGrpSpPr>
          <p:cNvPr id="177" name="Group 177"/>
          <p:cNvGrpSpPr/>
          <p:nvPr/>
        </p:nvGrpSpPr>
        <p:grpSpPr>
          <a:xfrm>
            <a:off x="6827939" y="955279"/>
            <a:ext cx="5247337" cy="3492369"/>
            <a:chOff x="0" y="0"/>
            <a:chExt cx="4824593" cy="3295500"/>
          </a:xfrm>
        </p:grpSpPr>
        <p:pic>
          <p:nvPicPr>
            <p:cNvPr id="175" name="scatter_plot_rain_iso_prop_north_vs_EW_ratio_withCFS.png"/>
            <p:cNvPicPr/>
            <p:nvPr/>
          </p:nvPicPr>
          <p:blipFill>
            <a:blip r:embed="rId3">
              <a:extLst/>
            </a:blip>
            <a:srcRect l="19772" t="17550" r="10391" b="22822"/>
            <a:stretch>
              <a:fillRect/>
            </a:stretch>
          </p:blipFill>
          <p:spPr>
            <a:xfrm>
              <a:off x="0" y="0"/>
              <a:ext cx="4824594" cy="3295501"/>
            </a:xfrm>
            <a:prstGeom prst="rect">
              <a:avLst/>
            </a:prstGeom>
            <a:ln w="12700" cap="flat">
              <a:noFill/>
              <a:miter lim="400000"/>
            </a:ln>
            <a:effectLst/>
          </p:spPr>
        </p:pic>
        <p:sp>
          <p:nvSpPr>
            <p:cNvPr id="176" name="Shape 176"/>
            <p:cNvSpPr/>
            <p:nvPr/>
          </p:nvSpPr>
          <p:spPr>
            <a:xfrm>
              <a:off x="547092" y="229758"/>
              <a:ext cx="962715" cy="349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500"/>
              </a:lvl1pPr>
            </a:lstStyle>
            <a:p>
              <a:pPr lvl="0">
                <a:defRPr sz="1800"/>
              </a:pPr>
              <a:r>
                <a:rPr sz="1500"/>
                <a:t>Corr 0.53</a:t>
              </a:r>
            </a:p>
          </p:txBody>
        </p:sp>
      </p:grpSp>
      <p:pic>
        <p:nvPicPr>
          <p:cNvPr id="178" name="plot_Obs_Sym_Spectra.png"/>
          <p:cNvPicPr/>
          <p:nvPr/>
        </p:nvPicPr>
        <p:blipFill>
          <a:blip r:embed="rId4">
            <a:extLst/>
          </a:blip>
          <a:srcRect l="11173" t="15820" r="11173" b="15820"/>
          <a:stretch>
            <a:fillRect/>
          </a:stretch>
        </p:blipFill>
        <p:spPr>
          <a:xfrm>
            <a:off x="781071" y="1117452"/>
            <a:ext cx="5051256" cy="3557282"/>
          </a:xfrm>
          <a:prstGeom prst="rect">
            <a:avLst/>
          </a:prstGeom>
          <a:ln w="12700">
            <a:miter lim="400000"/>
          </a:ln>
        </p:spPr>
      </p:pic>
      <p:sp>
        <p:nvSpPr>
          <p:cNvPr id="179" name="Shape 179"/>
          <p:cNvSpPr/>
          <p:nvPr/>
        </p:nvSpPr>
        <p:spPr>
          <a:xfrm>
            <a:off x="3506603" y="238608"/>
            <a:ext cx="6443946" cy="4315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latin typeface="Times New Roman"/>
                <a:ea typeface="Times New Roman"/>
                <a:cs typeface="Times New Roman"/>
                <a:sym typeface="Times New Roman"/>
              </a:defRPr>
            </a:lvl1pPr>
          </a:lstStyle>
          <a:p>
            <a:pPr lvl="0">
              <a:defRPr sz="1800" b="0"/>
            </a:pPr>
            <a:r>
              <a:rPr sz="2400" b="1" dirty="0"/>
              <a:t>East/West Spectral Power ratio to assess BSISV </a:t>
            </a:r>
          </a:p>
        </p:txBody>
      </p:sp>
      <p:sp>
        <p:nvSpPr>
          <p:cNvPr id="180" name="Shape 180"/>
          <p:cNvSpPr/>
          <p:nvPr/>
        </p:nvSpPr>
        <p:spPr>
          <a:xfrm>
            <a:off x="6827939" y="1113034"/>
            <a:ext cx="5565116" cy="15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a:solidFill>
                  <a:srgbClr val="F000DB"/>
                </a:solidFill>
                <a:latin typeface="Times New Roman"/>
                <a:ea typeface="Times New Roman"/>
                <a:cs typeface="Times New Roman"/>
                <a:sym typeface="Times New Roman"/>
              </a:defRPr>
            </a:lvl1pPr>
          </a:lstStyle>
          <a:p>
            <a:pPr lvl="0">
              <a:defRPr sz="1800" b="0">
                <a:solidFill>
                  <a:srgbClr val="000000"/>
                </a:solidFill>
              </a:defRPr>
            </a:pPr>
            <a:r>
              <a:rPr lang="en-US" sz="2400" dirty="0" smtClean="0">
                <a:solidFill>
                  <a:srgbClr val="3366FF"/>
                </a:solidFill>
              </a:rPr>
              <a:t>The </a:t>
            </a:r>
            <a:r>
              <a:rPr lang="en-US" sz="2400" dirty="0">
                <a:solidFill>
                  <a:srgbClr val="3366FF"/>
                </a:solidFill>
              </a:rPr>
              <a:t>r</a:t>
            </a:r>
            <a:r>
              <a:rPr sz="2400" dirty="0" smtClean="0">
                <a:solidFill>
                  <a:srgbClr val="3366FF"/>
                </a:solidFill>
              </a:rPr>
              <a:t>atio </a:t>
            </a:r>
            <a:r>
              <a:rPr sz="2400" dirty="0">
                <a:solidFill>
                  <a:srgbClr val="3366FF"/>
                </a:solidFill>
              </a:rPr>
              <a:t>of </a:t>
            </a:r>
            <a:r>
              <a:rPr lang="en-US" sz="2400" dirty="0" smtClean="0">
                <a:solidFill>
                  <a:srgbClr val="3366FF"/>
                </a:solidFill>
              </a:rPr>
              <a:t>spectral</a:t>
            </a:r>
            <a:r>
              <a:rPr sz="2400" dirty="0" smtClean="0">
                <a:solidFill>
                  <a:srgbClr val="3366FF"/>
                </a:solidFill>
              </a:rPr>
              <a:t> </a:t>
            </a:r>
            <a:r>
              <a:rPr lang="en-US" sz="2400" dirty="0" smtClean="0">
                <a:solidFill>
                  <a:srgbClr val="3366FF"/>
                </a:solidFill>
              </a:rPr>
              <a:t>power </a:t>
            </a:r>
            <a:r>
              <a:rPr sz="2400" dirty="0" smtClean="0">
                <a:solidFill>
                  <a:srgbClr val="3366FF"/>
                </a:solidFill>
              </a:rPr>
              <a:t>in </a:t>
            </a:r>
            <a:r>
              <a:rPr sz="2400" dirty="0">
                <a:solidFill>
                  <a:srgbClr val="3366FF"/>
                </a:solidFill>
              </a:rPr>
              <a:t>the 30-60 day time scale for eastward and westward wave numbers 1-</a:t>
            </a:r>
            <a:r>
              <a:rPr sz="2400" dirty="0" smtClean="0">
                <a:solidFill>
                  <a:srgbClr val="3366FF"/>
                </a:solidFill>
              </a:rPr>
              <a:t>3</a:t>
            </a:r>
            <a:r>
              <a:rPr lang="en-US" sz="2400" dirty="0" smtClean="0">
                <a:solidFill>
                  <a:srgbClr val="3366FF"/>
                </a:solidFill>
              </a:rPr>
              <a:t> is a popular metric for assessing  winter MJO </a:t>
            </a:r>
            <a:endParaRPr sz="2400" dirty="0">
              <a:solidFill>
                <a:srgbClr val="3366FF"/>
              </a:solidFill>
            </a:endParaRPr>
          </a:p>
        </p:txBody>
      </p:sp>
      <p:grpSp>
        <p:nvGrpSpPr>
          <p:cNvPr id="183" name="Group 183"/>
          <p:cNvGrpSpPr/>
          <p:nvPr/>
        </p:nvGrpSpPr>
        <p:grpSpPr>
          <a:xfrm>
            <a:off x="6859585" y="971357"/>
            <a:ext cx="5142426" cy="3476291"/>
            <a:chOff x="0" y="0"/>
            <a:chExt cx="4950120" cy="3262274"/>
          </a:xfrm>
        </p:grpSpPr>
        <p:pic>
          <p:nvPicPr>
            <p:cNvPr id="181" name="scatter_plot_rain_iso_prop_east_vs_EW_ratio_withCFS.png"/>
            <p:cNvPicPr/>
            <p:nvPr/>
          </p:nvPicPr>
          <p:blipFill>
            <a:blip r:embed="rId5">
              <a:extLst/>
            </a:blip>
            <a:srcRect l="19492" t="17254" r="10419" b="23002"/>
            <a:stretch>
              <a:fillRect/>
            </a:stretch>
          </p:blipFill>
          <p:spPr>
            <a:xfrm>
              <a:off x="-1" y="0"/>
              <a:ext cx="4950122" cy="3262275"/>
            </a:xfrm>
            <a:prstGeom prst="rect">
              <a:avLst/>
            </a:prstGeom>
            <a:ln w="12700" cap="flat">
              <a:noFill/>
              <a:miter lim="400000"/>
            </a:ln>
            <a:effectLst/>
          </p:spPr>
        </p:pic>
        <p:sp>
          <p:nvSpPr>
            <p:cNvPr id="182" name="Shape 182"/>
            <p:cNvSpPr/>
            <p:nvPr/>
          </p:nvSpPr>
          <p:spPr>
            <a:xfrm>
              <a:off x="576806" y="259595"/>
              <a:ext cx="953014" cy="346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500"/>
              </a:lvl1pPr>
            </a:lstStyle>
            <a:p>
              <a:pPr lvl="0">
                <a:defRPr sz="1800"/>
              </a:pPr>
              <a:r>
                <a:rPr sz="1500"/>
                <a:t>Corr 0.73</a:t>
              </a:r>
            </a:p>
          </p:txBody>
        </p:sp>
      </p:grpSp>
      <p:sp>
        <p:nvSpPr>
          <p:cNvPr id="13" name="Shape 160"/>
          <p:cNvSpPr/>
          <p:nvPr/>
        </p:nvSpPr>
        <p:spPr>
          <a:xfrm>
            <a:off x="9437384" y="7504596"/>
            <a:ext cx="3372040" cy="148758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lang="en-US" dirty="0" smtClean="0">
                <a:solidFill>
                  <a:srgbClr val="3366FF"/>
                </a:solidFill>
              </a:rPr>
              <a:t>While we earlier saw a clear relationship between skill scores for BSISV eastward and northward propagation, the relationship is not robust with the East /West Ratio </a:t>
            </a:r>
            <a:endParaRPr dirty="0">
              <a:solidFill>
                <a:srgbClr val="3366FF"/>
              </a:solidFill>
            </a:endParaRPr>
          </a:p>
        </p:txBody>
      </p:sp>
      <p:grpSp>
        <p:nvGrpSpPr>
          <p:cNvPr id="3" name="Group 2"/>
          <p:cNvGrpSpPr/>
          <p:nvPr/>
        </p:nvGrpSpPr>
        <p:grpSpPr>
          <a:xfrm>
            <a:off x="9437384" y="4876799"/>
            <a:ext cx="3372040" cy="2246770"/>
            <a:chOff x="9437384" y="4876799"/>
            <a:chExt cx="3372040" cy="2246770"/>
          </a:xfrm>
        </p:grpSpPr>
        <p:sp>
          <p:nvSpPr>
            <p:cNvPr id="15" name="Shape 185"/>
            <p:cNvSpPr/>
            <p:nvPr/>
          </p:nvSpPr>
          <p:spPr>
            <a:xfrm>
              <a:off x="9437384" y="4876799"/>
              <a:ext cx="3372040" cy="2246769"/>
            </a:xfrm>
            <a:prstGeom prst="rect">
              <a:avLst/>
            </a:prstGeom>
            <a:solidFill>
              <a:srgbClr val="FFFFFF"/>
            </a:solidFill>
            <a:ln w="63500">
              <a:solidFill>
                <a:srgbClr val="000090"/>
              </a:solidFill>
              <a:miter/>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2" name="Rectangle 1"/>
            <p:cNvSpPr/>
            <p:nvPr/>
          </p:nvSpPr>
          <p:spPr>
            <a:xfrm>
              <a:off x="9486388" y="4876800"/>
              <a:ext cx="3064983" cy="2246769"/>
            </a:xfrm>
            <a:prstGeom prst="rect">
              <a:avLst/>
            </a:prstGeom>
          </p:spPr>
          <p:txBody>
            <a:bodyPr wrap="square">
              <a:spAutoFit/>
            </a:bodyPr>
            <a:lstStyle/>
            <a:p>
              <a:pPr lvl="0">
                <a:defRPr sz="1800"/>
              </a:pPr>
              <a:r>
                <a:rPr lang="en-US" sz="2000" b="1" dirty="0" smtClean="0">
                  <a:solidFill>
                    <a:srgbClr val="FF0000"/>
                  </a:solidFill>
                  <a:latin typeface="Times New Roman"/>
                  <a:cs typeface="Times New Roman"/>
                </a:rPr>
                <a:t>The East West spectral power is a useful indicator for BSISV eastward propagation, but it does not give a good measure of its northward propagation.</a:t>
              </a:r>
              <a:endParaRPr lang="en-US" sz="2000" b="1" dirty="0">
                <a:solidFill>
                  <a:srgbClr val="FF0000"/>
                </a:solidFill>
                <a:latin typeface="Times New Roman"/>
                <a:cs typeface="Times New Roman"/>
              </a:endParaRP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presetSubtype="0" fill="hold" grpId="1" nodeType="clickEffect">
                                  <p:stCondLst>
                                    <p:cond delay="0"/>
                                  </p:stCondLst>
                                  <p:iterate>
                                    <p:tmAbs val="0"/>
                                  </p:iterate>
                                  <p:childTnLst>
                                    <p:animEffect transition="out" filter="dissolve">
                                      <p:cBhvr>
                                        <p:cTn id="6" dur="1000" fill="hold"/>
                                        <p:tgtEl>
                                          <p:spTgt spid="180"/>
                                        </p:tgtEl>
                                      </p:cBhvr>
                                    </p:animEffect>
                                    <p:set>
                                      <p:cBhvr>
                                        <p:cTn id="7" fill="hold">
                                          <p:stCondLst>
                                            <p:cond delay="999"/>
                                          </p:stCondLst>
                                        </p:cTn>
                                        <p:tgtEl>
                                          <p:spTgt spid="180"/>
                                        </p:tgtEl>
                                        <p:attrNameLst>
                                          <p:attrName>style.visibility</p:attrName>
                                        </p:attrNameLst>
                                      </p:cBhvr>
                                      <p:to>
                                        <p:strVal val="hidden"/>
                                      </p:to>
                                    </p:set>
                                  </p:childTnLst>
                                </p:cTn>
                              </p:par>
                              <p:par>
                                <p:cTn id="8" presetID="9" presetClass="exit" presetSubtype="0" fill="hold" grpId="0" nodeType="withEffect">
                                  <p:stCondLst>
                                    <p:cond delay="0"/>
                                  </p:stCondLst>
                                  <p:iterate>
                                    <p:tmAbs val="0"/>
                                  </p:iterate>
                                  <p:childTnLst>
                                    <p:animEffect transition="out" filter="dissolve">
                                      <p:cBhvr>
                                        <p:cTn id="9" dur="1000" fill="hold"/>
                                        <p:tgtEl>
                                          <p:spTgt spid="12"/>
                                        </p:tgtEl>
                                      </p:cBhvr>
                                    </p:animEffect>
                                    <p:set>
                                      <p:cBhvr>
                                        <p:cTn id="10" fill="hold">
                                          <p:stCondLst>
                                            <p:cond delay="999"/>
                                          </p:stCondLst>
                                        </p:cTn>
                                        <p:tgtEl>
                                          <p:spTgt spid="12"/>
                                        </p:tgtEl>
                                        <p:attrNameLst>
                                          <p:attrName>style.visibility</p:attrName>
                                        </p:attrNameLst>
                                      </p:cBhvr>
                                      <p:to>
                                        <p:strVal val="hidden"/>
                                      </p:to>
                                    </p:set>
                                  </p:childTnLst>
                                </p:cTn>
                              </p:par>
                              <p:par>
                                <p:cTn id="11" presetID="10" presetClass="entr" presetSubtype="0" fill="hold" grpId="2" nodeType="withEffect">
                                  <p:stCondLst>
                                    <p:cond delay="0"/>
                                  </p:stCondLst>
                                  <p:iterate>
                                    <p:tmAbs val="0"/>
                                  </p:iterate>
                                  <p:childTnLst>
                                    <p:set>
                                      <p:cBhvr>
                                        <p:cTn id="12" fill="hold"/>
                                        <p:tgtEl>
                                          <p:spTgt spid="183"/>
                                        </p:tgtEl>
                                        <p:attrNameLst>
                                          <p:attrName>style.visibility</p:attrName>
                                        </p:attrNameLst>
                                      </p:cBhvr>
                                      <p:to>
                                        <p:strVal val="visible"/>
                                      </p:to>
                                    </p:set>
                                    <p:animEffect transition="in" filter="fade">
                                      <p:cBhvr>
                                        <p:cTn id="13" dur="1000"/>
                                        <p:tgtEl>
                                          <p:spTgt spid="18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3" nodeType="clickEffect">
                                  <p:stCondLst>
                                    <p:cond delay="0"/>
                                  </p:stCondLst>
                                  <p:iterate>
                                    <p:tmAbs val="0"/>
                                  </p:iterate>
                                  <p:childTnLst>
                                    <p:animEffect transition="out" filter="fade">
                                      <p:cBhvr>
                                        <p:cTn id="17" dur="1000" fill="hold"/>
                                        <p:tgtEl>
                                          <p:spTgt spid="183"/>
                                        </p:tgtEl>
                                      </p:cBhvr>
                                    </p:animEffect>
                                    <p:set>
                                      <p:cBhvr>
                                        <p:cTn id="18" fill="hold">
                                          <p:stCondLst>
                                            <p:cond delay="999"/>
                                          </p:stCondLst>
                                        </p:cTn>
                                        <p:tgtEl>
                                          <p:spTgt spid="183"/>
                                        </p:tgtEl>
                                        <p:attrNameLst>
                                          <p:attrName>style.visibility</p:attrName>
                                        </p:attrNameLst>
                                      </p:cBhvr>
                                      <p:to>
                                        <p:strVal val="hidden"/>
                                      </p:to>
                                    </p:set>
                                  </p:childTnLst>
                                </p:cTn>
                              </p:par>
                              <p:par>
                                <p:cTn id="19" presetID="10" presetClass="entr" presetSubtype="0" fill="hold" grpId="4" nodeType="withEffect">
                                  <p:stCondLst>
                                    <p:cond delay="0"/>
                                  </p:stCondLst>
                                  <p:iterate>
                                    <p:tmAbs val="0"/>
                                  </p:iterate>
                                  <p:childTnLst>
                                    <p:set>
                                      <p:cBhvr>
                                        <p:cTn id="20" fill="hold"/>
                                        <p:tgtEl>
                                          <p:spTgt spid="177"/>
                                        </p:tgtEl>
                                        <p:attrNameLst>
                                          <p:attrName>style.visibility</p:attrName>
                                        </p:attrNameLst>
                                      </p:cBhvr>
                                      <p:to>
                                        <p:strVal val="visible"/>
                                      </p:to>
                                    </p:set>
                                    <p:animEffect transition="in" filter="fade">
                                      <p:cBhvr>
                                        <p:cTn id="21" dur="1000"/>
                                        <p:tgtEl>
                                          <p:spTgt spid="177"/>
                                        </p:tgtEl>
                                      </p:cBhvr>
                                    </p:animEffec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77" grpId="4" animBg="1" advAuto="0"/>
      <p:bldP spid="180" grpId="1" animBg="1" advAuto="0"/>
      <p:bldP spid="183" grpId="2" animBg="1" advAuto="0"/>
      <p:bldP spid="183" grpId="3" animBg="1" advAuto="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8112186" y="1597154"/>
            <a:ext cx="4702713" cy="2326556"/>
          </a:xfrm>
          <a:prstGeom prst="rect">
            <a:avLst/>
          </a:prstGeom>
          <a:solidFill>
            <a:srgbClr val="FFFFFF"/>
          </a:solidFill>
          <a:ln w="63500">
            <a:solidFill>
              <a:srgbClr val="000090"/>
            </a:solidFill>
            <a:miter/>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186" name="sperber_pcs_lag_corr.000002.png"/>
          <p:cNvPicPr/>
          <p:nvPr/>
        </p:nvPicPr>
        <p:blipFill>
          <a:blip r:embed="rId2">
            <a:extLst/>
          </a:blip>
          <a:srcRect l="15723" t="18301" r="23505" b="10012"/>
          <a:stretch>
            <a:fillRect/>
          </a:stretch>
        </p:blipFill>
        <p:spPr>
          <a:xfrm>
            <a:off x="7267576" y="4728867"/>
            <a:ext cx="4828529" cy="4556631"/>
          </a:xfrm>
          <a:prstGeom prst="rect">
            <a:avLst/>
          </a:prstGeom>
          <a:ln w="12700">
            <a:miter lim="400000"/>
          </a:ln>
        </p:spPr>
      </p:pic>
      <p:pic>
        <p:nvPicPr>
          <p:cNvPr id="187" name="plot_obs_eofs.png"/>
          <p:cNvPicPr/>
          <p:nvPr/>
        </p:nvPicPr>
        <p:blipFill>
          <a:blip r:embed="rId3">
            <a:extLst/>
          </a:blip>
          <a:srcRect l="10066" t="15915" r="10066" b="18386"/>
          <a:stretch>
            <a:fillRect/>
          </a:stretch>
        </p:blipFill>
        <p:spPr>
          <a:xfrm>
            <a:off x="820216" y="1255955"/>
            <a:ext cx="7126633" cy="4065167"/>
          </a:xfrm>
          <a:prstGeom prst="rect">
            <a:avLst/>
          </a:prstGeom>
          <a:ln w="12700">
            <a:miter lim="400000"/>
          </a:ln>
        </p:spPr>
      </p:pic>
      <p:sp>
        <p:nvSpPr>
          <p:cNvPr id="188" name="Shape 188"/>
          <p:cNvSpPr/>
          <p:nvPr/>
        </p:nvSpPr>
        <p:spPr>
          <a:xfrm>
            <a:off x="2538511" y="310138"/>
            <a:ext cx="8276913" cy="4719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latin typeface="Times New Roman"/>
                <a:ea typeface="Times New Roman"/>
                <a:cs typeface="Times New Roman"/>
                <a:sym typeface="Times New Roman"/>
              </a:defRPr>
            </a:lvl1pPr>
          </a:lstStyle>
          <a:p>
            <a:pPr lvl="0">
              <a:defRPr sz="1800" b="0"/>
            </a:pPr>
            <a:r>
              <a:rPr sz="2400" b="1" dirty="0"/>
              <a:t> </a:t>
            </a:r>
            <a:r>
              <a:rPr lang="en-US" sz="2400" b="1" dirty="0" smtClean="0"/>
              <a:t>A </a:t>
            </a:r>
            <a:r>
              <a:rPr sz="2400" b="1" dirty="0" smtClean="0"/>
              <a:t>Simple </a:t>
            </a:r>
            <a:r>
              <a:rPr sz="2400" b="1" dirty="0"/>
              <a:t>metric for BSISV northward propagation</a:t>
            </a:r>
          </a:p>
        </p:txBody>
      </p:sp>
      <p:sp>
        <p:nvSpPr>
          <p:cNvPr id="189" name="Shape 189"/>
          <p:cNvSpPr/>
          <p:nvPr/>
        </p:nvSpPr>
        <p:spPr>
          <a:xfrm>
            <a:off x="2328862" y="822020"/>
            <a:ext cx="4938714" cy="37379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l" defTabSz="457200">
              <a:lnSpc>
                <a:spcPct val="93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Arial"/>
                <a:ea typeface="Arial"/>
                <a:cs typeface="Arial"/>
                <a:sym typeface="Arial"/>
              </a:defRPr>
            </a:lvl1pPr>
          </a:lstStyle>
          <a:p>
            <a:pPr lvl="0">
              <a:defRPr sz="1800"/>
            </a:pPr>
            <a:r>
              <a:rPr sz="2000"/>
              <a:t>EOF 20-90 day filtered precipitation</a:t>
            </a:r>
          </a:p>
        </p:txBody>
      </p:sp>
      <p:sp>
        <p:nvSpPr>
          <p:cNvPr id="190" name="Shape 190"/>
          <p:cNvSpPr/>
          <p:nvPr/>
        </p:nvSpPr>
        <p:spPr>
          <a:xfrm>
            <a:off x="8433643" y="1053145"/>
            <a:ext cx="3592414" cy="3829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8273F"/>
                </a:solidFill>
                <a:latin typeface="Times New Roman"/>
                <a:ea typeface="Times New Roman"/>
                <a:cs typeface="Times New Roman"/>
                <a:sym typeface="Times New Roman"/>
              </a:defRPr>
            </a:lvl1pPr>
          </a:lstStyle>
          <a:p>
            <a:pPr lvl="0">
              <a:defRPr sz="1800">
                <a:solidFill>
                  <a:srgbClr val="000000"/>
                </a:solidFill>
              </a:defRPr>
            </a:pPr>
            <a:r>
              <a:rPr sz="2000">
                <a:solidFill>
                  <a:srgbClr val="F8273F"/>
                </a:solidFill>
              </a:rPr>
              <a:t>Following Sperber and Kim, 2012</a:t>
            </a:r>
          </a:p>
        </p:txBody>
      </p:sp>
      <p:sp>
        <p:nvSpPr>
          <p:cNvPr id="191" name="Shape 191"/>
          <p:cNvSpPr/>
          <p:nvPr/>
        </p:nvSpPr>
        <p:spPr>
          <a:xfrm>
            <a:off x="8481103" y="1692677"/>
            <a:ext cx="4103614" cy="2135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2000" dirty="0">
                <a:solidFill>
                  <a:srgbClr val="095126"/>
                </a:solidFill>
                <a:latin typeface="Times New Roman"/>
                <a:ea typeface="Times New Roman"/>
                <a:cs typeface="Times New Roman"/>
                <a:sym typeface="Times New Roman"/>
              </a:rPr>
              <a:t>Model simulated precipitation anomalies (filtered), projected onto observed EOF modes. </a:t>
            </a:r>
          </a:p>
          <a:p>
            <a:pPr lvl="0">
              <a:defRPr sz="1800"/>
            </a:pPr>
            <a:endParaRPr sz="2000" dirty="0">
              <a:solidFill>
                <a:srgbClr val="095126"/>
              </a:solidFill>
              <a:latin typeface="Times New Roman"/>
              <a:ea typeface="Times New Roman"/>
              <a:cs typeface="Times New Roman"/>
              <a:sym typeface="Times New Roman"/>
            </a:endParaRPr>
          </a:p>
          <a:p>
            <a:pPr lvl="0">
              <a:defRPr sz="1800"/>
            </a:pPr>
            <a:r>
              <a:rPr sz="2000" dirty="0">
                <a:solidFill>
                  <a:srgbClr val="095126"/>
                </a:solidFill>
                <a:latin typeface="Times New Roman"/>
                <a:ea typeface="Times New Roman"/>
                <a:cs typeface="Times New Roman"/>
                <a:sym typeface="Times New Roman"/>
              </a:rPr>
              <a:t>Lag relationship between PC1 and PC2 gives an indication of the ISV propagation</a:t>
            </a:r>
          </a:p>
        </p:txBody>
      </p:sp>
      <p:grpSp>
        <p:nvGrpSpPr>
          <p:cNvPr id="202" name="Group 202"/>
          <p:cNvGrpSpPr/>
          <p:nvPr/>
        </p:nvGrpSpPr>
        <p:grpSpPr>
          <a:xfrm>
            <a:off x="62383" y="5300676"/>
            <a:ext cx="6270476" cy="3921150"/>
            <a:chOff x="0" y="0"/>
            <a:chExt cx="6270474" cy="3921148"/>
          </a:xfrm>
        </p:grpSpPr>
        <p:pic>
          <p:nvPicPr>
            <p:cNvPr id="192" name="sperber_pcs_lag_corr.000001.png"/>
            <p:cNvPicPr/>
            <p:nvPr/>
          </p:nvPicPr>
          <p:blipFill>
            <a:blip r:embed="rId4">
              <a:extLst/>
            </a:blip>
            <a:srcRect l="13815" t="17173" r="23401" b="8619"/>
            <a:stretch>
              <a:fillRect/>
            </a:stretch>
          </p:blipFill>
          <p:spPr>
            <a:xfrm>
              <a:off x="-1" y="-1"/>
              <a:ext cx="6270476" cy="3921150"/>
            </a:xfrm>
            <a:prstGeom prst="rect">
              <a:avLst/>
            </a:prstGeom>
            <a:ln w="12700" cap="flat">
              <a:noFill/>
              <a:miter lim="400000"/>
            </a:ln>
            <a:effectLst/>
          </p:spPr>
        </p:pic>
        <p:grpSp>
          <p:nvGrpSpPr>
            <p:cNvPr id="195" name="Group 195"/>
            <p:cNvGrpSpPr/>
            <p:nvPr/>
          </p:nvGrpSpPr>
          <p:grpSpPr>
            <a:xfrm>
              <a:off x="4623916" y="188563"/>
              <a:ext cx="1001904" cy="406401"/>
              <a:chOff x="0" y="0"/>
              <a:chExt cx="1001902" cy="406400"/>
            </a:xfrm>
          </p:grpSpPr>
          <p:sp>
            <p:nvSpPr>
              <p:cNvPr id="193" name="Shape 193"/>
              <p:cNvSpPr/>
              <p:nvPr/>
            </p:nvSpPr>
            <p:spPr>
              <a:xfrm>
                <a:off x="0" y="203199"/>
                <a:ext cx="339186" cy="1"/>
              </a:xfrm>
              <a:prstGeom prst="line">
                <a:avLst/>
              </a:prstGeom>
              <a:noFill/>
              <a:ln w="25400" cap="flat">
                <a:solidFill>
                  <a:srgbClr val="FC2C42"/>
                </a:solidFill>
                <a:prstDash val="solid"/>
                <a:miter lim="400000"/>
              </a:ln>
              <a:effectLst/>
            </p:spPr>
            <p:txBody>
              <a:bodyPr wrap="square" lIns="0" tIns="0" rIns="0" bIns="0" numCol="1" anchor="ctr">
                <a:noAutofit/>
              </a:bodyPr>
              <a:lstStyle/>
              <a:p>
                <a:pPr lvl="0">
                  <a:defRPr sz="2400"/>
                </a:pPr>
                <a:endParaRPr/>
              </a:p>
            </p:txBody>
          </p:sp>
          <p:sp>
            <p:nvSpPr>
              <p:cNvPr id="194" name="Shape 194"/>
              <p:cNvSpPr/>
              <p:nvPr/>
            </p:nvSpPr>
            <p:spPr>
              <a:xfrm>
                <a:off x="407797" y="0"/>
                <a:ext cx="594107"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rgbClr val="FB2D36"/>
                    </a:solidFill>
                  </a:defRPr>
                </a:lvl1pPr>
              </a:lstStyle>
              <a:p>
                <a:pPr lvl="0">
                  <a:defRPr sz="1800">
                    <a:solidFill>
                      <a:srgbClr val="000000"/>
                    </a:solidFill>
                  </a:defRPr>
                </a:pPr>
                <a:r>
                  <a:rPr sz="2000">
                    <a:solidFill>
                      <a:srgbClr val="FB2D36"/>
                    </a:solidFill>
                  </a:rPr>
                  <a:t>Obs</a:t>
                </a:r>
              </a:p>
            </p:txBody>
          </p:sp>
        </p:grpSp>
        <p:grpSp>
          <p:nvGrpSpPr>
            <p:cNvPr id="198" name="Group 198"/>
            <p:cNvGrpSpPr/>
            <p:nvPr/>
          </p:nvGrpSpPr>
          <p:grpSpPr>
            <a:xfrm>
              <a:off x="4636616" y="509840"/>
              <a:ext cx="1261393" cy="297248"/>
              <a:chOff x="0" y="54576"/>
              <a:chExt cx="1261392" cy="297246"/>
            </a:xfrm>
          </p:grpSpPr>
          <p:sp>
            <p:nvSpPr>
              <p:cNvPr id="196" name="Shape 196"/>
              <p:cNvSpPr/>
              <p:nvPr/>
            </p:nvSpPr>
            <p:spPr>
              <a:xfrm>
                <a:off x="0" y="203200"/>
                <a:ext cx="339186" cy="0"/>
              </a:xfrm>
              <a:prstGeom prst="line">
                <a:avLst/>
              </a:prstGeom>
              <a:noFill/>
              <a:ln w="25400" cap="flat">
                <a:solidFill>
                  <a:srgbClr val="00F300"/>
                </a:solidFill>
                <a:prstDash val="solid"/>
                <a:miter lim="400000"/>
              </a:ln>
              <a:effectLst/>
            </p:spPr>
            <p:txBody>
              <a:bodyPr wrap="square" lIns="0" tIns="0" rIns="0" bIns="0" numCol="1" anchor="ctr">
                <a:noAutofit/>
              </a:bodyPr>
              <a:lstStyle/>
              <a:p>
                <a:pPr lvl="0">
                  <a:defRPr sz="2400"/>
                </a:pPr>
                <a:endParaRPr/>
              </a:p>
            </p:txBody>
          </p:sp>
          <p:sp>
            <p:nvSpPr>
              <p:cNvPr id="197" name="Shape 197"/>
              <p:cNvSpPr/>
              <p:nvPr/>
            </p:nvSpPr>
            <p:spPr>
              <a:xfrm>
                <a:off x="351507" y="54576"/>
                <a:ext cx="909886" cy="2972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solidFill>
                      <a:srgbClr val="32F32E"/>
                    </a:solidFill>
                    <a:latin typeface="Times New Roman"/>
                    <a:ea typeface="Times New Roman"/>
                    <a:cs typeface="Times New Roman"/>
                    <a:sym typeface="Times New Roman"/>
                  </a:defRPr>
                </a:lvl1pPr>
              </a:lstStyle>
              <a:p>
                <a:pPr lvl="0">
                  <a:defRPr sz="1800">
                    <a:solidFill>
                      <a:srgbClr val="000000"/>
                    </a:solidFill>
                  </a:defRPr>
                </a:pPr>
                <a:r>
                  <a:rPr sz="1400">
                    <a:solidFill>
                      <a:srgbClr val="32F32E"/>
                    </a:solidFill>
                  </a:rPr>
                  <a:t>CFS AMIP</a:t>
                </a:r>
              </a:p>
            </p:txBody>
          </p:sp>
        </p:grpSp>
        <p:grpSp>
          <p:nvGrpSpPr>
            <p:cNvPr id="201" name="Group 201"/>
            <p:cNvGrpSpPr/>
            <p:nvPr/>
          </p:nvGrpSpPr>
          <p:grpSpPr>
            <a:xfrm>
              <a:off x="4636616" y="775757"/>
              <a:ext cx="1258789" cy="297248"/>
              <a:chOff x="0" y="54576"/>
              <a:chExt cx="1258788" cy="297246"/>
            </a:xfrm>
          </p:grpSpPr>
          <p:sp>
            <p:nvSpPr>
              <p:cNvPr id="199" name="Shape 199"/>
              <p:cNvSpPr/>
              <p:nvPr/>
            </p:nvSpPr>
            <p:spPr>
              <a:xfrm>
                <a:off x="0" y="203200"/>
                <a:ext cx="339186" cy="0"/>
              </a:xfrm>
              <a:prstGeom prst="line">
                <a:avLst/>
              </a:prstGeom>
              <a:noFill/>
              <a:ln w="25400" cap="flat">
                <a:solidFill>
                  <a:srgbClr val="2757F9"/>
                </a:solidFill>
                <a:prstDash val="solid"/>
                <a:miter lim="400000"/>
              </a:ln>
              <a:effectLst/>
            </p:spPr>
            <p:txBody>
              <a:bodyPr wrap="square" lIns="0" tIns="0" rIns="0" bIns="0" numCol="1" anchor="ctr">
                <a:noAutofit/>
              </a:bodyPr>
              <a:lstStyle/>
              <a:p>
                <a:pPr lvl="0">
                  <a:defRPr sz="2400"/>
                </a:pPr>
                <a:endParaRPr/>
              </a:p>
            </p:txBody>
          </p:sp>
          <p:sp>
            <p:nvSpPr>
              <p:cNvPr id="200" name="Shape 200"/>
              <p:cNvSpPr/>
              <p:nvPr/>
            </p:nvSpPr>
            <p:spPr>
              <a:xfrm>
                <a:off x="354111" y="54576"/>
                <a:ext cx="904678" cy="2972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solidFill>
                      <a:srgbClr val="3349F8"/>
                    </a:solidFill>
                    <a:latin typeface="Times New Roman"/>
                    <a:ea typeface="Times New Roman"/>
                    <a:cs typeface="Times New Roman"/>
                    <a:sym typeface="Times New Roman"/>
                  </a:defRPr>
                </a:lvl1pPr>
              </a:lstStyle>
              <a:p>
                <a:pPr lvl="0">
                  <a:defRPr sz="1800">
                    <a:solidFill>
                      <a:srgbClr val="000000"/>
                    </a:solidFill>
                  </a:defRPr>
                </a:pPr>
                <a:r>
                  <a:rPr sz="1400">
                    <a:solidFill>
                      <a:srgbClr val="3349F8"/>
                    </a:solidFill>
                  </a:rPr>
                  <a:t> IITM CFS</a:t>
                </a:r>
              </a:p>
            </p:txBody>
          </p:sp>
        </p:grpSp>
      </p:grpSp>
      <p:grpSp>
        <p:nvGrpSpPr>
          <p:cNvPr id="205" name="Group 205"/>
          <p:cNvGrpSpPr/>
          <p:nvPr/>
        </p:nvGrpSpPr>
        <p:grpSpPr>
          <a:xfrm>
            <a:off x="6678755" y="4375502"/>
            <a:ext cx="6136144" cy="4846325"/>
            <a:chOff x="-1098767" y="-1253264"/>
            <a:chExt cx="6136143" cy="4846323"/>
          </a:xfrm>
        </p:grpSpPr>
        <p:pic>
          <p:nvPicPr>
            <p:cNvPr id="203" name="scatter_plot_rain_iso_prop_north_vs_sperber_metric_withCFS.png"/>
            <p:cNvPicPr/>
            <p:nvPr/>
          </p:nvPicPr>
          <p:blipFill>
            <a:blip r:embed="rId5">
              <a:extLst/>
            </a:blip>
            <a:srcRect l="18578" t="16958" r="10780" b="22315"/>
            <a:stretch>
              <a:fillRect/>
            </a:stretch>
          </p:blipFill>
          <p:spPr>
            <a:xfrm>
              <a:off x="-1098767" y="-1253264"/>
              <a:ext cx="6136143" cy="4846323"/>
            </a:xfrm>
            <a:prstGeom prst="rect">
              <a:avLst/>
            </a:prstGeom>
            <a:ln w="12700" cap="flat">
              <a:noFill/>
              <a:miter lim="400000"/>
            </a:ln>
            <a:effectLst/>
          </p:spPr>
        </p:pic>
        <p:sp>
          <p:nvSpPr>
            <p:cNvPr id="204" name="Shape 204"/>
            <p:cNvSpPr/>
            <p:nvPr/>
          </p:nvSpPr>
          <p:spPr>
            <a:xfrm>
              <a:off x="2368195" y="-875343"/>
              <a:ext cx="1172973"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lvl="0">
                <a:defRPr sz="1800"/>
              </a:pPr>
              <a:r>
                <a:rPr sz="2000" dirty="0"/>
                <a:t>Corr 0.48</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3" nodeType="clickEffect">
                                  <p:stCondLst>
                                    <p:cond delay="0"/>
                                  </p:stCondLst>
                                  <p:iterate>
                                    <p:tmAbs val="0"/>
                                  </p:iterate>
                                  <p:childTnLst>
                                    <p:animEffect transition="out" filter="fade">
                                      <p:cBhvr>
                                        <p:cTn id="14" dur="1000" fill="hold"/>
                                        <p:tgtEl>
                                          <p:spTgt spid="186"/>
                                        </p:tgtEl>
                                      </p:cBhvr>
                                    </p:animEffect>
                                    <p:set>
                                      <p:cBhvr>
                                        <p:cTn id="15" fill="hold">
                                          <p:stCondLst>
                                            <p:cond delay="999"/>
                                          </p:stCondLst>
                                        </p:cTn>
                                        <p:tgtEl>
                                          <p:spTgt spid="186"/>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205"/>
                                        </p:tgtEl>
                                        <p:attrNameLst>
                                          <p:attrName>style.visibility</p:attrName>
                                        </p:attrNameLst>
                                      </p:cBhvr>
                                      <p:to>
                                        <p:strVal val="visible"/>
                                      </p:to>
                                    </p:set>
                                    <p:animEffect transition="in" filter="dissolve">
                                      <p:cBhvr>
                                        <p:cTn id="18"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2" animBg="1" advAuto="0"/>
      <p:bldP spid="186" grpId="3" animBg="1" advAuto="0"/>
      <p:bldP spid="202"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lvl="0">
              <a:defRPr sz="1800"/>
            </a:pPr>
            <a:fld id="{86CB4B4D-7CA3-9044-876B-883B54F8677D}" type="slidenum">
              <a:rPr sz="2200"/>
              <a:t>14</a:t>
            </a:fld>
            <a:endParaRPr sz="2200"/>
          </a:p>
        </p:txBody>
      </p:sp>
      <p:sp>
        <p:nvSpPr>
          <p:cNvPr id="210" name="Shape 210"/>
          <p:cNvSpPr/>
          <p:nvPr/>
        </p:nvSpPr>
        <p:spPr>
          <a:xfrm>
            <a:off x="2538511" y="330324"/>
            <a:ext cx="8276913" cy="431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latin typeface="Times New Roman"/>
                <a:ea typeface="Times New Roman"/>
                <a:cs typeface="Times New Roman"/>
                <a:sym typeface="Times New Roman"/>
              </a:defRPr>
            </a:lvl1pPr>
          </a:lstStyle>
          <a:p>
            <a:pPr lvl="0">
              <a:defRPr sz="1800" b="0"/>
            </a:pPr>
            <a:r>
              <a:rPr sz="2400" b="1" dirty="0"/>
              <a:t> Amplitude and propagation of BSISV</a:t>
            </a:r>
          </a:p>
        </p:txBody>
      </p:sp>
      <p:pic>
        <p:nvPicPr>
          <p:cNvPr id="6" name="Picture 5" descr="plot_summer_iso_variance_rain_NMM.png"/>
          <p:cNvPicPr>
            <a:picLocks noChangeAspect="1"/>
          </p:cNvPicPr>
          <p:nvPr/>
        </p:nvPicPr>
        <p:blipFill rotWithShape="1">
          <a:blip r:embed="rId3">
            <a:extLst>
              <a:ext uri="{28A0092B-C50C-407E-A947-70E740481C1C}">
                <a14:useLocalDpi xmlns:a14="http://schemas.microsoft.com/office/drawing/2010/main" val="0"/>
              </a:ext>
            </a:extLst>
          </a:blip>
          <a:srcRect l="21506" r="22006"/>
          <a:stretch/>
        </p:blipFill>
        <p:spPr>
          <a:xfrm>
            <a:off x="732665" y="1108278"/>
            <a:ext cx="5714786" cy="8093414"/>
          </a:xfrm>
          <a:prstGeom prst="rect">
            <a:avLst/>
          </a:prstGeom>
        </p:spPr>
      </p:pic>
      <p:grpSp>
        <p:nvGrpSpPr>
          <p:cNvPr id="4" name="Group 3"/>
          <p:cNvGrpSpPr/>
          <p:nvPr/>
        </p:nvGrpSpPr>
        <p:grpSpPr>
          <a:xfrm>
            <a:off x="6252074" y="761876"/>
            <a:ext cx="6569562" cy="4753040"/>
            <a:chOff x="6447451" y="4649491"/>
            <a:chExt cx="6569562" cy="4753040"/>
          </a:xfrm>
        </p:grpSpPr>
        <p:pic>
          <p:nvPicPr>
            <p:cNvPr id="3" name="Picture 2" descr="scatter_plot_rain_iso_prop_north_vs_variance_withCFS.png"/>
            <p:cNvPicPr>
              <a:picLocks noChangeAspect="1"/>
            </p:cNvPicPr>
            <p:nvPr/>
          </p:nvPicPr>
          <p:blipFill rotWithShape="1">
            <a:blip r:embed="rId4">
              <a:extLst>
                <a:ext uri="{28A0092B-C50C-407E-A947-70E740481C1C}">
                  <a14:useLocalDpi xmlns:a14="http://schemas.microsoft.com/office/drawing/2010/main" val="0"/>
                </a:ext>
              </a:extLst>
            </a:blip>
            <a:srcRect l="17488" t="14888" r="10188" b="22128"/>
            <a:stretch/>
          </p:blipFill>
          <p:spPr>
            <a:xfrm>
              <a:off x="6447451" y="4649491"/>
              <a:ext cx="6569562" cy="4753040"/>
            </a:xfrm>
            <a:prstGeom prst="rect">
              <a:avLst/>
            </a:prstGeom>
          </p:spPr>
        </p:pic>
        <p:sp>
          <p:nvSpPr>
            <p:cNvPr id="209" name="Shape 209"/>
            <p:cNvSpPr/>
            <p:nvPr/>
          </p:nvSpPr>
          <p:spPr>
            <a:xfrm>
              <a:off x="7569576" y="5286444"/>
              <a:ext cx="1314198"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dirty="0"/>
                <a:t>Corr </a:t>
              </a:r>
              <a:r>
                <a:rPr sz="2000" dirty="0" smtClean="0"/>
                <a:t>0.</a:t>
              </a:r>
              <a:r>
                <a:rPr lang="en-US" sz="2000" dirty="0" smtClean="0"/>
                <a:t>758</a:t>
              </a:r>
              <a:endParaRPr sz="2000" dirty="0"/>
            </a:p>
          </p:txBody>
        </p:sp>
      </p:grpSp>
      <p:grpSp>
        <p:nvGrpSpPr>
          <p:cNvPr id="12" name="Group 11"/>
          <p:cNvGrpSpPr/>
          <p:nvPr/>
        </p:nvGrpSpPr>
        <p:grpSpPr>
          <a:xfrm>
            <a:off x="6984737" y="5714784"/>
            <a:ext cx="5347283" cy="3174103"/>
            <a:chOff x="9437384" y="4876799"/>
            <a:chExt cx="3372040" cy="2246769"/>
          </a:xfrm>
        </p:grpSpPr>
        <p:sp>
          <p:nvSpPr>
            <p:cNvPr id="14" name="Rectangle 13"/>
            <p:cNvSpPr/>
            <p:nvPr/>
          </p:nvSpPr>
          <p:spPr>
            <a:xfrm>
              <a:off x="9486388" y="4876800"/>
              <a:ext cx="3064983" cy="400110"/>
            </a:xfrm>
            <a:prstGeom prst="rect">
              <a:avLst/>
            </a:prstGeom>
          </p:spPr>
          <p:txBody>
            <a:bodyPr wrap="square">
              <a:spAutoFit/>
            </a:bodyPr>
            <a:lstStyle/>
            <a:p>
              <a:pPr lvl="0">
                <a:defRPr sz="1800"/>
              </a:pPr>
              <a:endParaRPr lang="en-US" sz="2000" b="1" dirty="0">
                <a:solidFill>
                  <a:srgbClr val="FF0000"/>
                </a:solidFill>
                <a:latin typeface="Times New Roman"/>
                <a:cs typeface="Times New Roman"/>
              </a:endParaRPr>
            </a:p>
          </p:txBody>
        </p:sp>
        <p:sp>
          <p:nvSpPr>
            <p:cNvPr id="13" name="Shape 185"/>
            <p:cNvSpPr/>
            <p:nvPr/>
          </p:nvSpPr>
          <p:spPr>
            <a:xfrm>
              <a:off x="9437384" y="4876799"/>
              <a:ext cx="3372040" cy="2246769"/>
            </a:xfrm>
            <a:prstGeom prst="rect">
              <a:avLst/>
            </a:prstGeom>
            <a:solidFill>
              <a:srgbClr val="FFFFFF"/>
            </a:solidFill>
            <a:ln w="63500">
              <a:solidFill>
                <a:srgbClr val="000090"/>
              </a:solidFill>
              <a:miter/>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grpSp>
      <p:sp>
        <p:nvSpPr>
          <p:cNvPr id="16" name="Shape 191"/>
          <p:cNvSpPr/>
          <p:nvPr/>
        </p:nvSpPr>
        <p:spPr>
          <a:xfrm>
            <a:off x="7111290" y="5793368"/>
            <a:ext cx="5220730" cy="287258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rtl="0">
              <a:defRPr sz="1800"/>
            </a:pPr>
            <a:r>
              <a:rPr lang="en-US" sz="2000" b="1" dirty="0">
                <a:solidFill>
                  <a:srgbClr val="000000"/>
                </a:solidFill>
                <a:latin typeface="Times New Roman"/>
                <a:cs typeface="Times New Roman"/>
              </a:rPr>
              <a:t>In general a model capturing the spatial structure of </a:t>
            </a:r>
            <a:r>
              <a:rPr lang="en-US" sz="2000" b="1" dirty="0" err="1">
                <a:solidFill>
                  <a:srgbClr val="000000"/>
                </a:solidFill>
                <a:latin typeface="Times New Roman"/>
                <a:cs typeface="Times New Roman"/>
              </a:rPr>
              <a:t>intraseasonal</a:t>
            </a:r>
            <a:r>
              <a:rPr lang="en-US" sz="2000" b="1" dirty="0">
                <a:solidFill>
                  <a:srgbClr val="000000"/>
                </a:solidFill>
                <a:latin typeface="Times New Roman"/>
                <a:cs typeface="Times New Roman"/>
              </a:rPr>
              <a:t> variance also represents the northward propagation character reasonably</a:t>
            </a:r>
            <a:r>
              <a:rPr lang="en-US" sz="2000" b="1" dirty="0" smtClean="0">
                <a:solidFill>
                  <a:srgbClr val="000000"/>
                </a:solidFill>
                <a:latin typeface="Times New Roman"/>
                <a:cs typeface="Times New Roman"/>
              </a:rPr>
              <a:t>.</a:t>
            </a:r>
          </a:p>
          <a:p>
            <a:pPr rtl="0">
              <a:defRPr sz="1800"/>
            </a:pPr>
            <a:endParaRPr lang="en-US" sz="2000" b="1" dirty="0">
              <a:solidFill>
                <a:srgbClr val="000000"/>
              </a:solidFill>
              <a:latin typeface="Times New Roman"/>
              <a:cs typeface="Times New Roman"/>
            </a:endParaRPr>
          </a:p>
          <a:p>
            <a:pPr rtl="0">
              <a:defRPr sz="1800"/>
            </a:pPr>
            <a:r>
              <a:rPr lang="en-US" sz="2000" b="1" dirty="0">
                <a:solidFill>
                  <a:srgbClr val="000000"/>
                </a:solidFill>
                <a:latin typeface="Times New Roman"/>
                <a:cs typeface="Times New Roman"/>
              </a:rPr>
              <a:t>But, the magnitude of average </a:t>
            </a:r>
            <a:r>
              <a:rPr lang="en-US" sz="2000" b="1" dirty="0" err="1">
                <a:solidFill>
                  <a:srgbClr val="000000"/>
                </a:solidFill>
                <a:latin typeface="Times New Roman"/>
                <a:cs typeface="Times New Roman"/>
              </a:rPr>
              <a:t>intraseasonal</a:t>
            </a:r>
            <a:r>
              <a:rPr lang="en-US" sz="2000" b="1" dirty="0">
                <a:solidFill>
                  <a:srgbClr val="000000"/>
                </a:solidFill>
                <a:latin typeface="Times New Roman"/>
                <a:cs typeface="Times New Roman"/>
              </a:rPr>
              <a:t> variance over the South Asian domain is no indicator for the northward propagation fidelity</a:t>
            </a:r>
            <a:r>
              <a:rPr lang="en-US" sz="2000" b="1" dirty="0" smtClean="0">
                <a:solidFill>
                  <a:srgbClr val="000000"/>
                </a:solidFill>
                <a:latin typeface="Times New Roman"/>
                <a:cs typeface="Times New Roman"/>
              </a:rPr>
              <a:t>.</a:t>
            </a:r>
            <a:endParaRPr lang="en-US" sz="2000" b="1" dirty="0">
              <a:solidFill>
                <a:srgbClr val="000000"/>
              </a:solidFill>
              <a:latin typeface="Times New Roman"/>
              <a:cs typeface="Times New Roman"/>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2538511" y="310138"/>
            <a:ext cx="8276913" cy="4719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latin typeface="Times New Roman"/>
                <a:ea typeface="Times New Roman"/>
                <a:cs typeface="Times New Roman"/>
                <a:sym typeface="Times New Roman"/>
              </a:defRPr>
            </a:lvl1pPr>
          </a:lstStyle>
          <a:p>
            <a:pPr lvl="0">
              <a:defRPr sz="1800" b="0"/>
            </a:pPr>
            <a:r>
              <a:rPr lang="en-US" sz="2400" b="1" dirty="0" smtClean="0"/>
              <a:t>Sea</a:t>
            </a:r>
            <a:r>
              <a:rPr sz="2400" b="1" dirty="0" smtClean="0"/>
              <a:t>son</a:t>
            </a:r>
            <a:r>
              <a:rPr lang="en-US" sz="2400" b="1" dirty="0" smtClean="0"/>
              <a:t>al</a:t>
            </a:r>
            <a:r>
              <a:rPr sz="2400" b="1" dirty="0" smtClean="0"/>
              <a:t> mea</a:t>
            </a:r>
            <a:r>
              <a:rPr lang="en-US" sz="2400" b="1" dirty="0" smtClean="0"/>
              <a:t>n and BSISV northward propagation </a:t>
            </a:r>
            <a:r>
              <a:rPr sz="2400" b="1" dirty="0" smtClean="0"/>
              <a:t> </a:t>
            </a:r>
            <a:endParaRPr sz="2400" b="1" dirty="0"/>
          </a:p>
        </p:txBody>
      </p:sp>
      <p:pic>
        <p:nvPicPr>
          <p:cNvPr id="2" name="Picture 1" descr="plot_summer_mean_rain_NMM.png"/>
          <p:cNvPicPr>
            <a:picLocks noChangeAspect="1"/>
          </p:cNvPicPr>
          <p:nvPr/>
        </p:nvPicPr>
        <p:blipFill rotWithShape="1">
          <a:blip r:embed="rId3">
            <a:extLst>
              <a:ext uri="{28A0092B-C50C-407E-A947-70E740481C1C}">
                <a14:useLocalDpi xmlns:a14="http://schemas.microsoft.com/office/drawing/2010/main" val="0"/>
              </a:ext>
            </a:extLst>
          </a:blip>
          <a:srcRect l="21906" r="22207"/>
          <a:stretch/>
        </p:blipFill>
        <p:spPr>
          <a:xfrm>
            <a:off x="514217" y="952463"/>
            <a:ext cx="5884389" cy="8423217"/>
          </a:xfrm>
          <a:prstGeom prst="rect">
            <a:avLst/>
          </a:prstGeom>
        </p:spPr>
      </p:pic>
      <p:grpSp>
        <p:nvGrpSpPr>
          <p:cNvPr id="8" name="Group 7"/>
          <p:cNvGrpSpPr/>
          <p:nvPr/>
        </p:nvGrpSpPr>
        <p:grpSpPr>
          <a:xfrm>
            <a:off x="6984737" y="5714784"/>
            <a:ext cx="5347283" cy="3174103"/>
            <a:chOff x="9437384" y="4876799"/>
            <a:chExt cx="3372040" cy="2246769"/>
          </a:xfrm>
        </p:grpSpPr>
        <p:sp>
          <p:nvSpPr>
            <p:cNvPr id="10" name="Rectangle 9"/>
            <p:cNvSpPr/>
            <p:nvPr/>
          </p:nvSpPr>
          <p:spPr>
            <a:xfrm>
              <a:off x="9486388" y="4876800"/>
              <a:ext cx="3064983" cy="400110"/>
            </a:xfrm>
            <a:prstGeom prst="rect">
              <a:avLst/>
            </a:prstGeom>
          </p:spPr>
          <p:txBody>
            <a:bodyPr wrap="square">
              <a:spAutoFit/>
            </a:bodyPr>
            <a:lstStyle/>
            <a:p>
              <a:pPr lvl="0">
                <a:defRPr sz="1800"/>
              </a:pPr>
              <a:endParaRPr lang="en-US" sz="2000" b="1" dirty="0">
                <a:solidFill>
                  <a:srgbClr val="FF0000"/>
                </a:solidFill>
                <a:latin typeface="Times New Roman"/>
                <a:cs typeface="Times New Roman"/>
              </a:endParaRPr>
            </a:p>
          </p:txBody>
        </p:sp>
        <p:sp>
          <p:nvSpPr>
            <p:cNvPr id="9" name="Shape 185"/>
            <p:cNvSpPr/>
            <p:nvPr/>
          </p:nvSpPr>
          <p:spPr>
            <a:xfrm>
              <a:off x="9437384" y="4876799"/>
              <a:ext cx="3372040" cy="2246769"/>
            </a:xfrm>
            <a:prstGeom prst="rect">
              <a:avLst/>
            </a:prstGeom>
            <a:solidFill>
              <a:srgbClr val="FFFFFF"/>
            </a:solidFill>
            <a:ln w="63500">
              <a:solidFill>
                <a:srgbClr val="000090"/>
              </a:solidFill>
              <a:miter/>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grpSp>
      <p:sp>
        <p:nvSpPr>
          <p:cNvPr id="11" name="Rectangle 10"/>
          <p:cNvSpPr/>
          <p:nvPr/>
        </p:nvSpPr>
        <p:spPr>
          <a:xfrm>
            <a:off x="7055386" y="6029458"/>
            <a:ext cx="5276634" cy="2554545"/>
          </a:xfrm>
          <a:prstGeom prst="rect">
            <a:avLst/>
          </a:prstGeom>
        </p:spPr>
        <p:txBody>
          <a:bodyPr wrap="square">
            <a:noAutofit/>
          </a:bodyPr>
          <a:lstStyle/>
          <a:p>
            <a:pPr algn="l" rtl="0" latinLnBrk="1" hangingPunct="0"/>
            <a:endParaRPr lang="en-US" sz="2000" b="1" dirty="0">
              <a:solidFill>
                <a:srgbClr val="000000"/>
              </a:solidFill>
              <a:latin typeface="Times New Roman"/>
              <a:cs typeface="Times New Roman"/>
            </a:endParaRPr>
          </a:p>
        </p:txBody>
      </p:sp>
      <p:grpSp>
        <p:nvGrpSpPr>
          <p:cNvPr id="12" name="Group 11"/>
          <p:cNvGrpSpPr/>
          <p:nvPr/>
        </p:nvGrpSpPr>
        <p:grpSpPr>
          <a:xfrm>
            <a:off x="6398606" y="952463"/>
            <a:ext cx="6533311" cy="4444833"/>
            <a:chOff x="6398606" y="952463"/>
            <a:chExt cx="6533311" cy="4444833"/>
          </a:xfrm>
        </p:grpSpPr>
        <p:pic>
          <p:nvPicPr>
            <p:cNvPr id="6" name="Picture 5" descr="scatter_plot_rain_iso_prop_north_vs_saes_mean_withCFS.png"/>
            <p:cNvPicPr>
              <a:picLocks noChangeAspect="1"/>
            </p:cNvPicPr>
            <p:nvPr/>
          </p:nvPicPr>
          <p:blipFill rotWithShape="1">
            <a:blip r:embed="rId4">
              <a:extLst>
                <a:ext uri="{28A0092B-C50C-407E-A947-70E740481C1C}">
                  <a14:useLocalDpi xmlns:a14="http://schemas.microsoft.com/office/drawing/2010/main" val="0"/>
                </a:ext>
              </a:extLst>
            </a:blip>
            <a:srcRect l="17487" t="17527" r="9787" b="20626"/>
            <a:stretch/>
          </p:blipFill>
          <p:spPr>
            <a:xfrm>
              <a:off x="6398606" y="952463"/>
              <a:ext cx="6533311" cy="4444833"/>
            </a:xfrm>
            <a:prstGeom prst="rect">
              <a:avLst/>
            </a:prstGeom>
          </p:spPr>
        </p:pic>
        <p:sp>
          <p:nvSpPr>
            <p:cNvPr id="7" name="Rectangle 6"/>
            <p:cNvSpPr/>
            <p:nvPr/>
          </p:nvSpPr>
          <p:spPr>
            <a:xfrm>
              <a:off x="9543517" y="3665317"/>
              <a:ext cx="1949865" cy="461665"/>
            </a:xfrm>
            <a:prstGeom prst="rect">
              <a:avLst/>
            </a:prstGeom>
          </p:spPr>
          <p:txBody>
            <a:bodyPr wrap="square">
              <a:spAutoFit/>
            </a:bodyPr>
            <a:lstStyle/>
            <a:p>
              <a:r>
                <a:rPr lang="sv-SE" sz="2400" dirty="0" err="1"/>
                <a:t>Corr</a:t>
              </a:r>
              <a:r>
                <a:rPr lang="sv-SE" sz="2400" dirty="0"/>
                <a:t> </a:t>
              </a:r>
              <a:r>
                <a:rPr lang="sv-SE" sz="2400" dirty="0" smtClean="0"/>
                <a:t>0.61</a:t>
              </a:r>
              <a:endParaRPr lang="en-US" sz="2400" dirty="0"/>
            </a:p>
          </p:txBody>
        </p:sp>
      </p:grpSp>
      <p:sp>
        <p:nvSpPr>
          <p:cNvPr id="15" name="Shape 191"/>
          <p:cNvSpPr/>
          <p:nvPr/>
        </p:nvSpPr>
        <p:spPr>
          <a:xfrm>
            <a:off x="7111290" y="7048896"/>
            <a:ext cx="5220730"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rtl="0">
              <a:defRPr sz="1800"/>
            </a:pPr>
            <a:endParaRPr lang="en-US" sz="2000" b="1" dirty="0">
              <a:solidFill>
                <a:srgbClr val="000000"/>
              </a:solidFill>
              <a:latin typeface="Times New Roman"/>
              <a:cs typeface="Times New Roman"/>
            </a:endParaRPr>
          </a:p>
        </p:txBody>
      </p:sp>
      <p:sp>
        <p:nvSpPr>
          <p:cNvPr id="16" name="Shape 191"/>
          <p:cNvSpPr/>
          <p:nvPr/>
        </p:nvSpPr>
        <p:spPr>
          <a:xfrm>
            <a:off x="7111290" y="5870189"/>
            <a:ext cx="5220730" cy="287258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rtl="0">
              <a:defRPr sz="1800"/>
            </a:pPr>
            <a:r>
              <a:rPr lang="en-US" sz="2000" b="1" dirty="0" smtClean="0">
                <a:solidFill>
                  <a:srgbClr val="000000"/>
                </a:solidFill>
                <a:latin typeface="Times New Roman"/>
                <a:cs typeface="Times New Roman"/>
              </a:rPr>
              <a:t>Models </a:t>
            </a:r>
            <a:r>
              <a:rPr lang="en-US" sz="2000" b="1" dirty="0">
                <a:solidFill>
                  <a:srgbClr val="000000"/>
                </a:solidFill>
                <a:latin typeface="Times New Roman"/>
                <a:cs typeface="Times New Roman"/>
              </a:rPr>
              <a:t>capturing the  ISV northward propagation reasonably, also shows  better representation of seasonal mean.</a:t>
            </a:r>
          </a:p>
          <a:p>
            <a:pPr rtl="0">
              <a:defRPr sz="1800"/>
            </a:pPr>
            <a:endParaRPr lang="en-US" sz="2000" b="1" dirty="0" smtClean="0">
              <a:solidFill>
                <a:srgbClr val="000000"/>
              </a:solidFill>
              <a:latin typeface="Times New Roman"/>
              <a:cs typeface="Times New Roman"/>
            </a:endParaRPr>
          </a:p>
          <a:p>
            <a:pPr rtl="0">
              <a:defRPr sz="1800"/>
            </a:pPr>
            <a:r>
              <a:rPr lang="en-US" sz="2000" b="1" dirty="0" smtClean="0">
                <a:solidFill>
                  <a:srgbClr val="000000"/>
                </a:solidFill>
                <a:latin typeface="Times New Roman"/>
                <a:cs typeface="Times New Roman"/>
              </a:rPr>
              <a:t>Also</a:t>
            </a:r>
            <a:r>
              <a:rPr lang="en-US" sz="2000" b="1" dirty="0">
                <a:solidFill>
                  <a:srgbClr val="000000"/>
                </a:solidFill>
                <a:latin typeface="Times New Roman"/>
                <a:cs typeface="Times New Roman"/>
              </a:rPr>
              <a:t>, contrary to some earlier study, (Kim et al, 2011) we do not find an increased seasonal mean bias between Indian Ocean and W. Pacific in models with better representation of ISV</a:t>
            </a:r>
            <a:r>
              <a:rPr lang="en-US" sz="2000" b="1" dirty="0" smtClean="0">
                <a:solidFill>
                  <a:srgbClr val="000000"/>
                </a:solidFill>
                <a:latin typeface="Times New Roman"/>
                <a:cs typeface="Times New Roman"/>
              </a:rPr>
              <a:t>.</a:t>
            </a:r>
            <a:endParaRPr lang="en-US" sz="2000" b="1" dirty="0">
              <a:solidFill>
                <a:srgbClr val="000000"/>
              </a:solidFill>
              <a:latin typeface="Times New Roman"/>
              <a:cs typeface="Times New Roman"/>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rtical_profiles_variables_5models_withCFS.png"/>
          <p:cNvPicPr>
            <a:picLocks noChangeAspect="1"/>
          </p:cNvPicPr>
          <p:nvPr/>
        </p:nvPicPr>
        <p:blipFill rotWithShape="1">
          <a:blip r:embed="rId2">
            <a:extLst>
              <a:ext uri="{28A0092B-C50C-407E-A947-70E740481C1C}">
                <a14:useLocalDpi xmlns:a14="http://schemas.microsoft.com/office/drawing/2010/main" val="0"/>
              </a:ext>
            </a:extLst>
          </a:blip>
          <a:srcRect l="22899" r="22706"/>
          <a:stretch/>
        </p:blipFill>
        <p:spPr>
          <a:xfrm>
            <a:off x="517371" y="799571"/>
            <a:ext cx="8771774" cy="8530725"/>
          </a:xfrm>
          <a:prstGeom prst="rect">
            <a:avLst/>
          </a:prstGeom>
        </p:spPr>
      </p:pic>
      <p:sp>
        <p:nvSpPr>
          <p:cNvPr id="3" name="Rectangle 2"/>
          <p:cNvSpPr/>
          <p:nvPr/>
        </p:nvSpPr>
        <p:spPr>
          <a:xfrm>
            <a:off x="1173683" y="200274"/>
            <a:ext cx="1438840" cy="400110"/>
          </a:xfrm>
          <a:prstGeom prst="rect">
            <a:avLst/>
          </a:prstGeom>
        </p:spPr>
        <p:txBody>
          <a:bodyPr wrap="none">
            <a:spAutoFit/>
          </a:bodyPr>
          <a:lstStyle/>
          <a:p>
            <a:r>
              <a:rPr lang="en-US" sz="2000" dirty="0"/>
              <a:t>Zonal wind</a:t>
            </a:r>
            <a:endParaRPr lang="en-US" sz="2000" dirty="0"/>
          </a:p>
        </p:txBody>
      </p:sp>
      <p:sp>
        <p:nvSpPr>
          <p:cNvPr id="4" name="Rectangle 3"/>
          <p:cNvSpPr/>
          <p:nvPr/>
        </p:nvSpPr>
        <p:spPr>
          <a:xfrm>
            <a:off x="3171025" y="200195"/>
            <a:ext cx="1652752" cy="400110"/>
          </a:xfrm>
          <a:prstGeom prst="rect">
            <a:avLst/>
          </a:prstGeom>
        </p:spPr>
        <p:txBody>
          <a:bodyPr wrap="none">
            <a:spAutoFit/>
          </a:bodyPr>
          <a:lstStyle/>
          <a:p>
            <a:r>
              <a:rPr lang="en-US" sz="2000" dirty="0" smtClean="0"/>
              <a:t>Temperature</a:t>
            </a:r>
            <a:endParaRPr lang="en-US" sz="2000" dirty="0"/>
          </a:p>
        </p:txBody>
      </p:sp>
      <p:sp>
        <p:nvSpPr>
          <p:cNvPr id="5" name="Rectangle 4"/>
          <p:cNvSpPr/>
          <p:nvPr/>
        </p:nvSpPr>
        <p:spPr>
          <a:xfrm>
            <a:off x="5517631" y="187976"/>
            <a:ext cx="1110807" cy="400110"/>
          </a:xfrm>
          <a:prstGeom prst="rect">
            <a:avLst/>
          </a:prstGeom>
        </p:spPr>
        <p:txBody>
          <a:bodyPr wrap="none">
            <a:spAutoFit/>
          </a:bodyPr>
          <a:lstStyle/>
          <a:p>
            <a:r>
              <a:rPr lang="en-US" sz="2000" dirty="0" err="1" smtClean="0"/>
              <a:t>Sp.Hum</a:t>
            </a:r>
            <a:endParaRPr lang="en-US" sz="2000" dirty="0"/>
          </a:p>
        </p:txBody>
      </p:sp>
      <p:sp>
        <p:nvSpPr>
          <p:cNvPr id="6" name="Rectangle 5"/>
          <p:cNvSpPr/>
          <p:nvPr/>
        </p:nvSpPr>
        <p:spPr>
          <a:xfrm>
            <a:off x="6874349" y="211415"/>
            <a:ext cx="2522205" cy="400110"/>
          </a:xfrm>
          <a:prstGeom prst="rect">
            <a:avLst/>
          </a:prstGeom>
        </p:spPr>
        <p:txBody>
          <a:bodyPr wrap="none">
            <a:spAutoFit/>
          </a:bodyPr>
          <a:lstStyle/>
          <a:p>
            <a:r>
              <a:rPr lang="en-US" sz="2000" dirty="0" err="1" smtClean="0"/>
              <a:t>Diabatic</a:t>
            </a:r>
            <a:r>
              <a:rPr lang="en-US" sz="2000" dirty="0" smtClean="0"/>
              <a:t> Heating Q1</a:t>
            </a:r>
            <a:endParaRPr lang="en-US" sz="2000" dirty="0"/>
          </a:p>
        </p:txBody>
      </p:sp>
      <p:sp>
        <p:nvSpPr>
          <p:cNvPr id="7" name="Shape 160"/>
          <p:cNvSpPr/>
          <p:nvPr/>
        </p:nvSpPr>
        <p:spPr>
          <a:xfrm>
            <a:off x="9634543" y="5961750"/>
            <a:ext cx="3370257" cy="121058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b="1" dirty="0" smtClean="0">
                <a:solidFill>
                  <a:srgbClr val="3366FF"/>
                </a:solidFill>
              </a:rPr>
              <a:t>5 models with good representation of northward propagation of BSISV shown along with CFS</a:t>
            </a:r>
            <a:endParaRPr lang="en-US" b="1" dirty="0">
              <a:solidFill>
                <a:srgbClr val="3366FF"/>
              </a:solidFill>
            </a:endParaRPr>
          </a:p>
        </p:txBody>
      </p:sp>
      <p:sp>
        <p:nvSpPr>
          <p:cNvPr id="8" name="Shape 160"/>
          <p:cNvSpPr/>
          <p:nvPr/>
        </p:nvSpPr>
        <p:spPr>
          <a:xfrm>
            <a:off x="9634543" y="3588857"/>
            <a:ext cx="3370257" cy="121058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b="1" dirty="0" smtClean="0">
                <a:solidFill>
                  <a:srgbClr val="FF0000"/>
                </a:solidFill>
              </a:rPr>
              <a:t>Daily anomalies of U, </a:t>
            </a:r>
            <a:r>
              <a:rPr lang="en-US" b="1" dirty="0" err="1" smtClean="0">
                <a:solidFill>
                  <a:srgbClr val="FF0000"/>
                </a:solidFill>
              </a:rPr>
              <a:t>T,q</a:t>
            </a:r>
            <a:r>
              <a:rPr lang="en-US" b="1" dirty="0" smtClean="0">
                <a:solidFill>
                  <a:srgbClr val="FF0000"/>
                </a:solidFill>
              </a:rPr>
              <a:t> and Q regressed on to the 20-90 day filtered precipitation at the Indian Ocean Base point.</a:t>
            </a:r>
            <a:endParaRPr lang="en-US" b="1" dirty="0">
              <a:solidFill>
                <a:srgbClr val="FF0000"/>
              </a:solidFill>
            </a:endParaRPr>
          </a:p>
        </p:txBody>
      </p:sp>
      <p:sp>
        <p:nvSpPr>
          <p:cNvPr id="9" name="Rectangle 8"/>
          <p:cNvSpPr/>
          <p:nvPr/>
        </p:nvSpPr>
        <p:spPr>
          <a:xfrm>
            <a:off x="9634543" y="799571"/>
            <a:ext cx="3205639" cy="1569660"/>
          </a:xfrm>
          <a:prstGeom prst="rect">
            <a:avLst/>
          </a:prstGeom>
        </p:spPr>
        <p:txBody>
          <a:bodyPr wrap="square">
            <a:spAutoFit/>
          </a:bodyPr>
          <a:lstStyle/>
          <a:p>
            <a:r>
              <a:rPr lang="en-US" sz="2400" b="1" dirty="0">
                <a:latin typeface="Times New Roman"/>
                <a:cs typeface="Times New Roman"/>
              </a:rPr>
              <a:t>Time</a:t>
            </a:r>
            <a:r>
              <a:rPr lang="en-US" sz="2400" b="1" dirty="0" smtClean="0">
                <a:latin typeface="Times New Roman"/>
                <a:cs typeface="Times New Roman"/>
              </a:rPr>
              <a:t>-Latitude Profiles of Dynamic and Thermodynamic variables</a:t>
            </a:r>
            <a:endParaRPr lang="en-US" sz="2400" dirty="0">
              <a:latin typeface="Times New Roman"/>
              <a:cs typeface="Times New Roman"/>
            </a:endParaRPr>
          </a:p>
        </p:txBody>
      </p:sp>
    </p:spTree>
    <p:extLst>
      <p:ext uri="{BB962C8B-B14F-4D97-AF65-F5344CB8AC3E}">
        <p14:creationId xmlns:p14="http://schemas.microsoft.com/office/powerpoint/2010/main" val="9113561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lvl="0">
              <a:defRPr sz="1800"/>
            </a:pPr>
            <a:fld id="{86CB4B4D-7CA3-9044-876B-883B54F8677D}" type="slidenum">
              <a:rPr sz="2200"/>
              <a:t>17</a:t>
            </a:fld>
            <a:endParaRPr sz="2200"/>
          </a:p>
        </p:txBody>
      </p:sp>
      <p:grpSp>
        <p:nvGrpSpPr>
          <p:cNvPr id="4" name="Group 3"/>
          <p:cNvGrpSpPr/>
          <p:nvPr/>
        </p:nvGrpSpPr>
        <p:grpSpPr>
          <a:xfrm>
            <a:off x="893639" y="5257353"/>
            <a:ext cx="5596998" cy="4188103"/>
            <a:chOff x="1787279" y="4068410"/>
            <a:chExt cx="4327093" cy="3456972"/>
          </a:xfrm>
        </p:grpSpPr>
        <p:pic>
          <p:nvPicPr>
            <p:cNvPr id="2" name="Picture 1" descr="scatter_plot_rain_iso_prop_north_vert_prof_hum_withCFS.png"/>
            <p:cNvPicPr>
              <a:picLocks noChangeAspect="1"/>
            </p:cNvPicPr>
            <p:nvPr/>
          </p:nvPicPr>
          <p:blipFill rotWithShape="1">
            <a:blip r:embed="rId2">
              <a:extLst>
                <a:ext uri="{28A0092B-C50C-407E-A947-70E740481C1C}">
                  <a14:useLocalDpi xmlns:a14="http://schemas.microsoft.com/office/drawing/2010/main" val="0"/>
                </a:ext>
              </a:extLst>
            </a:blip>
            <a:srcRect l="16921" t="16878" r="25003" b="21639"/>
            <a:stretch/>
          </p:blipFill>
          <p:spPr>
            <a:xfrm>
              <a:off x="1787279" y="4068410"/>
              <a:ext cx="4327093" cy="3456972"/>
            </a:xfrm>
            <a:prstGeom prst="rect">
              <a:avLst/>
            </a:prstGeom>
          </p:spPr>
        </p:pic>
        <p:sp>
          <p:nvSpPr>
            <p:cNvPr id="3" name="TextBox 2"/>
            <p:cNvSpPr txBox="1"/>
            <p:nvPr/>
          </p:nvSpPr>
          <p:spPr>
            <a:xfrm>
              <a:off x="4910051" y="6448852"/>
              <a:ext cx="852069" cy="3387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000" b="1" dirty="0" err="1" smtClean="0">
                  <a:solidFill>
                    <a:srgbClr val="000000"/>
                  </a:solidFill>
                </a:rPr>
                <a:t>Corr</a:t>
              </a:r>
              <a:r>
                <a:rPr lang="en-US" sz="2000" b="1" dirty="0" smtClean="0">
                  <a:solidFill>
                    <a:srgbClr val="000000"/>
                  </a:solidFill>
                </a:rPr>
                <a:t> </a:t>
              </a:r>
              <a:r>
                <a:rPr kumimoji="0" lang="en-US" sz="2000" b="1" i="0" u="none" strike="noStrike" cap="none" spc="0" normalizeH="0" baseline="0" dirty="0" smtClean="0">
                  <a:ln>
                    <a:noFill/>
                  </a:ln>
                  <a:solidFill>
                    <a:srgbClr val="000000"/>
                  </a:solidFill>
                  <a:effectLst/>
                  <a:uFillTx/>
                  <a:sym typeface="Helvetica Light"/>
                </a:rPr>
                <a:t>0.62</a:t>
              </a:r>
              <a:endParaRPr kumimoji="0" lang="en-US" sz="2000" b="1" i="0" u="none" strike="noStrike" cap="none" spc="0" normalizeH="0" baseline="0" dirty="0">
                <a:ln>
                  <a:noFill/>
                </a:ln>
                <a:solidFill>
                  <a:srgbClr val="000000"/>
                </a:solidFill>
                <a:effectLst/>
                <a:uFillTx/>
                <a:sym typeface="Helvetica Light"/>
              </a:endParaRPr>
            </a:p>
          </p:txBody>
        </p:sp>
      </p:grpSp>
      <p:grpSp>
        <p:nvGrpSpPr>
          <p:cNvPr id="7" name="Group 6"/>
          <p:cNvGrpSpPr/>
          <p:nvPr/>
        </p:nvGrpSpPr>
        <p:grpSpPr>
          <a:xfrm>
            <a:off x="6937458" y="5138251"/>
            <a:ext cx="5244250" cy="4189284"/>
            <a:chOff x="7031528" y="4202102"/>
            <a:chExt cx="4162476" cy="3903792"/>
          </a:xfrm>
        </p:grpSpPr>
        <p:pic>
          <p:nvPicPr>
            <p:cNvPr id="5" name="Picture 4" descr="scatter_plot_rain_iso_prop_north_vert_prof_Q1_withCFS.png"/>
            <p:cNvPicPr>
              <a:picLocks noChangeAspect="1"/>
            </p:cNvPicPr>
            <p:nvPr/>
          </p:nvPicPr>
          <p:blipFill rotWithShape="1">
            <a:blip r:embed="rId3">
              <a:extLst>
                <a:ext uri="{28A0092B-C50C-407E-A947-70E740481C1C}">
                  <a14:useLocalDpi xmlns:a14="http://schemas.microsoft.com/office/drawing/2010/main" val="0"/>
                </a:ext>
              </a:extLst>
            </a:blip>
            <a:srcRect l="16337" t="16396" r="24956" b="22603"/>
            <a:stretch/>
          </p:blipFill>
          <p:spPr>
            <a:xfrm>
              <a:off x="7031528" y="4202102"/>
              <a:ext cx="4162476" cy="3903792"/>
            </a:xfrm>
            <a:prstGeom prst="rect">
              <a:avLst/>
            </a:prstGeom>
          </p:spPr>
        </p:pic>
        <p:sp>
          <p:nvSpPr>
            <p:cNvPr id="6" name="Rectangle 5"/>
            <p:cNvSpPr/>
            <p:nvPr/>
          </p:nvSpPr>
          <p:spPr>
            <a:xfrm>
              <a:off x="9414807" y="7022900"/>
              <a:ext cx="995064" cy="372843"/>
            </a:xfrm>
            <a:prstGeom prst="rect">
              <a:avLst/>
            </a:prstGeom>
          </p:spPr>
          <p:txBody>
            <a:bodyPr wrap="none">
              <a:spAutoFit/>
            </a:bodyPr>
            <a:lstStyle/>
            <a:p>
              <a:r>
                <a:rPr lang="sv-SE" sz="2000" dirty="0" err="1" smtClean="0"/>
                <a:t>Corr</a:t>
              </a:r>
              <a:r>
                <a:rPr lang="sv-SE" sz="2000" dirty="0" smtClean="0"/>
                <a:t> </a:t>
              </a:r>
              <a:r>
                <a:rPr lang="sv-SE" sz="2000" dirty="0" smtClean="0"/>
                <a:t>0.44</a:t>
              </a:r>
              <a:endParaRPr lang="en-US" sz="2000" dirty="0"/>
            </a:p>
          </p:txBody>
        </p:sp>
      </p:grpSp>
      <p:grpSp>
        <p:nvGrpSpPr>
          <p:cNvPr id="10" name="Group 9"/>
          <p:cNvGrpSpPr/>
          <p:nvPr/>
        </p:nvGrpSpPr>
        <p:grpSpPr>
          <a:xfrm>
            <a:off x="6796356" y="471923"/>
            <a:ext cx="5244250" cy="4548743"/>
            <a:chOff x="1994466" y="258685"/>
            <a:chExt cx="4731344" cy="4115443"/>
          </a:xfrm>
        </p:grpSpPr>
        <p:pic>
          <p:nvPicPr>
            <p:cNvPr id="8" name="Picture 7" descr="scatter_plot_rain_iso_prop_north_vert_prof_temp_withCFS.png"/>
            <p:cNvPicPr>
              <a:picLocks noChangeAspect="1"/>
            </p:cNvPicPr>
            <p:nvPr/>
          </p:nvPicPr>
          <p:blipFill rotWithShape="1">
            <a:blip r:embed="rId4">
              <a:extLst>
                <a:ext uri="{28A0092B-C50C-407E-A947-70E740481C1C}">
                  <a14:useLocalDpi xmlns:a14="http://schemas.microsoft.com/office/drawing/2010/main" val="0"/>
                </a:ext>
              </a:extLst>
            </a:blip>
            <a:srcRect l="18077" t="16636" r="25214" b="21640"/>
            <a:stretch/>
          </p:blipFill>
          <p:spPr>
            <a:xfrm>
              <a:off x="1994466" y="258685"/>
              <a:ext cx="4731344" cy="4115443"/>
            </a:xfrm>
            <a:prstGeom prst="rect">
              <a:avLst/>
            </a:prstGeom>
          </p:spPr>
        </p:pic>
        <p:sp>
          <p:nvSpPr>
            <p:cNvPr id="9" name="Rectangle 8"/>
            <p:cNvSpPr/>
            <p:nvPr/>
          </p:nvSpPr>
          <p:spPr>
            <a:xfrm>
              <a:off x="4719852" y="2907458"/>
              <a:ext cx="1131055" cy="361997"/>
            </a:xfrm>
            <a:prstGeom prst="rect">
              <a:avLst/>
            </a:prstGeom>
          </p:spPr>
          <p:txBody>
            <a:bodyPr wrap="none">
              <a:spAutoFit/>
            </a:bodyPr>
            <a:lstStyle/>
            <a:p>
              <a:pPr rtl="0" latinLnBrk="1" hangingPunct="0"/>
              <a:r>
                <a:rPr lang="en-US" sz="2000" b="1" dirty="0" err="1" smtClean="0">
                  <a:solidFill>
                    <a:srgbClr val="000000"/>
                  </a:solidFill>
                </a:rPr>
                <a:t>Corr</a:t>
              </a:r>
              <a:r>
                <a:rPr lang="en-US" sz="2000" b="1" dirty="0" smtClean="0">
                  <a:solidFill>
                    <a:srgbClr val="000000"/>
                  </a:solidFill>
                </a:rPr>
                <a:t> </a:t>
              </a:r>
              <a:r>
                <a:rPr lang="en-US" sz="2000" b="1" dirty="0" smtClean="0">
                  <a:solidFill>
                    <a:srgbClr val="000000"/>
                  </a:solidFill>
                </a:rPr>
                <a:t>0.47</a:t>
              </a:r>
              <a:endParaRPr lang="en-US" sz="2000" b="1" dirty="0">
                <a:solidFill>
                  <a:srgbClr val="000000"/>
                </a:solidFill>
              </a:endParaRPr>
            </a:p>
          </p:txBody>
        </p:sp>
      </p:grpSp>
      <p:grpSp>
        <p:nvGrpSpPr>
          <p:cNvPr id="13" name="Group 12"/>
          <p:cNvGrpSpPr/>
          <p:nvPr/>
        </p:nvGrpSpPr>
        <p:grpSpPr>
          <a:xfrm>
            <a:off x="893639" y="471923"/>
            <a:ext cx="5432380" cy="4548743"/>
            <a:chOff x="6954255" y="101877"/>
            <a:chExt cx="4282593" cy="4021377"/>
          </a:xfrm>
        </p:grpSpPr>
        <p:pic>
          <p:nvPicPr>
            <p:cNvPr id="11" name="Picture 10" descr="scatter_plot_rain_iso_prop_north_vert_prof_uwnd_withCFS.png"/>
            <p:cNvPicPr>
              <a:picLocks noChangeAspect="1"/>
            </p:cNvPicPr>
            <p:nvPr/>
          </p:nvPicPr>
          <p:blipFill rotWithShape="1">
            <a:blip r:embed="rId5">
              <a:extLst>
                <a:ext uri="{28A0092B-C50C-407E-A947-70E740481C1C}">
                  <a14:useLocalDpi xmlns:a14="http://schemas.microsoft.com/office/drawing/2010/main" val="0"/>
                </a:ext>
              </a:extLst>
            </a:blip>
            <a:srcRect l="17336" t="16154" r="24910" b="21639"/>
            <a:stretch/>
          </p:blipFill>
          <p:spPr>
            <a:xfrm>
              <a:off x="6954255" y="101877"/>
              <a:ext cx="4282593" cy="4021377"/>
            </a:xfrm>
            <a:prstGeom prst="rect">
              <a:avLst/>
            </a:prstGeom>
          </p:spPr>
        </p:pic>
        <p:sp>
          <p:nvSpPr>
            <p:cNvPr id="12" name="Rectangle 11"/>
            <p:cNvSpPr/>
            <p:nvPr/>
          </p:nvSpPr>
          <p:spPr>
            <a:xfrm>
              <a:off x="9408089" y="2796739"/>
              <a:ext cx="935666" cy="353723"/>
            </a:xfrm>
            <a:prstGeom prst="rect">
              <a:avLst/>
            </a:prstGeom>
          </p:spPr>
          <p:txBody>
            <a:bodyPr wrap="none">
              <a:spAutoFit/>
            </a:bodyPr>
            <a:lstStyle/>
            <a:p>
              <a:pPr rtl="0" latinLnBrk="1" hangingPunct="0"/>
              <a:r>
                <a:rPr lang="en-US" sz="2000" b="1" dirty="0" err="1" smtClean="0">
                  <a:solidFill>
                    <a:srgbClr val="000000"/>
                  </a:solidFill>
                </a:rPr>
                <a:t>Corr</a:t>
              </a:r>
              <a:r>
                <a:rPr lang="en-US" sz="2000" b="1" dirty="0" smtClean="0">
                  <a:solidFill>
                    <a:srgbClr val="000000"/>
                  </a:solidFill>
                </a:rPr>
                <a:t> </a:t>
              </a:r>
              <a:r>
                <a:rPr lang="en-US" sz="2000" b="1" dirty="0" smtClean="0">
                  <a:solidFill>
                    <a:srgbClr val="000000"/>
                  </a:solidFill>
                </a:rPr>
                <a:t>0.51</a:t>
              </a:r>
              <a:endParaRPr lang="en-US" sz="2000" b="1" dirty="0">
                <a:solidFill>
                  <a:srgbClr val="000000"/>
                </a:solidFill>
              </a:endParaRPr>
            </a:p>
          </p:txBody>
        </p:sp>
      </p:grpSp>
      <p:sp>
        <p:nvSpPr>
          <p:cNvPr id="15" name="Rectangle 14"/>
          <p:cNvSpPr/>
          <p:nvPr/>
        </p:nvSpPr>
        <p:spPr>
          <a:xfrm>
            <a:off x="2911507" y="271868"/>
            <a:ext cx="1438840" cy="400110"/>
          </a:xfrm>
          <a:prstGeom prst="rect">
            <a:avLst/>
          </a:prstGeom>
        </p:spPr>
        <p:txBody>
          <a:bodyPr wrap="none">
            <a:spAutoFit/>
          </a:bodyPr>
          <a:lstStyle/>
          <a:p>
            <a:r>
              <a:rPr lang="en-US" sz="2000" dirty="0"/>
              <a:t>Zonal wind</a:t>
            </a:r>
            <a:endParaRPr lang="en-US" sz="2000" dirty="0"/>
          </a:p>
        </p:txBody>
      </p:sp>
      <p:sp>
        <p:nvSpPr>
          <p:cNvPr id="17" name="Rectangle 16"/>
          <p:cNvSpPr/>
          <p:nvPr/>
        </p:nvSpPr>
        <p:spPr>
          <a:xfrm>
            <a:off x="8875384" y="200195"/>
            <a:ext cx="1652752" cy="400110"/>
          </a:xfrm>
          <a:prstGeom prst="rect">
            <a:avLst/>
          </a:prstGeom>
        </p:spPr>
        <p:txBody>
          <a:bodyPr wrap="none">
            <a:spAutoFit/>
          </a:bodyPr>
          <a:lstStyle/>
          <a:p>
            <a:r>
              <a:rPr lang="en-US" sz="2000" dirty="0" smtClean="0"/>
              <a:t>Temperature</a:t>
            </a:r>
            <a:endParaRPr lang="en-US" sz="2000" dirty="0"/>
          </a:p>
        </p:txBody>
      </p:sp>
      <p:sp>
        <p:nvSpPr>
          <p:cNvPr id="18" name="Rectangle 17"/>
          <p:cNvSpPr/>
          <p:nvPr/>
        </p:nvSpPr>
        <p:spPr>
          <a:xfrm>
            <a:off x="3320322" y="4880601"/>
            <a:ext cx="1110807" cy="400110"/>
          </a:xfrm>
          <a:prstGeom prst="rect">
            <a:avLst/>
          </a:prstGeom>
        </p:spPr>
        <p:txBody>
          <a:bodyPr wrap="none">
            <a:spAutoFit/>
          </a:bodyPr>
          <a:lstStyle/>
          <a:p>
            <a:r>
              <a:rPr lang="en-US" sz="2000" dirty="0" err="1" smtClean="0"/>
              <a:t>Sp.Hum</a:t>
            </a:r>
            <a:endParaRPr lang="en-US" sz="2000" dirty="0"/>
          </a:p>
        </p:txBody>
      </p:sp>
      <p:sp>
        <p:nvSpPr>
          <p:cNvPr id="19" name="Rectangle 18"/>
          <p:cNvSpPr/>
          <p:nvPr/>
        </p:nvSpPr>
        <p:spPr>
          <a:xfrm>
            <a:off x="8679018" y="4914679"/>
            <a:ext cx="2522205" cy="400110"/>
          </a:xfrm>
          <a:prstGeom prst="rect">
            <a:avLst/>
          </a:prstGeom>
        </p:spPr>
        <p:txBody>
          <a:bodyPr wrap="none">
            <a:spAutoFit/>
          </a:bodyPr>
          <a:lstStyle/>
          <a:p>
            <a:r>
              <a:rPr lang="en-US" sz="2000" dirty="0" err="1" smtClean="0"/>
              <a:t>Diabatic</a:t>
            </a:r>
            <a:r>
              <a:rPr lang="en-US" sz="2000" dirty="0" smtClean="0"/>
              <a:t> Heating Q1</a:t>
            </a:r>
            <a:endParaRPr lang="en-US" sz="2000" dirty="0"/>
          </a:p>
        </p:txBody>
      </p:sp>
    </p:spTree>
    <p:extLst>
      <p:ext uri="{BB962C8B-B14F-4D97-AF65-F5344CB8AC3E}">
        <p14:creationId xmlns:p14="http://schemas.microsoft.com/office/powerpoint/2010/main" val="282470550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lvl="0">
              <a:defRPr sz="1800"/>
            </a:pPr>
            <a:fld id="{86CB4B4D-7CA3-9044-876B-883B54F8677D}" type="slidenum">
              <a:rPr sz="2200"/>
              <a:t>18</a:t>
            </a:fld>
            <a:endParaRPr sz="2200"/>
          </a:p>
        </p:txBody>
      </p:sp>
      <p:pic>
        <p:nvPicPr>
          <p:cNvPr id="3" name="Picture 2" descr="panel_plot_iso_var_rain_cov_ls_withCFS.png"/>
          <p:cNvPicPr>
            <a:picLocks noChangeAspect="1"/>
          </p:cNvPicPr>
          <p:nvPr/>
        </p:nvPicPr>
        <p:blipFill rotWithShape="1">
          <a:blip r:embed="rId2">
            <a:extLst>
              <a:ext uri="{28A0092B-C50C-407E-A947-70E740481C1C}">
                <a14:useLocalDpi xmlns:a14="http://schemas.microsoft.com/office/drawing/2010/main" val="0"/>
              </a:ext>
            </a:extLst>
          </a:blip>
          <a:srcRect l="11228" r="9566"/>
          <a:stretch/>
        </p:blipFill>
        <p:spPr>
          <a:xfrm>
            <a:off x="3663324" y="796110"/>
            <a:ext cx="9110511" cy="8330753"/>
          </a:xfrm>
          <a:prstGeom prst="rect">
            <a:avLst/>
          </a:prstGeom>
        </p:spPr>
      </p:pic>
      <p:sp>
        <p:nvSpPr>
          <p:cNvPr id="2" name="TextBox 1"/>
          <p:cNvSpPr txBox="1"/>
          <p:nvPr/>
        </p:nvSpPr>
        <p:spPr>
          <a:xfrm>
            <a:off x="4786743" y="324186"/>
            <a:ext cx="124553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Total </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5" name="TextBox 4"/>
          <p:cNvSpPr txBox="1"/>
          <p:nvPr/>
        </p:nvSpPr>
        <p:spPr>
          <a:xfrm>
            <a:off x="9402534" y="324186"/>
            <a:ext cx="2687482"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Large scale</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4" name="TextBox 3"/>
          <p:cNvSpPr txBox="1"/>
          <p:nvPr/>
        </p:nvSpPr>
        <p:spPr>
          <a:xfrm>
            <a:off x="7015366" y="336558"/>
            <a:ext cx="1555514"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Convective</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8" name="Rectangle 7"/>
          <p:cNvSpPr/>
          <p:nvPr/>
        </p:nvSpPr>
        <p:spPr>
          <a:xfrm>
            <a:off x="293067" y="404227"/>
            <a:ext cx="3736589" cy="1200328"/>
          </a:xfrm>
          <a:prstGeom prst="rect">
            <a:avLst/>
          </a:prstGeom>
        </p:spPr>
        <p:txBody>
          <a:bodyPr wrap="square">
            <a:noAutofit/>
          </a:bodyPr>
          <a:lstStyle/>
          <a:p>
            <a:pPr rtl="0" latinLnBrk="1" hangingPunct="0"/>
            <a:endParaRPr lang="en-US" sz="2400" b="1" dirty="0">
              <a:solidFill>
                <a:srgbClr val="000000"/>
              </a:solidFill>
              <a:latin typeface="Times New Roman"/>
              <a:cs typeface="Times New Roman"/>
            </a:endParaRPr>
          </a:p>
        </p:txBody>
      </p:sp>
      <p:sp>
        <p:nvSpPr>
          <p:cNvPr id="10" name="Shape 160"/>
          <p:cNvSpPr/>
          <p:nvPr/>
        </p:nvSpPr>
        <p:spPr>
          <a:xfrm>
            <a:off x="293067" y="203189"/>
            <a:ext cx="3370257" cy="121058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400" b="1" dirty="0" err="1" smtClean="0">
                <a:solidFill>
                  <a:schemeClr val="tx1"/>
                </a:solidFill>
              </a:rPr>
              <a:t>Intraseasonal</a:t>
            </a:r>
            <a:r>
              <a:rPr lang="en-US" sz="2400" b="1" dirty="0" smtClean="0">
                <a:solidFill>
                  <a:schemeClr val="tx1"/>
                </a:solidFill>
              </a:rPr>
              <a:t> </a:t>
            </a:r>
            <a:r>
              <a:rPr lang="en-US" sz="2400" b="1" dirty="0">
                <a:solidFill>
                  <a:schemeClr val="tx1"/>
                </a:solidFill>
              </a:rPr>
              <a:t>variance in convective and Large scale precipitation </a:t>
            </a:r>
            <a:r>
              <a:rPr lang="en-US" sz="2400" b="1" dirty="0" smtClean="0">
                <a:solidFill>
                  <a:schemeClr val="tx1"/>
                </a:solidFill>
              </a:rPr>
              <a:t>fields</a:t>
            </a:r>
            <a:endParaRPr lang="en-US" sz="2400" b="1" dirty="0">
              <a:solidFill>
                <a:schemeClr val="tx1"/>
              </a:solidFill>
            </a:endParaRPr>
          </a:p>
        </p:txBody>
      </p:sp>
      <p:sp>
        <p:nvSpPr>
          <p:cNvPr id="11" name="Shape 160"/>
          <p:cNvSpPr/>
          <p:nvPr/>
        </p:nvSpPr>
        <p:spPr>
          <a:xfrm>
            <a:off x="445467" y="2718535"/>
            <a:ext cx="3370257" cy="268791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100" b="1" dirty="0" smtClean="0">
                <a:solidFill>
                  <a:srgbClr val="FF0000"/>
                </a:solidFill>
              </a:rPr>
              <a:t>Large scale rainfall is known to be critical for producing a top heavy heating structure  and its representation is thought to be one of the factors limiting the ISV representation in models.</a:t>
            </a:r>
            <a:endParaRPr lang="en-US" sz="2100" b="1" dirty="0">
              <a:solidFill>
                <a:srgbClr val="FF0000"/>
              </a:solidFill>
            </a:endParaRPr>
          </a:p>
        </p:txBody>
      </p:sp>
      <p:sp>
        <p:nvSpPr>
          <p:cNvPr id="12" name="Shape 160"/>
          <p:cNvSpPr/>
          <p:nvPr/>
        </p:nvSpPr>
        <p:spPr>
          <a:xfrm>
            <a:off x="445467" y="6100662"/>
            <a:ext cx="3370257" cy="121058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b="1" dirty="0" smtClean="0">
                <a:solidFill>
                  <a:srgbClr val="3366FF"/>
                </a:solidFill>
              </a:rPr>
              <a:t>5 models with good representation of northward propagation of BSISV shown along with CFS</a:t>
            </a:r>
            <a:endParaRPr lang="en-US" b="1" dirty="0">
              <a:solidFill>
                <a:srgbClr val="3366FF"/>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nel_plot_lag_regress_iso_rain_covn_ls_bob_withCFS.png"/>
          <p:cNvPicPr>
            <a:picLocks noChangeAspect="1"/>
          </p:cNvPicPr>
          <p:nvPr/>
        </p:nvPicPr>
        <p:blipFill rotWithShape="1">
          <a:blip r:embed="rId2">
            <a:extLst>
              <a:ext uri="{28A0092B-C50C-407E-A947-70E740481C1C}">
                <a14:useLocalDpi xmlns:a14="http://schemas.microsoft.com/office/drawing/2010/main" val="0"/>
              </a:ext>
            </a:extLst>
          </a:blip>
          <a:srcRect l="18901" r="14594"/>
          <a:stretch/>
        </p:blipFill>
        <p:spPr>
          <a:xfrm>
            <a:off x="4322722" y="879197"/>
            <a:ext cx="8498912" cy="8483647"/>
          </a:xfrm>
          <a:prstGeom prst="rect">
            <a:avLst/>
          </a:prstGeom>
        </p:spPr>
      </p:pic>
      <p:sp>
        <p:nvSpPr>
          <p:cNvPr id="3" name="TextBox 2"/>
          <p:cNvSpPr txBox="1"/>
          <p:nvPr/>
        </p:nvSpPr>
        <p:spPr>
          <a:xfrm>
            <a:off x="4786743" y="324186"/>
            <a:ext cx="124553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Total </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4" name="TextBox 3"/>
          <p:cNvSpPr txBox="1"/>
          <p:nvPr/>
        </p:nvSpPr>
        <p:spPr>
          <a:xfrm>
            <a:off x="9402534" y="324186"/>
            <a:ext cx="2687482"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Large scale</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5" name="TextBox 4"/>
          <p:cNvSpPr txBox="1"/>
          <p:nvPr/>
        </p:nvSpPr>
        <p:spPr>
          <a:xfrm>
            <a:off x="7259586" y="336558"/>
            <a:ext cx="1555514"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Convective</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6" name="Shape 160"/>
          <p:cNvSpPr/>
          <p:nvPr/>
        </p:nvSpPr>
        <p:spPr>
          <a:xfrm>
            <a:off x="293067" y="203189"/>
            <a:ext cx="3370257" cy="121058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400" b="1" dirty="0" err="1" smtClean="0">
                <a:solidFill>
                  <a:schemeClr val="tx1"/>
                </a:solidFill>
              </a:rPr>
              <a:t>Intraseasonal</a:t>
            </a:r>
            <a:r>
              <a:rPr lang="en-US" sz="2400" b="1" dirty="0" smtClean="0">
                <a:solidFill>
                  <a:schemeClr val="tx1"/>
                </a:solidFill>
              </a:rPr>
              <a:t> </a:t>
            </a:r>
            <a:r>
              <a:rPr lang="en-US" sz="2400" b="1" dirty="0">
                <a:solidFill>
                  <a:schemeClr val="tx1"/>
                </a:solidFill>
              </a:rPr>
              <a:t>variance in convective and Large scale precipitation </a:t>
            </a:r>
            <a:r>
              <a:rPr lang="en-US" sz="2400" b="1" dirty="0" smtClean="0">
                <a:solidFill>
                  <a:schemeClr val="tx1"/>
                </a:solidFill>
              </a:rPr>
              <a:t>fields</a:t>
            </a:r>
            <a:endParaRPr lang="en-US" sz="2400" b="1" dirty="0">
              <a:solidFill>
                <a:schemeClr val="tx1"/>
              </a:solidFill>
            </a:endParaRPr>
          </a:p>
        </p:txBody>
      </p:sp>
      <p:sp>
        <p:nvSpPr>
          <p:cNvPr id="7" name="Shape 160"/>
          <p:cNvSpPr/>
          <p:nvPr/>
        </p:nvSpPr>
        <p:spPr>
          <a:xfrm>
            <a:off x="445467" y="3364866"/>
            <a:ext cx="3370257"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100" b="1" dirty="0" smtClean="0">
                <a:solidFill>
                  <a:srgbClr val="FF0000"/>
                </a:solidFill>
              </a:rPr>
              <a:t>Comparable contributions of convective and larges </a:t>
            </a:r>
            <a:r>
              <a:rPr lang="en-US" sz="2100" b="1" dirty="0" err="1" smtClean="0">
                <a:solidFill>
                  <a:srgbClr val="FF0000"/>
                </a:solidFill>
              </a:rPr>
              <a:t>cale</a:t>
            </a:r>
            <a:r>
              <a:rPr lang="en-US" sz="2100" b="1" dirty="0" smtClean="0">
                <a:solidFill>
                  <a:srgbClr val="FF0000"/>
                </a:solidFill>
              </a:rPr>
              <a:t> rainfall are only seen in two of the 5 good models. </a:t>
            </a:r>
            <a:endParaRPr lang="en-US" sz="2100" b="1" dirty="0">
              <a:solidFill>
                <a:srgbClr val="FF0000"/>
              </a:solidFill>
            </a:endParaRPr>
          </a:p>
        </p:txBody>
      </p:sp>
      <p:sp>
        <p:nvSpPr>
          <p:cNvPr id="8" name="Shape 160"/>
          <p:cNvSpPr/>
          <p:nvPr/>
        </p:nvSpPr>
        <p:spPr>
          <a:xfrm>
            <a:off x="597867" y="6551291"/>
            <a:ext cx="3370257" cy="74892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100" b="1" dirty="0" smtClean="0">
                <a:solidFill>
                  <a:srgbClr val="0000FF"/>
                </a:solidFill>
              </a:rPr>
              <a:t>Large scale rain fraction is much lower in CFS</a:t>
            </a:r>
            <a:endParaRPr lang="en-US" sz="2100" b="1" dirty="0">
              <a:solidFill>
                <a:srgbClr val="0000FF"/>
              </a:solidFill>
            </a:endParaRPr>
          </a:p>
        </p:txBody>
      </p:sp>
    </p:spTree>
    <p:extLst>
      <p:ext uri="{BB962C8B-B14F-4D97-AF65-F5344CB8AC3E}">
        <p14:creationId xmlns:p14="http://schemas.microsoft.com/office/powerpoint/2010/main" val="23041022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767836" y="8907707"/>
            <a:ext cx="6479084" cy="4315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atin typeface="Times New Roman"/>
                <a:ea typeface="Times New Roman"/>
                <a:cs typeface="Times New Roman"/>
                <a:sym typeface="Times New Roman"/>
              </a:defRPr>
            </a:lvl1pPr>
          </a:lstStyle>
          <a:p>
            <a:pPr lvl="0">
              <a:defRPr sz="1800"/>
            </a:pPr>
            <a:r>
              <a:rPr sz="2400" dirty="0"/>
              <a:t>Duration of Project: 3 years, started December 2014</a:t>
            </a:r>
          </a:p>
        </p:txBody>
      </p:sp>
      <p:sp>
        <p:nvSpPr>
          <p:cNvPr id="2" name="Rectangle 1"/>
          <p:cNvSpPr/>
          <p:nvPr/>
        </p:nvSpPr>
        <p:spPr>
          <a:xfrm>
            <a:off x="450559" y="398857"/>
            <a:ext cx="11566535" cy="3170099"/>
          </a:xfrm>
          <a:prstGeom prst="rect">
            <a:avLst/>
          </a:prstGeom>
        </p:spPr>
        <p:txBody>
          <a:bodyPr wrap="square">
            <a:spAutoFit/>
          </a:bodyPr>
          <a:lstStyle/>
          <a:p>
            <a:pPr algn="just"/>
            <a:r>
              <a:rPr lang="en-US" sz="2800" dirty="0">
                <a:solidFill>
                  <a:srgbClr val="FF0000"/>
                </a:solidFill>
                <a:latin typeface="Times New Roman"/>
                <a:cs typeface="Times New Roman"/>
              </a:rPr>
              <a:t> </a:t>
            </a:r>
            <a:r>
              <a:rPr lang="en-US" sz="2800" dirty="0" smtClean="0">
                <a:solidFill>
                  <a:srgbClr val="FF0000"/>
                </a:solidFill>
                <a:latin typeface="Times New Roman"/>
                <a:cs typeface="Times New Roman"/>
              </a:rPr>
              <a:t>Main Objective : </a:t>
            </a:r>
          </a:p>
          <a:p>
            <a:pPr algn="just"/>
            <a:endParaRPr lang="en-US" sz="2800" dirty="0" smtClean="0">
              <a:solidFill>
                <a:srgbClr val="FF0000"/>
              </a:solidFill>
              <a:latin typeface="Times New Roman"/>
              <a:cs typeface="Times New Roman"/>
            </a:endParaRPr>
          </a:p>
          <a:p>
            <a:pPr marL="342900" indent="-342900" algn="just">
              <a:buFont typeface="Wingdings" charset="2"/>
              <a:buChar char="v"/>
            </a:pPr>
            <a:r>
              <a:rPr lang="en-US" sz="2400" b="1" dirty="0" smtClean="0">
                <a:latin typeface="Times New Roman"/>
                <a:cs typeface="Times New Roman"/>
              </a:rPr>
              <a:t>Realizing the necessity of a proper </a:t>
            </a:r>
            <a:r>
              <a:rPr lang="en-US" sz="2400" b="1" dirty="0">
                <a:latin typeface="Times New Roman"/>
                <a:cs typeface="Times New Roman"/>
              </a:rPr>
              <a:t>evaluation framework </a:t>
            </a:r>
            <a:r>
              <a:rPr lang="en-US" sz="2400" b="1" dirty="0" smtClean="0">
                <a:latin typeface="Times New Roman"/>
                <a:cs typeface="Times New Roman"/>
              </a:rPr>
              <a:t>for monsoon and its </a:t>
            </a:r>
            <a:r>
              <a:rPr lang="en-US" sz="2400" b="1" dirty="0" err="1" smtClean="0">
                <a:latin typeface="Times New Roman"/>
                <a:cs typeface="Times New Roman"/>
              </a:rPr>
              <a:t>intraseasonal</a:t>
            </a:r>
            <a:r>
              <a:rPr lang="en-US" sz="2400" b="1" dirty="0" smtClean="0">
                <a:latin typeface="Times New Roman"/>
                <a:cs typeface="Times New Roman"/>
              </a:rPr>
              <a:t> variability (ISV), we proposed  to </a:t>
            </a:r>
            <a:r>
              <a:rPr lang="en-US" sz="2400" b="1" dirty="0">
                <a:latin typeface="Times New Roman"/>
                <a:cs typeface="Times New Roman"/>
              </a:rPr>
              <a:t>develop an </a:t>
            </a:r>
            <a:r>
              <a:rPr lang="en-US" sz="2400" b="1" dirty="0" smtClean="0">
                <a:latin typeface="Times New Roman"/>
                <a:cs typeface="Times New Roman"/>
              </a:rPr>
              <a:t>evaluation framework </a:t>
            </a:r>
            <a:r>
              <a:rPr lang="en-US" sz="2400" b="1" dirty="0">
                <a:latin typeface="Times New Roman"/>
                <a:cs typeface="Times New Roman"/>
              </a:rPr>
              <a:t>for the simulation </a:t>
            </a:r>
            <a:r>
              <a:rPr lang="en-US" sz="2400" b="1" dirty="0" smtClean="0">
                <a:latin typeface="Times New Roman"/>
                <a:cs typeface="Times New Roman"/>
              </a:rPr>
              <a:t>and prediction of mean and ISV of Indian </a:t>
            </a:r>
            <a:r>
              <a:rPr lang="en-US" sz="2400" b="1" dirty="0">
                <a:latin typeface="Times New Roman"/>
                <a:cs typeface="Times New Roman"/>
              </a:rPr>
              <a:t>summer monsoon </a:t>
            </a:r>
            <a:endParaRPr lang="en-US" sz="2400" b="1" dirty="0" smtClean="0">
              <a:latin typeface="Times New Roman"/>
              <a:cs typeface="Times New Roman"/>
            </a:endParaRPr>
          </a:p>
          <a:p>
            <a:pPr algn="just"/>
            <a:endParaRPr lang="en-US" sz="2400" b="1" dirty="0" smtClean="0">
              <a:latin typeface="Times New Roman"/>
              <a:cs typeface="Times New Roman"/>
            </a:endParaRPr>
          </a:p>
          <a:p>
            <a:pPr marL="342900" indent="-342900" algn="just">
              <a:buFont typeface="Wingdings" charset="2"/>
              <a:buChar char="v"/>
            </a:pPr>
            <a:r>
              <a:rPr lang="en-US" sz="2400" b="1" dirty="0" smtClean="0">
                <a:latin typeface="Times New Roman"/>
                <a:cs typeface="Times New Roman"/>
              </a:rPr>
              <a:t>Our efforts would support the modeling </a:t>
            </a:r>
            <a:r>
              <a:rPr lang="en-US" sz="2400" b="1" dirty="0">
                <a:latin typeface="Times New Roman"/>
                <a:cs typeface="Times New Roman"/>
              </a:rPr>
              <a:t>efforts </a:t>
            </a:r>
            <a:r>
              <a:rPr lang="en-US" sz="2400" b="1" dirty="0" smtClean="0">
                <a:latin typeface="Times New Roman"/>
                <a:cs typeface="Times New Roman"/>
              </a:rPr>
              <a:t>being </a:t>
            </a:r>
            <a:r>
              <a:rPr lang="en-US" sz="2400" b="1" dirty="0">
                <a:latin typeface="Times New Roman"/>
                <a:cs typeface="Times New Roman"/>
              </a:rPr>
              <a:t>carried out at IITM and NCEP as part of the National Monsoon Mission initiative. </a:t>
            </a:r>
            <a:r>
              <a:rPr lang="en-US" sz="2400" b="1" dirty="0" smtClean="0">
                <a:latin typeface="Times New Roman"/>
                <a:cs typeface="Times New Roman"/>
              </a:rPr>
              <a:t> </a:t>
            </a:r>
            <a:endParaRPr lang="en-US" sz="2400" b="1" dirty="0">
              <a:latin typeface="Times New Roman"/>
              <a:cs typeface="Times New Roman"/>
            </a:endParaRPr>
          </a:p>
        </p:txBody>
      </p:sp>
      <p:sp>
        <p:nvSpPr>
          <p:cNvPr id="3" name="Rounded Rectangle 2"/>
          <p:cNvSpPr/>
          <p:nvPr/>
        </p:nvSpPr>
        <p:spPr>
          <a:xfrm>
            <a:off x="450559" y="398857"/>
            <a:ext cx="11754669" cy="3363834"/>
          </a:xfrm>
          <a:prstGeom prst="roundRect">
            <a:avLst/>
          </a:prstGeom>
          <a:noFill/>
          <a:ln w="12700" cap="flat">
            <a:solidFill>
              <a:schemeClr val="accent4">
                <a:lumMod val="75000"/>
              </a:schemeClr>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grpSp>
        <p:nvGrpSpPr>
          <p:cNvPr id="5" name="Group 4"/>
          <p:cNvGrpSpPr/>
          <p:nvPr/>
        </p:nvGrpSpPr>
        <p:grpSpPr>
          <a:xfrm>
            <a:off x="450560" y="4086981"/>
            <a:ext cx="11378399" cy="4820726"/>
            <a:chOff x="450560" y="4086981"/>
            <a:chExt cx="11378399" cy="4820726"/>
          </a:xfrm>
        </p:grpSpPr>
        <p:pic>
          <p:nvPicPr>
            <p:cNvPr id="67" name="image.png"/>
            <p:cNvPicPr/>
            <p:nvPr/>
          </p:nvPicPr>
          <p:blipFill>
            <a:blip r:embed="rId2">
              <a:extLst/>
            </a:blip>
            <a:stretch>
              <a:fillRect/>
            </a:stretch>
          </p:blipFill>
          <p:spPr>
            <a:xfrm>
              <a:off x="767836" y="4816719"/>
              <a:ext cx="11061123" cy="4090988"/>
            </a:xfrm>
            <a:prstGeom prst="rect">
              <a:avLst/>
            </a:prstGeom>
            <a:ln w="12700">
              <a:miter lim="400000"/>
            </a:ln>
          </p:spPr>
        </p:pic>
        <p:sp>
          <p:nvSpPr>
            <p:cNvPr id="4" name="Rectangle 3"/>
            <p:cNvSpPr/>
            <p:nvPr/>
          </p:nvSpPr>
          <p:spPr>
            <a:xfrm>
              <a:off x="450560" y="4086981"/>
              <a:ext cx="3053924" cy="461665"/>
            </a:xfrm>
            <a:prstGeom prst="rect">
              <a:avLst/>
            </a:prstGeom>
          </p:spPr>
          <p:txBody>
            <a:bodyPr wrap="square">
              <a:spAutoFit/>
            </a:bodyPr>
            <a:lstStyle/>
            <a:p>
              <a:pPr algn="just"/>
              <a:r>
                <a:rPr lang="en-US" sz="2400" dirty="0" smtClean="0">
                  <a:solidFill>
                    <a:srgbClr val="FF0000"/>
                  </a:solidFill>
                  <a:latin typeface="Times New Roman"/>
                  <a:cs typeface="Times New Roman"/>
                </a:rPr>
                <a:t>Proposed Work Plan </a:t>
              </a:r>
              <a:endParaRPr lang="en-US" sz="2400" dirty="0">
                <a:solidFill>
                  <a:srgbClr val="FF0000"/>
                </a:solidFill>
                <a:latin typeface="Times New Roman"/>
                <a:cs typeface="Times New Roman"/>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185"/>
          <p:cNvSpPr/>
          <p:nvPr/>
        </p:nvSpPr>
        <p:spPr>
          <a:xfrm>
            <a:off x="1135153" y="6573804"/>
            <a:ext cx="3370257" cy="1870128"/>
          </a:xfrm>
          <a:prstGeom prst="rect">
            <a:avLst/>
          </a:prstGeom>
          <a:solidFill>
            <a:srgbClr val="FFFFFF"/>
          </a:solidFill>
          <a:ln w="63500">
            <a:solidFill>
              <a:srgbClr val="000090"/>
            </a:solidFill>
            <a:miter/>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218" name="rainfall_hist_eq_withCFS.png"/>
          <p:cNvPicPr/>
          <p:nvPr/>
        </p:nvPicPr>
        <p:blipFill rotWithShape="1">
          <a:blip r:embed="rId2">
            <a:extLst/>
          </a:blip>
          <a:srcRect l="16966" t="17536" r="7116" b="20116"/>
          <a:stretch/>
        </p:blipFill>
        <p:spPr>
          <a:xfrm>
            <a:off x="5250764" y="256530"/>
            <a:ext cx="7546448" cy="4408102"/>
          </a:xfrm>
          <a:prstGeom prst="rect">
            <a:avLst/>
          </a:prstGeom>
          <a:ln w="12700">
            <a:miter lim="400000"/>
          </a:ln>
        </p:spPr>
      </p:pic>
      <p:pic>
        <p:nvPicPr>
          <p:cNvPr id="219" name="rainfall_hist_cenInd_withCFS.png"/>
          <p:cNvPicPr/>
          <p:nvPr/>
        </p:nvPicPr>
        <p:blipFill>
          <a:blip r:embed="rId3">
            <a:extLst/>
          </a:blip>
          <a:srcRect l="17820" t="15911" r="7573" b="20561"/>
          <a:stretch>
            <a:fillRect/>
          </a:stretch>
        </p:blipFill>
        <p:spPr>
          <a:xfrm>
            <a:off x="5568253" y="4664632"/>
            <a:ext cx="7228959" cy="4886216"/>
          </a:xfrm>
          <a:prstGeom prst="rect">
            <a:avLst/>
          </a:prstGeom>
          <a:ln w="12700">
            <a:miter lim="400000"/>
          </a:ln>
        </p:spPr>
      </p:pic>
      <p:sp>
        <p:nvSpPr>
          <p:cNvPr id="4" name="Shape 160"/>
          <p:cNvSpPr/>
          <p:nvPr/>
        </p:nvSpPr>
        <p:spPr>
          <a:xfrm>
            <a:off x="293067" y="387855"/>
            <a:ext cx="4957697" cy="84125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400" b="1" dirty="0" smtClean="0">
                <a:solidFill>
                  <a:schemeClr val="tx1"/>
                </a:solidFill>
              </a:rPr>
              <a:t>Probability distribution of rainfall intensity</a:t>
            </a:r>
            <a:endParaRPr lang="en-US" sz="2400" b="1" dirty="0">
              <a:solidFill>
                <a:schemeClr val="tx1"/>
              </a:solidFill>
            </a:endParaRPr>
          </a:p>
        </p:txBody>
      </p:sp>
      <p:sp>
        <p:nvSpPr>
          <p:cNvPr id="5" name="TextBox 4"/>
          <p:cNvSpPr txBox="1"/>
          <p:nvPr/>
        </p:nvSpPr>
        <p:spPr>
          <a:xfrm>
            <a:off x="6374183" y="766337"/>
            <a:ext cx="258875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400" b="1" dirty="0" err="1" smtClean="0">
                <a:solidFill>
                  <a:srgbClr val="000000"/>
                </a:solidFill>
                <a:latin typeface="Times New Roman"/>
                <a:cs typeface="Times New Roman"/>
              </a:rPr>
              <a:t>Eq</a:t>
            </a:r>
            <a:r>
              <a:rPr lang="en-US" sz="2400" b="1" dirty="0" smtClean="0">
                <a:solidFill>
                  <a:srgbClr val="000000"/>
                </a:solidFill>
                <a:latin typeface="Times New Roman"/>
                <a:cs typeface="Times New Roman"/>
              </a:rPr>
              <a:t> Indian Ocean</a:t>
            </a: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 </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6" name="TextBox 5"/>
          <p:cNvSpPr txBox="1"/>
          <p:nvPr/>
        </p:nvSpPr>
        <p:spPr>
          <a:xfrm>
            <a:off x="6526583" y="5143771"/>
            <a:ext cx="258875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400" b="1" dirty="0" smtClean="0">
                <a:solidFill>
                  <a:srgbClr val="000000"/>
                </a:solidFill>
                <a:latin typeface="Times New Roman"/>
                <a:cs typeface="Times New Roman"/>
              </a:rPr>
              <a:t>Monsoon trough</a:t>
            </a: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 </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7" name="Shape 160"/>
          <p:cNvSpPr/>
          <p:nvPr/>
        </p:nvSpPr>
        <p:spPr>
          <a:xfrm>
            <a:off x="982754" y="1578018"/>
            <a:ext cx="3370257" cy="204158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100" b="1" dirty="0" smtClean="0">
                <a:solidFill>
                  <a:srgbClr val="0000FF"/>
                </a:solidFill>
              </a:rPr>
              <a:t>Total Rainfall </a:t>
            </a:r>
            <a:r>
              <a:rPr lang="en-US" sz="2100" b="1" dirty="0" smtClean="0">
                <a:solidFill>
                  <a:srgbClr val="0000FF"/>
                </a:solidFill>
              </a:rPr>
              <a:t>in each grid point is </a:t>
            </a:r>
            <a:r>
              <a:rPr lang="en-US" sz="2100" b="1" dirty="0" smtClean="0">
                <a:solidFill>
                  <a:srgbClr val="0000FF"/>
                </a:solidFill>
              </a:rPr>
              <a:t>binned into 51 bins </a:t>
            </a:r>
            <a:r>
              <a:rPr lang="en-US" sz="2100" b="1" dirty="0" smtClean="0">
                <a:solidFill>
                  <a:srgbClr val="0000FF"/>
                </a:solidFill>
              </a:rPr>
              <a:t>of precipitation intensity and the </a:t>
            </a:r>
            <a:r>
              <a:rPr lang="en-US" sz="2100" b="1" dirty="0" smtClean="0">
                <a:solidFill>
                  <a:srgbClr val="0000FF"/>
                </a:solidFill>
              </a:rPr>
              <a:t>fraction of rain events </a:t>
            </a:r>
            <a:r>
              <a:rPr lang="en-US" sz="2100" b="1" dirty="0" smtClean="0">
                <a:solidFill>
                  <a:srgbClr val="0000FF"/>
                </a:solidFill>
              </a:rPr>
              <a:t>in each </a:t>
            </a:r>
            <a:r>
              <a:rPr lang="en-US" sz="2100" b="1" dirty="0" smtClean="0">
                <a:solidFill>
                  <a:srgbClr val="0000FF"/>
                </a:solidFill>
              </a:rPr>
              <a:t>bin is estimated. </a:t>
            </a:r>
            <a:endParaRPr lang="en-US" sz="2100" b="1" dirty="0">
              <a:solidFill>
                <a:srgbClr val="0000FF"/>
              </a:solidFill>
            </a:endParaRPr>
          </a:p>
        </p:txBody>
      </p:sp>
      <p:grpSp>
        <p:nvGrpSpPr>
          <p:cNvPr id="2" name="Group 1"/>
          <p:cNvGrpSpPr/>
          <p:nvPr/>
        </p:nvGrpSpPr>
        <p:grpSpPr>
          <a:xfrm>
            <a:off x="10962761" y="766337"/>
            <a:ext cx="1274094" cy="884444"/>
            <a:chOff x="4686300" y="5489239"/>
            <a:chExt cx="1274094" cy="884444"/>
          </a:xfrm>
        </p:grpSpPr>
        <p:sp>
          <p:nvSpPr>
            <p:cNvPr id="12" name="Shape 193"/>
            <p:cNvSpPr/>
            <p:nvPr/>
          </p:nvSpPr>
          <p:spPr>
            <a:xfrm>
              <a:off x="4686300" y="5692438"/>
              <a:ext cx="339187" cy="1"/>
            </a:xfrm>
            <a:prstGeom prst="line">
              <a:avLst/>
            </a:prstGeom>
            <a:noFill/>
            <a:ln w="25400" cap="flat">
              <a:solidFill>
                <a:srgbClr val="FC2C42"/>
              </a:solidFill>
              <a:prstDash val="solid"/>
              <a:miter lim="400000"/>
            </a:ln>
            <a:effectLst/>
          </p:spPr>
          <p:txBody>
            <a:bodyPr wrap="square" lIns="0" tIns="0" rIns="0" bIns="0" numCol="1" anchor="ctr">
              <a:noAutofit/>
            </a:bodyPr>
            <a:lstStyle/>
            <a:p>
              <a:pPr lvl="0">
                <a:defRPr sz="2400"/>
              </a:pPr>
              <a:endParaRPr/>
            </a:p>
          </p:txBody>
        </p:sp>
        <p:sp>
          <p:nvSpPr>
            <p:cNvPr id="13" name="Shape 194"/>
            <p:cNvSpPr/>
            <p:nvPr/>
          </p:nvSpPr>
          <p:spPr>
            <a:xfrm>
              <a:off x="5094098" y="5489239"/>
              <a:ext cx="59410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rgbClr val="FB2D36"/>
                  </a:solidFill>
                </a:defRPr>
              </a:lvl1pPr>
            </a:lstStyle>
            <a:p>
              <a:pPr lvl="0">
                <a:defRPr sz="1800">
                  <a:solidFill>
                    <a:srgbClr val="000000"/>
                  </a:solidFill>
                </a:defRPr>
              </a:pPr>
              <a:r>
                <a:rPr sz="2000">
                  <a:solidFill>
                    <a:srgbClr val="FB2D36"/>
                  </a:solidFill>
                </a:rPr>
                <a:t>Obs</a:t>
              </a:r>
            </a:p>
          </p:txBody>
        </p:sp>
        <p:sp>
          <p:nvSpPr>
            <p:cNvPr id="14" name="Shape 196"/>
            <p:cNvSpPr/>
            <p:nvPr/>
          </p:nvSpPr>
          <p:spPr>
            <a:xfrm>
              <a:off x="4699000" y="5959141"/>
              <a:ext cx="339186" cy="0"/>
            </a:xfrm>
            <a:prstGeom prst="line">
              <a:avLst/>
            </a:prstGeom>
            <a:noFill/>
            <a:ln w="25400" cap="flat">
              <a:solidFill>
                <a:srgbClr val="00F300"/>
              </a:solidFill>
              <a:prstDash val="solid"/>
              <a:miter lim="400000"/>
            </a:ln>
            <a:effectLst/>
          </p:spPr>
          <p:txBody>
            <a:bodyPr wrap="square" lIns="0" tIns="0" rIns="0" bIns="0" numCol="1" anchor="ctr">
              <a:noAutofit/>
            </a:bodyPr>
            <a:lstStyle/>
            <a:p>
              <a:pPr lvl="0">
                <a:defRPr sz="2400"/>
              </a:pPr>
              <a:endParaRPr/>
            </a:p>
          </p:txBody>
        </p:sp>
        <p:sp>
          <p:nvSpPr>
            <p:cNvPr id="15" name="Shape 197"/>
            <p:cNvSpPr/>
            <p:nvPr/>
          </p:nvSpPr>
          <p:spPr>
            <a:xfrm>
              <a:off x="5050507" y="5810516"/>
              <a:ext cx="909887" cy="2972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solidFill>
                    <a:srgbClr val="32F32E"/>
                  </a:solidFill>
                  <a:latin typeface="Times New Roman"/>
                  <a:ea typeface="Times New Roman"/>
                  <a:cs typeface="Times New Roman"/>
                  <a:sym typeface="Times New Roman"/>
                </a:defRPr>
              </a:lvl1pPr>
            </a:lstStyle>
            <a:p>
              <a:pPr lvl="0">
                <a:defRPr sz="1800">
                  <a:solidFill>
                    <a:srgbClr val="000000"/>
                  </a:solidFill>
                </a:defRPr>
              </a:pPr>
              <a:r>
                <a:rPr sz="1400">
                  <a:solidFill>
                    <a:srgbClr val="32F32E"/>
                  </a:solidFill>
                </a:rPr>
                <a:t>CFS AMIP</a:t>
              </a:r>
            </a:p>
          </p:txBody>
        </p:sp>
        <p:sp>
          <p:nvSpPr>
            <p:cNvPr id="16" name="Shape 199"/>
            <p:cNvSpPr/>
            <p:nvPr/>
          </p:nvSpPr>
          <p:spPr>
            <a:xfrm>
              <a:off x="4699000" y="6225058"/>
              <a:ext cx="339186" cy="0"/>
            </a:xfrm>
            <a:prstGeom prst="line">
              <a:avLst/>
            </a:prstGeom>
            <a:noFill/>
            <a:ln w="25400" cap="flat">
              <a:solidFill>
                <a:srgbClr val="2757F9"/>
              </a:solidFill>
              <a:prstDash val="solid"/>
              <a:miter lim="400000"/>
            </a:ln>
            <a:effectLst/>
          </p:spPr>
          <p:txBody>
            <a:bodyPr wrap="square" lIns="0" tIns="0" rIns="0" bIns="0" numCol="1" anchor="ctr">
              <a:noAutofit/>
            </a:bodyPr>
            <a:lstStyle/>
            <a:p>
              <a:pPr lvl="0">
                <a:defRPr sz="2400"/>
              </a:pPr>
              <a:endParaRPr/>
            </a:p>
          </p:txBody>
        </p:sp>
        <p:sp>
          <p:nvSpPr>
            <p:cNvPr id="17" name="Shape 200"/>
            <p:cNvSpPr/>
            <p:nvPr/>
          </p:nvSpPr>
          <p:spPr>
            <a:xfrm>
              <a:off x="5053111" y="6076433"/>
              <a:ext cx="904679" cy="2972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solidFill>
                    <a:srgbClr val="3349F8"/>
                  </a:solidFill>
                  <a:latin typeface="Times New Roman"/>
                  <a:ea typeface="Times New Roman"/>
                  <a:cs typeface="Times New Roman"/>
                  <a:sym typeface="Times New Roman"/>
                </a:defRPr>
              </a:lvl1pPr>
            </a:lstStyle>
            <a:p>
              <a:pPr lvl="0">
                <a:defRPr sz="1800">
                  <a:solidFill>
                    <a:srgbClr val="000000"/>
                  </a:solidFill>
                </a:defRPr>
              </a:pPr>
              <a:r>
                <a:rPr sz="1400">
                  <a:solidFill>
                    <a:srgbClr val="3349F8"/>
                  </a:solidFill>
                </a:rPr>
                <a:t> IITM CFS</a:t>
              </a:r>
            </a:p>
          </p:txBody>
        </p:sp>
      </p:grpSp>
      <p:sp>
        <p:nvSpPr>
          <p:cNvPr id="19" name="Shape 160"/>
          <p:cNvSpPr/>
          <p:nvPr/>
        </p:nvSpPr>
        <p:spPr>
          <a:xfrm>
            <a:off x="982754" y="4433934"/>
            <a:ext cx="3370257" cy="74892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100" dirty="0" smtClean="0">
                <a:solidFill>
                  <a:srgbClr val="FF0000"/>
                </a:solidFill>
              </a:rPr>
              <a:t>Shown in red dashed lines are the </a:t>
            </a:r>
            <a:r>
              <a:rPr lang="en-US" sz="2100" dirty="0" err="1" smtClean="0">
                <a:solidFill>
                  <a:srgbClr val="FF0000"/>
                </a:solidFill>
              </a:rPr>
              <a:t>pdfs</a:t>
            </a:r>
            <a:r>
              <a:rPr lang="en-US" sz="2100" dirty="0" smtClean="0">
                <a:solidFill>
                  <a:srgbClr val="FF0000"/>
                </a:solidFill>
              </a:rPr>
              <a:t> for 5 good models</a:t>
            </a:r>
            <a:endParaRPr lang="en-US" sz="2100" dirty="0">
              <a:solidFill>
                <a:srgbClr val="FF0000"/>
              </a:solidFill>
            </a:endParaRPr>
          </a:p>
        </p:txBody>
      </p:sp>
      <p:sp>
        <p:nvSpPr>
          <p:cNvPr id="20" name="Shape 160"/>
          <p:cNvSpPr/>
          <p:nvPr/>
        </p:nvSpPr>
        <p:spPr>
          <a:xfrm>
            <a:off x="1135154" y="6669371"/>
            <a:ext cx="3370257"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100" b="1" dirty="0" smtClean="0">
                <a:solidFill>
                  <a:srgbClr val="000000"/>
                </a:solidFill>
              </a:rPr>
              <a:t>The frequency of high intensity events is very high in most models with weaker ISV representation.</a:t>
            </a:r>
            <a:endParaRPr lang="en-US" sz="2100" b="1" dirty="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ot_rh_compo_wrt_rain_eq_NMM.png"/>
          <p:cNvPicPr>
            <a:picLocks noChangeAspect="1"/>
          </p:cNvPicPr>
          <p:nvPr/>
        </p:nvPicPr>
        <p:blipFill rotWithShape="1">
          <a:blip r:embed="rId2">
            <a:extLst>
              <a:ext uri="{28A0092B-C50C-407E-A947-70E740481C1C}">
                <a14:useLocalDpi xmlns:a14="http://schemas.microsoft.com/office/drawing/2010/main" val="0"/>
              </a:ext>
            </a:extLst>
          </a:blip>
          <a:srcRect l="29844" r="30228"/>
          <a:stretch/>
        </p:blipFill>
        <p:spPr>
          <a:xfrm>
            <a:off x="517370" y="870122"/>
            <a:ext cx="6271989" cy="8883478"/>
          </a:xfrm>
          <a:prstGeom prst="rect">
            <a:avLst/>
          </a:prstGeom>
        </p:spPr>
      </p:pic>
      <p:sp>
        <p:nvSpPr>
          <p:cNvPr id="5" name="Shape 160"/>
          <p:cNvSpPr/>
          <p:nvPr/>
        </p:nvSpPr>
        <p:spPr>
          <a:xfrm>
            <a:off x="2771915" y="213532"/>
            <a:ext cx="8437856" cy="47192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400" b="1" dirty="0" smtClean="0">
                <a:solidFill>
                  <a:schemeClr val="tx1"/>
                </a:solidFill>
              </a:rPr>
              <a:t>Moisture-Convection relationship</a:t>
            </a:r>
            <a:endParaRPr lang="en-US" sz="2400" b="1" dirty="0">
              <a:solidFill>
                <a:schemeClr val="tx1"/>
              </a:solidFill>
            </a:endParaRPr>
          </a:p>
        </p:txBody>
      </p:sp>
      <p:sp>
        <p:nvSpPr>
          <p:cNvPr id="6" name="Shape 160"/>
          <p:cNvSpPr/>
          <p:nvPr/>
        </p:nvSpPr>
        <p:spPr>
          <a:xfrm>
            <a:off x="7991008" y="4427159"/>
            <a:ext cx="3888990" cy="171841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100" b="1" dirty="0" smtClean="0">
                <a:solidFill>
                  <a:srgbClr val="FF0000"/>
                </a:solidFill>
              </a:rPr>
              <a:t>RH is composited at different vertical levels for each precipitation bin shown in the previous figure. (</a:t>
            </a:r>
            <a:r>
              <a:rPr lang="en-US" sz="2100" b="1" dirty="0" smtClean="0">
                <a:solidFill>
                  <a:srgbClr val="FF0000"/>
                </a:solidFill>
              </a:rPr>
              <a:t>x axis – Log of precipitation intensity)</a:t>
            </a:r>
            <a:endParaRPr lang="en-US" sz="2100" b="1" dirty="0">
              <a:solidFill>
                <a:srgbClr val="FF0000"/>
              </a:solidFill>
            </a:endParaRPr>
          </a:p>
        </p:txBody>
      </p:sp>
      <p:sp>
        <p:nvSpPr>
          <p:cNvPr id="8" name="Rectangle 7"/>
          <p:cNvSpPr/>
          <p:nvPr/>
        </p:nvSpPr>
        <p:spPr>
          <a:xfrm>
            <a:off x="7500656" y="8157151"/>
            <a:ext cx="5198867" cy="400110"/>
          </a:xfrm>
          <a:prstGeom prst="rect">
            <a:avLst/>
          </a:prstGeom>
        </p:spPr>
        <p:txBody>
          <a:bodyPr wrap="square">
            <a:spAutoFit/>
          </a:bodyPr>
          <a:lstStyle/>
          <a:p>
            <a:r>
              <a:rPr lang="en-US" sz="2000" dirty="0" smtClean="0">
                <a:solidFill>
                  <a:srgbClr val="000000"/>
                </a:solidFill>
                <a:latin typeface="Times New Roman"/>
                <a:cs typeface="Times New Roman"/>
              </a:rPr>
              <a:t>Box: 10S</a:t>
            </a:r>
            <a:r>
              <a:rPr lang="en-US" sz="2000" dirty="0" smtClean="0">
                <a:solidFill>
                  <a:srgbClr val="000000"/>
                </a:solidFill>
                <a:latin typeface="Times New Roman"/>
                <a:cs typeface="Times New Roman"/>
              </a:rPr>
              <a:t>-10N, 60-90E</a:t>
            </a:r>
            <a:endParaRPr lang="en-US" sz="2000" dirty="0">
              <a:latin typeface="Times New Roman"/>
              <a:cs typeface="Times New Roman"/>
            </a:endParaRPr>
          </a:p>
        </p:txBody>
      </p:sp>
      <p:sp>
        <p:nvSpPr>
          <p:cNvPr id="9" name="Shape 160"/>
          <p:cNvSpPr/>
          <p:nvPr/>
        </p:nvSpPr>
        <p:spPr>
          <a:xfrm>
            <a:off x="7991008" y="6498330"/>
            <a:ext cx="3888990"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100" b="1" dirty="0" smtClean="0">
                <a:solidFill>
                  <a:srgbClr val="0000FF"/>
                </a:solidFill>
              </a:rPr>
              <a:t>Higher values of Relative humidity in lower to mid troposphere for high intensity precipitation events in models.</a:t>
            </a:r>
            <a:endParaRPr lang="en-US" sz="2100" b="1" dirty="0">
              <a:solidFill>
                <a:srgbClr val="0000FF"/>
              </a:solidFill>
            </a:endParaRPr>
          </a:p>
        </p:txBody>
      </p:sp>
      <p:sp>
        <p:nvSpPr>
          <p:cNvPr id="10" name="Rectangle 9"/>
          <p:cNvSpPr/>
          <p:nvPr/>
        </p:nvSpPr>
        <p:spPr>
          <a:xfrm>
            <a:off x="7488444" y="1002299"/>
            <a:ext cx="5211079" cy="3046988"/>
          </a:xfrm>
          <a:prstGeom prst="rect">
            <a:avLst/>
          </a:prstGeom>
        </p:spPr>
        <p:txBody>
          <a:bodyPr wrap="square">
            <a:spAutoFit/>
          </a:bodyPr>
          <a:lstStyle/>
          <a:p>
            <a:r>
              <a:rPr lang="en-US" sz="2400" b="1" dirty="0">
                <a:solidFill>
                  <a:srgbClr val="0000FF"/>
                </a:solidFill>
                <a:latin typeface="Times New Roman"/>
                <a:cs typeface="Times New Roman"/>
              </a:rPr>
              <a:t>A strong relationship between the spread in low-level RH between </a:t>
            </a:r>
            <a:r>
              <a:rPr lang="en-US" sz="2400" b="1" dirty="0" smtClean="0">
                <a:solidFill>
                  <a:srgbClr val="0000FF"/>
                </a:solidFill>
                <a:latin typeface="Times New Roman"/>
                <a:cs typeface="Times New Roman"/>
              </a:rPr>
              <a:t>the </a:t>
            </a:r>
            <a:r>
              <a:rPr lang="en-US" sz="2400" b="1" dirty="0">
                <a:solidFill>
                  <a:srgbClr val="0000FF"/>
                </a:solidFill>
                <a:latin typeface="Times New Roman"/>
                <a:cs typeface="Times New Roman"/>
              </a:rPr>
              <a:t>top tier and </a:t>
            </a:r>
            <a:r>
              <a:rPr lang="en-US" sz="2400" b="1" dirty="0" smtClean="0">
                <a:solidFill>
                  <a:srgbClr val="0000FF"/>
                </a:solidFill>
                <a:latin typeface="Times New Roman"/>
                <a:cs typeface="Times New Roman"/>
              </a:rPr>
              <a:t>bottom tier of precipitation </a:t>
            </a:r>
            <a:r>
              <a:rPr lang="en-US" sz="2400" b="1" dirty="0">
                <a:solidFill>
                  <a:srgbClr val="0000FF"/>
                </a:solidFill>
                <a:latin typeface="Times New Roman"/>
                <a:cs typeface="Times New Roman"/>
              </a:rPr>
              <a:t>events </a:t>
            </a:r>
            <a:r>
              <a:rPr lang="en-US" sz="2400" b="1" dirty="0" smtClean="0">
                <a:solidFill>
                  <a:srgbClr val="0000FF"/>
                </a:solidFill>
                <a:latin typeface="Times New Roman"/>
                <a:cs typeface="Times New Roman"/>
              </a:rPr>
              <a:t>and the model skill </a:t>
            </a:r>
            <a:r>
              <a:rPr lang="en-US" sz="2400" b="1" dirty="0">
                <a:solidFill>
                  <a:srgbClr val="0000FF"/>
                </a:solidFill>
                <a:latin typeface="Times New Roman"/>
                <a:cs typeface="Times New Roman"/>
              </a:rPr>
              <a:t>in representing </a:t>
            </a:r>
            <a:r>
              <a:rPr lang="en-US" sz="2400" b="1" dirty="0" smtClean="0">
                <a:solidFill>
                  <a:srgbClr val="0000FF"/>
                </a:solidFill>
                <a:latin typeface="Times New Roman"/>
                <a:cs typeface="Times New Roman"/>
              </a:rPr>
              <a:t>the </a:t>
            </a:r>
            <a:r>
              <a:rPr lang="en-US" sz="2400" b="1" dirty="0">
                <a:solidFill>
                  <a:srgbClr val="0000FF"/>
                </a:solidFill>
                <a:latin typeface="Times New Roman"/>
                <a:cs typeface="Times New Roman"/>
              </a:rPr>
              <a:t>ISV </a:t>
            </a:r>
            <a:r>
              <a:rPr lang="en-US" sz="2400" b="1" dirty="0" smtClean="0">
                <a:solidFill>
                  <a:srgbClr val="0000FF"/>
                </a:solidFill>
                <a:latin typeface="Times New Roman"/>
                <a:cs typeface="Times New Roman"/>
              </a:rPr>
              <a:t>was noted in different studies </a:t>
            </a:r>
            <a:r>
              <a:rPr lang="en-US" sz="2400" b="1" dirty="0" smtClean="0">
                <a:solidFill>
                  <a:srgbClr val="0000FF"/>
                </a:solidFill>
                <a:latin typeface="Times New Roman"/>
                <a:cs typeface="Times New Roman"/>
              </a:rPr>
              <a:t>[Thayer-Calder and Randall, 2009, Kim </a:t>
            </a:r>
            <a:r>
              <a:rPr lang="en-US" sz="2400" b="1" dirty="0" smtClean="0">
                <a:solidFill>
                  <a:srgbClr val="0000FF"/>
                </a:solidFill>
                <a:latin typeface="Times New Roman"/>
                <a:cs typeface="Times New Roman"/>
              </a:rPr>
              <a:t>et al, 2014, Maloney </a:t>
            </a:r>
            <a:r>
              <a:rPr lang="en-US" sz="2400" b="1" dirty="0">
                <a:solidFill>
                  <a:srgbClr val="0000FF"/>
                </a:solidFill>
                <a:latin typeface="Times New Roman"/>
                <a:cs typeface="Times New Roman"/>
              </a:rPr>
              <a:t>et al., 2014]</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tter_plot_iso_prop_skill_rh_index_xian_eq.png"/>
          <p:cNvPicPr>
            <a:picLocks noChangeAspect="1"/>
          </p:cNvPicPr>
          <p:nvPr/>
        </p:nvPicPr>
        <p:blipFill rotWithShape="1">
          <a:blip r:embed="rId2">
            <a:extLst>
              <a:ext uri="{28A0092B-C50C-407E-A947-70E740481C1C}">
                <a14:useLocalDpi xmlns:a14="http://schemas.microsoft.com/office/drawing/2010/main" val="0"/>
              </a:ext>
            </a:extLst>
          </a:blip>
          <a:srcRect l="13062" t="16154" r="11133" b="20434"/>
          <a:stretch/>
        </p:blipFill>
        <p:spPr>
          <a:xfrm>
            <a:off x="937914" y="772431"/>
            <a:ext cx="6430821" cy="4115443"/>
          </a:xfrm>
          <a:prstGeom prst="rect">
            <a:avLst/>
          </a:prstGeom>
        </p:spPr>
      </p:pic>
      <p:pic>
        <p:nvPicPr>
          <p:cNvPr id="3" name="Picture 2" descr="scatter_plot_iso_prop_skill_rh_index_xian_cenInd.png"/>
          <p:cNvPicPr>
            <a:picLocks noChangeAspect="1"/>
          </p:cNvPicPr>
          <p:nvPr/>
        </p:nvPicPr>
        <p:blipFill rotWithShape="1">
          <a:blip r:embed="rId3">
            <a:extLst>
              <a:ext uri="{28A0092B-C50C-407E-A947-70E740481C1C}">
                <a14:useLocalDpi xmlns:a14="http://schemas.microsoft.com/office/drawing/2010/main" val="0"/>
              </a:ext>
            </a:extLst>
          </a:blip>
          <a:srcRect l="13561" t="15116" r="11322" b="20784"/>
          <a:stretch/>
        </p:blipFill>
        <p:spPr>
          <a:xfrm>
            <a:off x="937913" y="4811165"/>
            <a:ext cx="6430821" cy="4249456"/>
          </a:xfrm>
          <a:prstGeom prst="rect">
            <a:avLst/>
          </a:prstGeom>
        </p:spPr>
      </p:pic>
      <p:sp>
        <p:nvSpPr>
          <p:cNvPr id="4" name="Rectangle 3"/>
          <p:cNvSpPr/>
          <p:nvPr/>
        </p:nvSpPr>
        <p:spPr>
          <a:xfrm>
            <a:off x="7793721" y="4781060"/>
            <a:ext cx="5211079" cy="1938992"/>
          </a:xfrm>
          <a:prstGeom prst="rect">
            <a:avLst/>
          </a:prstGeom>
        </p:spPr>
        <p:txBody>
          <a:bodyPr wrap="square">
            <a:spAutoFit/>
          </a:bodyPr>
          <a:lstStyle/>
          <a:p>
            <a:r>
              <a:rPr lang="en-US" sz="2400" dirty="0" smtClean="0">
                <a:solidFill>
                  <a:srgbClr val="FF0000"/>
                </a:solidFill>
                <a:latin typeface="Times New Roman"/>
                <a:cs typeface="Times New Roman"/>
              </a:rPr>
              <a:t>RH difference </a:t>
            </a:r>
            <a:r>
              <a:rPr lang="en-US" sz="2400" dirty="0">
                <a:solidFill>
                  <a:srgbClr val="FF0000"/>
                </a:solidFill>
                <a:latin typeface="Times New Roman"/>
                <a:cs typeface="Times New Roman"/>
              </a:rPr>
              <a:t>in </a:t>
            </a:r>
            <a:r>
              <a:rPr lang="en-US" sz="2400" dirty="0" smtClean="0">
                <a:solidFill>
                  <a:srgbClr val="FF0000"/>
                </a:solidFill>
                <a:latin typeface="Times New Roman"/>
                <a:cs typeface="Times New Roman"/>
              </a:rPr>
              <a:t>lower-mid </a:t>
            </a:r>
            <a:r>
              <a:rPr lang="en-US" sz="2400" dirty="0">
                <a:solidFill>
                  <a:srgbClr val="FF0000"/>
                </a:solidFill>
                <a:latin typeface="Times New Roman"/>
                <a:cs typeface="Times New Roman"/>
              </a:rPr>
              <a:t>tropospheric RH (850</a:t>
            </a:r>
            <a:r>
              <a:rPr lang="en-US" sz="2400" dirty="0" smtClean="0">
                <a:solidFill>
                  <a:srgbClr val="FF0000"/>
                </a:solidFill>
                <a:latin typeface="Times New Roman"/>
                <a:cs typeface="Times New Roman"/>
              </a:rPr>
              <a:t>-500hPa</a:t>
            </a:r>
            <a:r>
              <a:rPr lang="en-US" sz="2400" dirty="0">
                <a:solidFill>
                  <a:srgbClr val="FF0000"/>
                </a:solidFill>
                <a:latin typeface="Times New Roman"/>
                <a:cs typeface="Times New Roman"/>
              </a:rPr>
              <a:t>) between the top 5</a:t>
            </a:r>
            <a:r>
              <a:rPr lang="en-US" sz="2400" dirty="0" smtClean="0">
                <a:solidFill>
                  <a:srgbClr val="FF0000"/>
                </a:solidFill>
                <a:latin typeface="Times New Roman"/>
                <a:cs typeface="Times New Roman"/>
              </a:rPr>
              <a:t>% </a:t>
            </a:r>
            <a:r>
              <a:rPr lang="en-US" sz="2400" dirty="0">
                <a:solidFill>
                  <a:srgbClr val="FF0000"/>
                </a:solidFill>
                <a:latin typeface="Times New Roman"/>
                <a:cs typeface="Times New Roman"/>
              </a:rPr>
              <a:t>and bottom </a:t>
            </a:r>
            <a:r>
              <a:rPr lang="en-US" sz="2400" dirty="0" smtClean="0">
                <a:solidFill>
                  <a:srgbClr val="FF0000"/>
                </a:solidFill>
                <a:latin typeface="Times New Roman"/>
                <a:cs typeface="Times New Roman"/>
              </a:rPr>
              <a:t>10</a:t>
            </a:r>
            <a:r>
              <a:rPr lang="en-US" sz="2400" dirty="0">
                <a:solidFill>
                  <a:srgbClr val="FF0000"/>
                </a:solidFill>
                <a:latin typeface="Times New Roman"/>
                <a:cs typeface="Times New Roman"/>
              </a:rPr>
              <a:t>% </a:t>
            </a:r>
            <a:r>
              <a:rPr lang="en-US" sz="2400" dirty="0" smtClean="0">
                <a:solidFill>
                  <a:srgbClr val="FF0000"/>
                </a:solidFill>
                <a:latin typeface="Times New Roman"/>
                <a:cs typeface="Times New Roman"/>
              </a:rPr>
              <a:t>precipitation events plotted is plotted against ISO northward propagation skill.</a:t>
            </a:r>
            <a:endParaRPr lang="en-US" sz="2400" dirty="0">
              <a:solidFill>
                <a:srgbClr val="FF0000"/>
              </a:solidFill>
              <a:latin typeface="Times New Roman"/>
              <a:cs typeface="Times New Roman"/>
            </a:endParaRPr>
          </a:p>
        </p:txBody>
      </p:sp>
      <p:sp>
        <p:nvSpPr>
          <p:cNvPr id="6" name="Rectangle 5"/>
          <p:cNvSpPr/>
          <p:nvPr/>
        </p:nvSpPr>
        <p:spPr>
          <a:xfrm>
            <a:off x="8001310" y="7073108"/>
            <a:ext cx="4856958" cy="1200328"/>
          </a:xfrm>
          <a:prstGeom prst="rect">
            <a:avLst/>
          </a:prstGeom>
        </p:spPr>
        <p:txBody>
          <a:bodyPr wrap="square">
            <a:spAutoFit/>
          </a:bodyPr>
          <a:lstStyle/>
          <a:p>
            <a:r>
              <a:rPr lang="en-US" sz="2400" b="1" dirty="0">
                <a:latin typeface="Times New Roman"/>
                <a:cs typeface="Times New Roman"/>
              </a:rPr>
              <a:t>S</a:t>
            </a:r>
            <a:r>
              <a:rPr lang="en-US" sz="2400" b="1" dirty="0" smtClean="0">
                <a:latin typeface="Times New Roman"/>
                <a:cs typeface="Times New Roman"/>
              </a:rPr>
              <a:t>tronger convection- </a:t>
            </a:r>
            <a:r>
              <a:rPr lang="en-US" sz="2400" b="1" dirty="0">
                <a:latin typeface="Times New Roman"/>
                <a:cs typeface="Times New Roman"/>
              </a:rPr>
              <a:t>moisture sensitivity tend to produce </a:t>
            </a:r>
            <a:r>
              <a:rPr lang="en-US" sz="2400" b="1" dirty="0" smtClean="0">
                <a:latin typeface="Times New Roman"/>
                <a:cs typeface="Times New Roman"/>
              </a:rPr>
              <a:t>stronger BSISV</a:t>
            </a:r>
            <a:endParaRPr lang="en-US" sz="2400" b="1" dirty="0">
              <a:latin typeface="Times New Roman"/>
              <a:cs typeface="Times New Roman"/>
            </a:endParaRPr>
          </a:p>
        </p:txBody>
      </p:sp>
      <p:sp>
        <p:nvSpPr>
          <p:cNvPr id="7" name="TextBox 6"/>
          <p:cNvSpPr txBox="1"/>
          <p:nvPr/>
        </p:nvSpPr>
        <p:spPr>
          <a:xfrm>
            <a:off x="1978194" y="1002299"/>
            <a:ext cx="258875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400" b="1" dirty="0" err="1" smtClean="0">
                <a:solidFill>
                  <a:srgbClr val="000000"/>
                </a:solidFill>
                <a:latin typeface="Times New Roman"/>
                <a:cs typeface="Times New Roman"/>
              </a:rPr>
              <a:t>Eq</a:t>
            </a:r>
            <a:r>
              <a:rPr lang="en-US" sz="2400" b="1" dirty="0" smtClean="0">
                <a:solidFill>
                  <a:srgbClr val="000000"/>
                </a:solidFill>
                <a:latin typeface="Times New Roman"/>
                <a:cs typeface="Times New Roman"/>
              </a:rPr>
              <a:t> Indian Ocean</a:t>
            </a: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 </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8" name="TextBox 7"/>
          <p:cNvSpPr txBox="1"/>
          <p:nvPr/>
        </p:nvSpPr>
        <p:spPr>
          <a:xfrm>
            <a:off x="1978194" y="5379733"/>
            <a:ext cx="258875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400" b="1" dirty="0" smtClean="0">
                <a:solidFill>
                  <a:srgbClr val="000000"/>
                </a:solidFill>
                <a:latin typeface="Times New Roman"/>
                <a:cs typeface="Times New Roman"/>
              </a:rPr>
              <a:t>Monsoon trough</a:t>
            </a:r>
            <a:r>
              <a:rPr kumimoji="0" lang="en-US" sz="2400" b="1" i="0" u="none" strike="noStrike" cap="none" spc="0" normalizeH="0" baseline="0" dirty="0" smtClean="0">
                <a:ln>
                  <a:noFill/>
                </a:ln>
                <a:solidFill>
                  <a:srgbClr val="000000"/>
                </a:solidFill>
                <a:effectLst/>
                <a:uFillTx/>
                <a:latin typeface="Times New Roman"/>
                <a:ea typeface="+mn-ea"/>
                <a:cs typeface="Times New Roman"/>
                <a:sym typeface="Helvetica Light"/>
              </a:rPr>
              <a:t> </a:t>
            </a:r>
            <a:endParaRPr kumimoji="0" lang="en-US" sz="2400" b="1" i="0" u="none" strike="noStrike" cap="none" spc="0" normalizeH="0" baseline="0" dirty="0">
              <a:ln>
                <a:noFill/>
              </a:ln>
              <a:solidFill>
                <a:srgbClr val="000000"/>
              </a:solidFill>
              <a:effectLst/>
              <a:uFillTx/>
              <a:latin typeface="Times New Roman"/>
              <a:ea typeface="+mn-ea"/>
              <a:cs typeface="Times New Roman"/>
              <a:sym typeface="Helvetica Light"/>
            </a:endParaRPr>
          </a:p>
        </p:txBody>
      </p:sp>
      <p:sp>
        <p:nvSpPr>
          <p:cNvPr id="9" name="Shape 160"/>
          <p:cNvSpPr/>
          <p:nvPr/>
        </p:nvSpPr>
        <p:spPr>
          <a:xfrm>
            <a:off x="2503273" y="213532"/>
            <a:ext cx="8437856" cy="47192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a:latin typeface="Times New Roman"/>
                <a:ea typeface="Times New Roman"/>
                <a:cs typeface="Times New Roman"/>
                <a:sym typeface="Times New Roman"/>
              </a:defRPr>
            </a:lvl1pPr>
          </a:lstStyle>
          <a:p>
            <a:pPr rtl="0">
              <a:defRPr sz="1800"/>
            </a:pPr>
            <a:r>
              <a:rPr lang="en-US" sz="2400" b="1" dirty="0" smtClean="0">
                <a:solidFill>
                  <a:schemeClr val="tx1"/>
                </a:solidFill>
              </a:rPr>
              <a:t>Relative Humidity </a:t>
            </a:r>
            <a:r>
              <a:rPr lang="en-US" sz="2400" b="1" dirty="0" err="1" smtClean="0">
                <a:solidFill>
                  <a:schemeClr val="tx1"/>
                </a:solidFill>
              </a:rPr>
              <a:t>Diagonostic</a:t>
            </a:r>
            <a:endParaRPr lang="en-US" sz="2400" b="1" dirty="0">
              <a:solidFill>
                <a:schemeClr val="tx1"/>
              </a:solidFill>
            </a:endParaRPr>
          </a:p>
        </p:txBody>
      </p:sp>
      <p:sp>
        <p:nvSpPr>
          <p:cNvPr id="10" name="Rectangle 9"/>
          <p:cNvSpPr/>
          <p:nvPr/>
        </p:nvSpPr>
        <p:spPr>
          <a:xfrm>
            <a:off x="5282923" y="1002299"/>
            <a:ext cx="1364376" cy="461665"/>
          </a:xfrm>
          <a:prstGeom prst="rect">
            <a:avLst/>
          </a:prstGeom>
        </p:spPr>
        <p:txBody>
          <a:bodyPr wrap="none">
            <a:spAutoFit/>
          </a:bodyPr>
          <a:lstStyle/>
          <a:p>
            <a:r>
              <a:rPr lang="sv-SE" sz="2400" dirty="0" err="1">
                <a:latin typeface="Times New Roman"/>
                <a:cs typeface="Times New Roman"/>
              </a:rPr>
              <a:t>Corr</a:t>
            </a:r>
            <a:r>
              <a:rPr lang="sv-SE" sz="2400" dirty="0">
                <a:latin typeface="Times New Roman"/>
                <a:cs typeface="Times New Roman"/>
              </a:rPr>
              <a:t> </a:t>
            </a:r>
            <a:r>
              <a:rPr lang="sv-SE" sz="2400" dirty="0" smtClean="0">
                <a:latin typeface="Times New Roman"/>
                <a:cs typeface="Times New Roman"/>
              </a:rPr>
              <a:t>0.77</a:t>
            </a:r>
            <a:endParaRPr lang="en-US" sz="2400" dirty="0">
              <a:latin typeface="Times New Roman"/>
              <a:cs typeface="Times New Roman"/>
            </a:endParaRPr>
          </a:p>
        </p:txBody>
      </p:sp>
      <p:sp>
        <p:nvSpPr>
          <p:cNvPr id="11" name="Rectangle 10"/>
          <p:cNvSpPr/>
          <p:nvPr/>
        </p:nvSpPr>
        <p:spPr>
          <a:xfrm>
            <a:off x="5435323" y="5148900"/>
            <a:ext cx="1364376" cy="461665"/>
          </a:xfrm>
          <a:prstGeom prst="rect">
            <a:avLst/>
          </a:prstGeom>
        </p:spPr>
        <p:txBody>
          <a:bodyPr wrap="none">
            <a:spAutoFit/>
          </a:bodyPr>
          <a:lstStyle/>
          <a:p>
            <a:r>
              <a:rPr lang="sv-SE" sz="2400" dirty="0" err="1">
                <a:latin typeface="Times New Roman"/>
                <a:cs typeface="Times New Roman"/>
              </a:rPr>
              <a:t>Corr</a:t>
            </a:r>
            <a:r>
              <a:rPr lang="sv-SE" sz="2400" dirty="0">
                <a:latin typeface="Times New Roman"/>
                <a:cs typeface="Times New Roman"/>
              </a:rPr>
              <a:t> </a:t>
            </a:r>
            <a:r>
              <a:rPr lang="sv-SE" sz="2400" dirty="0" smtClean="0">
                <a:latin typeface="Times New Roman"/>
                <a:cs typeface="Times New Roman"/>
              </a:rPr>
              <a:t>0.65</a:t>
            </a:r>
            <a:endParaRPr lang="en-US" sz="2400" dirty="0">
              <a:latin typeface="Times New Roman"/>
              <a:cs typeface="Times New Roman"/>
            </a:endParaRPr>
          </a:p>
        </p:txBody>
      </p:sp>
      <p:pic>
        <p:nvPicPr>
          <p:cNvPr id="12" name="Picture 11"/>
          <p:cNvPicPr>
            <a:picLocks noChangeAspect="1"/>
          </p:cNvPicPr>
          <p:nvPr/>
        </p:nvPicPr>
        <p:blipFill rotWithShape="1">
          <a:blip r:embed="rId4"/>
          <a:srcRect r="7168"/>
          <a:stretch/>
        </p:blipFill>
        <p:spPr>
          <a:xfrm>
            <a:off x="8001310" y="1289801"/>
            <a:ext cx="4345019" cy="3317181"/>
          </a:xfrm>
          <a:prstGeom prst="rect">
            <a:avLst/>
          </a:prstGeom>
        </p:spPr>
      </p:pic>
    </p:spTree>
    <p:extLst>
      <p:ext uri="{BB962C8B-B14F-4D97-AF65-F5344CB8AC3E}">
        <p14:creationId xmlns:p14="http://schemas.microsoft.com/office/powerpoint/2010/main" val="29978380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lvl="0">
              <a:defRPr sz="1800"/>
            </a:pPr>
            <a:fld id="{86CB4B4D-7CA3-9044-876B-883B54F8677D}" type="slidenum">
              <a:rPr sz="2200"/>
              <a:t>23</a:t>
            </a:fld>
            <a:endParaRPr sz="2200"/>
          </a:p>
        </p:txBody>
      </p:sp>
      <p:sp>
        <p:nvSpPr>
          <p:cNvPr id="231" name="Shape 231"/>
          <p:cNvSpPr/>
          <p:nvPr/>
        </p:nvSpPr>
        <p:spPr>
          <a:xfrm>
            <a:off x="659364" y="2902095"/>
            <a:ext cx="11695196" cy="49500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l" defTabSz="457200">
              <a:lnSpc>
                <a:spcPct val="150000"/>
              </a:lnSpc>
              <a:defRPr sz="1800"/>
            </a:pPr>
            <a:endParaRPr b="1" dirty="0">
              <a:solidFill>
                <a:srgbClr val="020202"/>
              </a:solidFill>
              <a:uFill>
                <a:solidFill/>
              </a:uFill>
              <a:latin typeface="Times New Roman"/>
              <a:ea typeface="Times New Roman"/>
              <a:cs typeface="Times New Roman"/>
              <a:sym typeface="Times New Roman"/>
            </a:endParaRPr>
          </a:p>
        </p:txBody>
      </p:sp>
      <p:graphicFrame>
        <p:nvGraphicFramePr>
          <p:cNvPr id="6" name="Table 69"/>
          <p:cNvGraphicFramePr/>
          <p:nvPr>
            <p:extLst>
              <p:ext uri="{D42A27DB-BD31-4B8C-83A1-F6EECF244321}">
                <p14:modId xmlns:p14="http://schemas.microsoft.com/office/powerpoint/2010/main" val="877951821"/>
              </p:ext>
            </p:extLst>
          </p:nvPr>
        </p:nvGraphicFramePr>
        <p:xfrm>
          <a:off x="879198" y="561710"/>
          <a:ext cx="11475362" cy="7781850"/>
        </p:xfrm>
        <a:graphic>
          <a:graphicData uri="http://schemas.openxmlformats.org/drawingml/2006/table">
            <a:tbl>
              <a:tblPr firstRow="1" bandRow="1">
                <a:tableStyleId>{2708684C-4D16-4618-839F-0558EEFCDFE6}</a:tableStyleId>
              </a:tblPr>
              <a:tblGrid>
                <a:gridCol w="11475362"/>
              </a:tblGrid>
              <a:tr h="854775">
                <a:tc>
                  <a:txBody>
                    <a:bodyPr/>
                    <a:lstStyle/>
                    <a:p>
                      <a:pPr marL="0" marR="0" lvl="0" indent="0" algn="l" defTabSz="457200" eaLnBrk="1" fontAlgn="auto" latinLnBrk="0" hangingPunct="1">
                        <a:lnSpc>
                          <a:spcPct val="115000"/>
                        </a:lnSpc>
                        <a:spcBef>
                          <a:spcPts val="1000"/>
                        </a:spcBef>
                        <a:spcAft>
                          <a:spcPts val="0"/>
                        </a:spcAft>
                        <a:buClrTx/>
                        <a:buSzTx/>
                        <a:buFont typeface="Wingdings" charset="2"/>
                        <a:buNone/>
                        <a:tabLst/>
                        <a:defRPr sz="1800" baseline="0"/>
                      </a:pPr>
                      <a:r>
                        <a:rPr lang="en-US" sz="2400" b="1" dirty="0" smtClean="0">
                          <a:uFill>
                            <a:solidFill/>
                          </a:uFill>
                          <a:latin typeface="Times New Roman"/>
                          <a:cs typeface="Times New Roman"/>
                          <a:sym typeface="Times New Roman"/>
                        </a:rPr>
                        <a:t>                                                    </a:t>
                      </a:r>
                      <a:r>
                        <a:rPr lang="en-US" sz="2800" b="1" dirty="0" smtClean="0">
                          <a:solidFill>
                            <a:srgbClr val="020202"/>
                          </a:solidFill>
                          <a:uFill>
                            <a:solidFill/>
                          </a:uFill>
                          <a:latin typeface="Times New Roman"/>
                          <a:ea typeface="Times New Roman"/>
                          <a:cs typeface="Times New Roman"/>
                          <a:sym typeface="Times New Roman"/>
                        </a:rPr>
                        <a:t>Future plans</a:t>
                      </a:r>
                      <a:r>
                        <a:rPr lang="en-US" sz="2800" b="1" baseline="0" dirty="0" smtClean="0">
                          <a:solidFill>
                            <a:srgbClr val="020202"/>
                          </a:solidFill>
                          <a:uFill>
                            <a:solidFill/>
                          </a:uFill>
                          <a:latin typeface="Times New Roman"/>
                          <a:ea typeface="Times New Roman"/>
                          <a:cs typeface="Times New Roman"/>
                          <a:sym typeface="Times New Roman"/>
                        </a:rPr>
                        <a:t> </a:t>
                      </a:r>
                      <a:endParaRPr lang="en-US" sz="2800" b="1" dirty="0" smtClean="0">
                        <a:solidFill>
                          <a:srgbClr val="020202"/>
                        </a:solidFill>
                        <a:uFill>
                          <a:solidFill/>
                        </a:uFill>
                        <a:latin typeface="Times New Roman"/>
                        <a:ea typeface="Times New Roman"/>
                        <a:cs typeface="Times New Roman"/>
                        <a:sym typeface="Times New Roman"/>
                      </a:endParaRPr>
                    </a:p>
                    <a:p>
                      <a:pPr marL="0" lvl="0" indent="0" algn="l" defTabSz="457200">
                        <a:lnSpc>
                          <a:spcPct val="115000"/>
                        </a:lnSpc>
                        <a:spcBef>
                          <a:spcPts val="1000"/>
                        </a:spcBef>
                        <a:buFont typeface="Wingdings" charset="2"/>
                        <a:buNone/>
                        <a:defRPr sz="1800" baseline="0"/>
                      </a:pPr>
                      <a:endParaRPr sz="2400" b="1" dirty="0">
                        <a:uFill>
                          <a:solidFill/>
                        </a:uFill>
                        <a:latin typeface="Times New Roman"/>
                        <a:ea typeface="Times New Roman"/>
                        <a:cs typeface="Times New Roman"/>
                        <a:sym typeface="Times New Roman"/>
                      </a:endParaRPr>
                    </a:p>
                  </a:txBody>
                  <a:tcPr marL="50800" marR="50800" marT="50800" marB="50800" horzOverflow="overflow">
                    <a:solidFill>
                      <a:schemeClr val="accent1">
                        <a:lumMod val="40000"/>
                        <a:lumOff val="60000"/>
                      </a:schemeClr>
                    </a:solidFill>
                  </a:tcPr>
                </a:tc>
              </a:tr>
              <a:tr h="6641898">
                <a:tc>
                  <a:txBody>
                    <a:bodyPr/>
                    <a:lstStyle/>
                    <a:p>
                      <a:pPr marL="342900" marR="0" lvl="0" indent="-342900" algn="l" defTabSz="457200" eaLnBrk="1" fontAlgn="auto" latinLnBrk="0" hangingPunct="1">
                        <a:lnSpc>
                          <a:spcPct val="150000"/>
                        </a:lnSpc>
                        <a:spcBef>
                          <a:spcPts val="0"/>
                        </a:spcBef>
                        <a:spcAft>
                          <a:spcPts val="0"/>
                        </a:spcAft>
                        <a:buClrTx/>
                        <a:buSzTx/>
                        <a:buFont typeface="Wingdings" charset="2"/>
                        <a:buChar char="q"/>
                        <a:tabLst/>
                        <a:defRPr sz="1800" baseline="0"/>
                      </a:pPr>
                      <a:r>
                        <a:rPr lang="en-US" sz="2400" b="1" dirty="0" smtClean="0">
                          <a:solidFill>
                            <a:srgbClr val="020202"/>
                          </a:solidFill>
                          <a:uFill>
                            <a:solidFill/>
                          </a:uFill>
                          <a:latin typeface="Times New Roman"/>
                          <a:ea typeface="Times New Roman"/>
                          <a:cs typeface="Times New Roman"/>
                          <a:sym typeface="Times New Roman"/>
                        </a:rPr>
                        <a:t>Apply the evaluation framework to SP-CFS simulations, IITM CFSV2 version with modified microphysics, NCEP CFSV3 and any other developmental version of CFS available in the coming year.</a:t>
                      </a:r>
                    </a:p>
                    <a:p>
                      <a:pPr marL="342900" marR="0" lvl="0" indent="-342900" algn="l" defTabSz="457200" eaLnBrk="1" fontAlgn="auto" latinLnBrk="0" hangingPunct="1">
                        <a:lnSpc>
                          <a:spcPct val="150000"/>
                        </a:lnSpc>
                        <a:spcBef>
                          <a:spcPts val="0"/>
                        </a:spcBef>
                        <a:spcAft>
                          <a:spcPts val="0"/>
                        </a:spcAft>
                        <a:buClrTx/>
                        <a:buSzTx/>
                        <a:buFont typeface="Wingdings" charset="2"/>
                        <a:buChar char="q"/>
                        <a:tabLst/>
                        <a:defRPr sz="1800" baseline="0"/>
                      </a:pPr>
                      <a:r>
                        <a:rPr lang="en-US" sz="2400" b="1" dirty="0" smtClean="0">
                          <a:solidFill>
                            <a:srgbClr val="020202"/>
                          </a:solidFill>
                          <a:uFill>
                            <a:solidFill/>
                          </a:uFill>
                          <a:latin typeface="Times New Roman"/>
                          <a:ea typeface="Times New Roman"/>
                          <a:cs typeface="Times New Roman"/>
                          <a:sym typeface="Times New Roman"/>
                        </a:rPr>
                        <a:t>Augment the set of evaluation metrics and process diagnostics with more metrics based on the developments and outcomes from the MJO Task Force and MJOTF-GASS YOTC multi-model experimental results. </a:t>
                      </a:r>
                    </a:p>
                    <a:p>
                      <a:pPr marL="342900" marR="0" lvl="0" indent="-342900" algn="l" defTabSz="457200" eaLnBrk="1" fontAlgn="auto" latinLnBrk="0" hangingPunct="1">
                        <a:lnSpc>
                          <a:spcPct val="150000"/>
                        </a:lnSpc>
                        <a:spcBef>
                          <a:spcPts val="0"/>
                        </a:spcBef>
                        <a:spcAft>
                          <a:spcPts val="0"/>
                        </a:spcAft>
                        <a:buClrTx/>
                        <a:buSzTx/>
                        <a:buFont typeface="Wingdings" charset="2"/>
                        <a:buChar char="q"/>
                        <a:tabLst/>
                        <a:defRPr sz="1800" baseline="0"/>
                      </a:pPr>
                      <a:r>
                        <a:rPr lang="en-US" sz="2400" b="1" dirty="0" smtClean="0">
                          <a:solidFill>
                            <a:srgbClr val="020202"/>
                          </a:solidFill>
                          <a:uFill>
                            <a:solidFill/>
                          </a:uFill>
                          <a:latin typeface="Times New Roman"/>
                          <a:ea typeface="Times New Roman"/>
                          <a:cs typeface="Times New Roman"/>
                          <a:sym typeface="Times New Roman"/>
                        </a:rPr>
                        <a:t>Develop Forecast metrics for monsoon ISV and apply it to CFSV2 </a:t>
                      </a:r>
                      <a:r>
                        <a:rPr lang="en-US" sz="2400" b="1" dirty="0" err="1" smtClean="0">
                          <a:solidFill>
                            <a:srgbClr val="020202"/>
                          </a:solidFill>
                          <a:uFill>
                            <a:solidFill/>
                          </a:uFill>
                          <a:latin typeface="Times New Roman"/>
                          <a:ea typeface="Times New Roman"/>
                          <a:cs typeface="Times New Roman"/>
                          <a:sym typeface="Times New Roman"/>
                        </a:rPr>
                        <a:t>hindcasts</a:t>
                      </a:r>
                      <a:r>
                        <a:rPr lang="en-US" sz="2400" b="1" dirty="0" smtClean="0">
                          <a:solidFill>
                            <a:srgbClr val="020202"/>
                          </a:solidFill>
                          <a:uFill>
                            <a:solidFill/>
                          </a:uFill>
                          <a:latin typeface="Times New Roman"/>
                          <a:ea typeface="Times New Roman"/>
                          <a:cs typeface="Times New Roman"/>
                          <a:sym typeface="Times New Roman"/>
                        </a:rPr>
                        <a:t> being made at IITM.</a:t>
                      </a:r>
                    </a:p>
                    <a:p>
                      <a:pPr marL="342900" marR="0" lvl="0" indent="-342900" algn="l" defTabSz="457200" eaLnBrk="1" fontAlgn="auto" latinLnBrk="0" hangingPunct="1">
                        <a:lnSpc>
                          <a:spcPct val="150000"/>
                        </a:lnSpc>
                        <a:spcBef>
                          <a:spcPts val="0"/>
                        </a:spcBef>
                        <a:spcAft>
                          <a:spcPts val="0"/>
                        </a:spcAft>
                        <a:buClrTx/>
                        <a:buSzTx/>
                        <a:buFont typeface="Wingdings" charset="2"/>
                        <a:buChar char="q"/>
                        <a:tabLst/>
                        <a:defRPr sz="1800" baseline="0"/>
                      </a:pPr>
                      <a:r>
                        <a:rPr lang="en-US" sz="2400" b="1" dirty="0" smtClean="0">
                          <a:solidFill>
                            <a:srgbClr val="020202"/>
                          </a:solidFill>
                          <a:uFill>
                            <a:solidFill/>
                          </a:uFill>
                          <a:latin typeface="Times New Roman"/>
                          <a:ea typeface="Times New Roman"/>
                          <a:cs typeface="Times New Roman"/>
                          <a:sym typeface="Times New Roman"/>
                        </a:rPr>
                        <a:t>Explore development</a:t>
                      </a:r>
                      <a:r>
                        <a:rPr lang="en-US" sz="2400" b="1" baseline="0" dirty="0" smtClean="0">
                          <a:solidFill>
                            <a:srgbClr val="020202"/>
                          </a:solidFill>
                          <a:uFill>
                            <a:solidFill/>
                          </a:uFill>
                          <a:latin typeface="Times New Roman"/>
                          <a:ea typeface="Times New Roman"/>
                          <a:cs typeface="Times New Roman"/>
                          <a:sym typeface="Times New Roman"/>
                        </a:rPr>
                        <a:t> of metrics/diagnostics based on </a:t>
                      </a:r>
                      <a:r>
                        <a:rPr lang="en-US" sz="2400" b="1" dirty="0" smtClean="0">
                          <a:solidFill>
                            <a:srgbClr val="020202"/>
                          </a:solidFill>
                          <a:uFill>
                            <a:solidFill/>
                          </a:uFill>
                          <a:latin typeface="Times New Roman"/>
                          <a:ea typeface="Times New Roman"/>
                          <a:cs typeface="Times New Roman"/>
                          <a:sym typeface="Times New Roman"/>
                        </a:rPr>
                        <a:t>cloud properties and cloud-precipitation-radiation feedbacks over the monsoon domain, using </a:t>
                      </a:r>
                      <a:r>
                        <a:rPr lang="en-US" sz="2400" b="1" dirty="0" err="1" smtClean="0">
                          <a:solidFill>
                            <a:srgbClr val="020202"/>
                          </a:solidFill>
                          <a:uFill>
                            <a:solidFill/>
                          </a:uFill>
                          <a:latin typeface="Times New Roman"/>
                          <a:ea typeface="Times New Roman"/>
                          <a:cs typeface="Times New Roman"/>
                          <a:sym typeface="Times New Roman"/>
                        </a:rPr>
                        <a:t>CloudSat</a:t>
                      </a:r>
                      <a:r>
                        <a:rPr lang="en-US" sz="2400" b="1" dirty="0" smtClean="0">
                          <a:solidFill>
                            <a:srgbClr val="020202"/>
                          </a:solidFill>
                          <a:uFill>
                            <a:solidFill/>
                          </a:uFill>
                          <a:latin typeface="Times New Roman"/>
                          <a:ea typeface="Times New Roman"/>
                          <a:cs typeface="Times New Roman"/>
                          <a:sym typeface="Times New Roman"/>
                        </a:rPr>
                        <a:t>, CALIPSO and TRMM products.</a:t>
                      </a:r>
                      <a:endParaRPr lang="en-US" sz="2400" b="1" dirty="0" smtClean="0">
                        <a:solidFill>
                          <a:srgbClr val="020202"/>
                        </a:solidFill>
                        <a:uFill>
                          <a:solidFill/>
                        </a:uFill>
                        <a:latin typeface="Times New Roman"/>
                        <a:ea typeface="Times New Roman"/>
                        <a:cs typeface="Times New Roman"/>
                        <a:sym typeface="Times New Roman"/>
                      </a:endParaRPr>
                    </a:p>
                  </a:txBody>
                  <a:tcPr marL="50800" marR="50800" marT="50800" marB="50800" horzOverflow="overflow"/>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9822" y="1798308"/>
            <a:ext cx="6757859" cy="51501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b="1" dirty="0" smtClean="0">
                <a:solidFill>
                  <a:srgbClr val="FF0000"/>
                </a:solidFill>
              </a:rPr>
              <a:t>Thank You!</a:t>
            </a: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en-US" sz="3200" dirty="0" smtClean="0">
                <a:solidFill>
                  <a:schemeClr val="accent2">
                    <a:lumMod val="75000"/>
                  </a:schemeClr>
                </a:solidFill>
                <a:latin typeface="Times New Roman"/>
                <a:cs typeface="Times New Roman"/>
              </a:rPr>
              <a:t>NMM Directorate</a:t>
            </a:r>
          </a:p>
          <a:p>
            <a:pPr marL="0" marR="0" indent="0" algn="ctr" defTabSz="584200" rtl="0" fontAlgn="auto" latinLnBrk="1" hangingPunct="0">
              <a:lnSpc>
                <a:spcPct val="100000"/>
              </a:lnSpc>
              <a:spcBef>
                <a:spcPts val="0"/>
              </a:spcBef>
              <a:spcAft>
                <a:spcPts val="0"/>
              </a:spcAft>
              <a:buClrTx/>
              <a:buSzTx/>
              <a:buFontTx/>
              <a:buNone/>
              <a:tabLst/>
            </a:pPr>
            <a:endParaRPr lang="en-US" sz="3200" dirty="0" smtClean="0">
              <a:solidFill>
                <a:schemeClr val="accent2">
                  <a:lumMod val="75000"/>
                </a:schemeClr>
              </a:solidFill>
              <a:latin typeface="Times New Roman"/>
              <a:cs typeface="Times New Roman"/>
            </a:endParaRPr>
          </a:p>
          <a:p>
            <a:pPr marL="0" marR="0" indent="0" algn="ctr" defTabSz="584200" rtl="0" fontAlgn="auto" latinLnBrk="1" hangingPunct="0">
              <a:lnSpc>
                <a:spcPct val="100000"/>
              </a:lnSpc>
              <a:spcBef>
                <a:spcPts val="0"/>
              </a:spcBef>
              <a:spcAft>
                <a:spcPts val="0"/>
              </a:spcAft>
              <a:buClrTx/>
              <a:buSzTx/>
              <a:buFontTx/>
              <a:buNone/>
              <a:tabLst/>
            </a:pPr>
            <a:r>
              <a:rPr lang="en-US" sz="3200" dirty="0" smtClean="0">
                <a:solidFill>
                  <a:schemeClr val="accent2">
                    <a:lumMod val="75000"/>
                  </a:schemeClr>
                </a:solidFill>
                <a:latin typeface="Times New Roman"/>
                <a:cs typeface="Times New Roman"/>
              </a:rPr>
              <a:t>Ministry of Earth Sciences</a:t>
            </a:r>
          </a:p>
          <a:p>
            <a:pPr marL="0" marR="0" indent="0" algn="ctr" defTabSz="584200" rtl="0" fontAlgn="auto" latinLnBrk="1" hangingPunct="0">
              <a:lnSpc>
                <a:spcPct val="100000"/>
              </a:lnSpc>
              <a:spcBef>
                <a:spcPts val="0"/>
              </a:spcBef>
              <a:spcAft>
                <a:spcPts val="0"/>
              </a:spcAft>
              <a:buClrTx/>
              <a:buSzTx/>
              <a:buFontTx/>
              <a:buNone/>
              <a:tabLst/>
            </a:pPr>
            <a:endParaRPr lang="en-US" sz="3200" dirty="0" smtClean="0">
              <a:solidFill>
                <a:schemeClr val="accent2">
                  <a:lumMod val="75000"/>
                </a:schemeClr>
              </a:solidFill>
              <a:latin typeface="Times New Roman"/>
              <a:cs typeface="Times New Roman"/>
            </a:endParaRPr>
          </a:p>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accent2">
                    <a:lumMod val="75000"/>
                  </a:schemeClr>
                </a:solidFill>
                <a:effectLst/>
                <a:uFillTx/>
                <a:latin typeface="Times New Roman"/>
                <a:cs typeface="Times New Roman"/>
                <a:sym typeface="Helvetica Light"/>
              </a:rPr>
              <a:t>Indian Institute of Tropical Meteorology</a:t>
            </a:r>
          </a:p>
          <a:p>
            <a:pPr marL="0" marR="0" indent="0" algn="ctr" defTabSz="584200" rtl="0" fontAlgn="auto" latinLnBrk="1" hangingPunct="0">
              <a:lnSpc>
                <a:spcPct val="100000"/>
              </a:lnSpc>
              <a:spcBef>
                <a:spcPts val="0"/>
              </a:spcBef>
              <a:spcAft>
                <a:spcPts val="0"/>
              </a:spcAft>
              <a:buClrTx/>
              <a:buSzTx/>
              <a:buFontTx/>
              <a:buNone/>
              <a:tabLst/>
            </a:pPr>
            <a:endParaRPr lang="en-US" sz="3200" dirty="0">
              <a:solidFill>
                <a:schemeClr val="accent2">
                  <a:lumMod val="75000"/>
                </a:schemeClr>
              </a:solidFill>
              <a:latin typeface="Times New Roman"/>
              <a:cs typeface="Times New Roman"/>
            </a:endParaRPr>
          </a:p>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accent2">
                    <a:lumMod val="75000"/>
                  </a:schemeClr>
                </a:solidFill>
                <a:effectLst/>
                <a:uFillTx/>
                <a:latin typeface="Times New Roman"/>
                <a:cs typeface="Times New Roman"/>
                <a:sym typeface="Helvetica Light"/>
              </a:rPr>
              <a:t>University of California, Los Angeles</a:t>
            </a:r>
          </a:p>
          <a:p>
            <a:pPr marL="0" marR="0" indent="0" algn="ctr" defTabSz="584200" rtl="0" fontAlgn="auto" latinLnBrk="1" hangingPunct="0">
              <a:lnSpc>
                <a:spcPct val="100000"/>
              </a:lnSpc>
              <a:spcBef>
                <a:spcPts val="0"/>
              </a:spcBef>
              <a:spcAft>
                <a:spcPts val="0"/>
              </a:spcAft>
              <a:buClrTx/>
              <a:buSzTx/>
              <a:buFontTx/>
              <a:buNone/>
              <a:tabLst/>
            </a:pPr>
            <a:endParaRPr lang="en-US" sz="3200" dirty="0">
              <a:solidFill>
                <a:schemeClr val="accent2">
                  <a:lumMod val="75000"/>
                </a:schemeClr>
              </a:solidFill>
              <a:latin typeface="Times New Roman"/>
              <a:cs typeface="Times New Roman"/>
            </a:endParaRPr>
          </a:p>
        </p:txBody>
      </p:sp>
    </p:spTree>
    <p:extLst>
      <p:ext uri="{BB962C8B-B14F-4D97-AF65-F5344CB8AC3E}">
        <p14:creationId xmlns:p14="http://schemas.microsoft.com/office/powerpoint/2010/main" val="39242349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25.png"/>
          <p:cNvPicPr/>
          <p:nvPr/>
        </p:nvPicPr>
        <p:blipFill>
          <a:blip r:embed="rId2">
            <a:extLst/>
          </a:blip>
          <a:srcRect l="8133" t="13226" r="9398" b="6791"/>
          <a:stretch>
            <a:fillRect/>
          </a:stretch>
        </p:blipFill>
        <p:spPr>
          <a:xfrm>
            <a:off x="625473" y="788213"/>
            <a:ext cx="11753750" cy="8900840"/>
          </a:xfrm>
          <a:prstGeom prst="rect">
            <a:avLst/>
          </a:prstGeom>
          <a:ln w="12700">
            <a:miter lim="400000"/>
          </a:ln>
        </p:spPr>
      </p:pic>
      <p:sp>
        <p:nvSpPr>
          <p:cNvPr id="228" name="Shape 228"/>
          <p:cNvSpPr/>
          <p:nvPr/>
        </p:nvSpPr>
        <p:spPr>
          <a:xfrm>
            <a:off x="2257440" y="262280"/>
            <a:ext cx="9059221" cy="446118"/>
          </a:xfrm>
          <a:prstGeom prst="rect">
            <a:avLst/>
          </a:prstGeom>
          <a:ln w="12700">
            <a:miter lim="400000"/>
          </a:ln>
          <a:extLst>
            <a:ext uri="{C572A759-6A51-4108-AA02-DFA0A04FC94B}">
              <ma14:wrappingTextBoxFlag xmlns:ma14="http://schemas.microsoft.com/office/mac/drawingml/2011/main" val="1"/>
            </a:ext>
          </a:extLst>
        </p:spPr>
        <p:txBody>
          <a:bodyPr lIns="58082" tIns="58082" rIns="58082" bIns="58082">
            <a:spAutoFit/>
          </a:bodyPr>
          <a:lstStyle>
            <a:lvl1pPr algn="l" defTabSz="590133">
              <a:lnSpc>
                <a:spcPct val="93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latin typeface="Times New Roman"/>
                <a:ea typeface="Times New Roman"/>
                <a:cs typeface="Times New Roman"/>
                <a:sym typeface="Times New Roman"/>
              </a:defRPr>
            </a:lvl1pPr>
          </a:lstStyle>
          <a:p>
            <a:pPr lvl="0">
              <a:defRPr sz="1800" b="0"/>
            </a:pPr>
            <a:r>
              <a:rPr sz="2400" b="1"/>
              <a:t>Vertical wind shear between 850 hPa and 200hPa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lot_lag_regress_iso_rain_wp_east_winter_NMM.png"/>
          <p:cNvPicPr/>
          <p:nvPr/>
        </p:nvPicPr>
        <p:blipFill>
          <a:blip r:embed="rId2">
            <a:extLst/>
          </a:blip>
          <a:srcRect l="33424" r="31154"/>
          <a:stretch>
            <a:fillRect/>
          </a:stretch>
        </p:blipFill>
        <p:spPr>
          <a:xfrm>
            <a:off x="1784151" y="671462"/>
            <a:ext cx="4318547" cy="7461152"/>
          </a:xfrm>
          <a:prstGeom prst="rect">
            <a:avLst/>
          </a:prstGeom>
          <a:ln w="12700">
            <a:miter lim="400000"/>
          </a:ln>
        </p:spPr>
      </p:pic>
      <p:sp>
        <p:nvSpPr>
          <p:cNvPr id="234" name="Shape 234"/>
          <p:cNvSpPr/>
          <p:nvPr/>
        </p:nvSpPr>
        <p:spPr>
          <a:xfrm>
            <a:off x="3543300" y="127000"/>
            <a:ext cx="8001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WP</a:t>
            </a:r>
          </a:p>
        </p:txBody>
      </p:sp>
      <p:pic>
        <p:nvPicPr>
          <p:cNvPr id="235" name="plot_lag_regress_iso_rain_eq_east_winter_NMM.png"/>
          <p:cNvPicPr/>
          <p:nvPr/>
        </p:nvPicPr>
        <p:blipFill>
          <a:blip r:embed="rId3">
            <a:extLst/>
          </a:blip>
          <a:srcRect l="32927" r="31527"/>
          <a:stretch>
            <a:fillRect/>
          </a:stretch>
        </p:blipFill>
        <p:spPr>
          <a:xfrm>
            <a:off x="6754316" y="671462"/>
            <a:ext cx="4203651" cy="7461202"/>
          </a:xfrm>
          <a:prstGeom prst="rect">
            <a:avLst/>
          </a:prstGeom>
          <a:ln w="12700">
            <a:miter lim="400000"/>
          </a:ln>
        </p:spPr>
      </p:pic>
      <p:sp>
        <p:nvSpPr>
          <p:cNvPr id="236" name="Shape 236"/>
          <p:cNvSpPr/>
          <p:nvPr/>
        </p:nvSpPr>
        <p:spPr>
          <a:xfrm>
            <a:off x="5676747" y="127000"/>
            <a:ext cx="14100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Winter</a:t>
            </a:r>
          </a:p>
        </p:txBody>
      </p:sp>
      <p:sp>
        <p:nvSpPr>
          <p:cNvPr id="237" name="Shape 237"/>
          <p:cNvSpPr/>
          <p:nvPr/>
        </p:nvSpPr>
        <p:spPr>
          <a:xfrm>
            <a:off x="8419998" y="38100"/>
            <a:ext cx="5971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IO</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Table 69"/>
          <p:cNvGraphicFramePr/>
          <p:nvPr>
            <p:extLst>
              <p:ext uri="{D42A27DB-BD31-4B8C-83A1-F6EECF244321}">
                <p14:modId xmlns:p14="http://schemas.microsoft.com/office/powerpoint/2010/main" val="2837951438"/>
              </p:ext>
            </p:extLst>
          </p:nvPr>
        </p:nvGraphicFramePr>
        <p:xfrm>
          <a:off x="830352" y="856703"/>
          <a:ext cx="11673794" cy="8234174"/>
        </p:xfrm>
        <a:graphic>
          <a:graphicData uri="http://schemas.openxmlformats.org/drawingml/2006/table">
            <a:tbl>
              <a:tblPr firstRow="1" bandRow="1">
                <a:tableStyleId>{2708684C-4D16-4618-839F-0558EEFCDFE6}</a:tableStyleId>
              </a:tblPr>
              <a:tblGrid>
                <a:gridCol w="5991655"/>
                <a:gridCol w="5682139"/>
              </a:tblGrid>
              <a:tr h="833746">
                <a:tc>
                  <a:txBody>
                    <a:bodyPr/>
                    <a:lstStyle/>
                    <a:p>
                      <a:pPr marL="0" lvl="0" indent="0" algn="l" defTabSz="457200">
                        <a:lnSpc>
                          <a:spcPct val="115000"/>
                        </a:lnSpc>
                        <a:spcBef>
                          <a:spcPts val="1000"/>
                        </a:spcBef>
                        <a:buFont typeface="Wingdings" charset="2"/>
                        <a:buNone/>
                        <a:defRPr sz="1800" baseline="0"/>
                      </a:pPr>
                      <a:r>
                        <a:rPr lang="en-US" sz="2400" b="1" dirty="0" smtClean="0">
                          <a:uFill>
                            <a:solidFill/>
                          </a:uFill>
                          <a:latin typeface="Times New Roman"/>
                          <a:cs typeface="Times New Roman"/>
                          <a:sym typeface="Times New Roman"/>
                        </a:rPr>
                        <a:t>                       </a:t>
                      </a:r>
                      <a:r>
                        <a:rPr sz="2400" b="1" dirty="0" smtClean="0">
                          <a:uFill>
                            <a:solidFill/>
                          </a:uFill>
                          <a:latin typeface="Times New Roman"/>
                          <a:cs typeface="Times New Roman"/>
                          <a:sym typeface="Times New Roman"/>
                        </a:rPr>
                        <a:t>Proposed </a:t>
                      </a:r>
                      <a:r>
                        <a:rPr sz="2400" b="1" dirty="0">
                          <a:uFill>
                            <a:solidFill/>
                          </a:uFill>
                          <a:latin typeface="Times New Roman"/>
                          <a:cs typeface="Times New Roman"/>
                          <a:sym typeface="Times New Roman"/>
                        </a:rPr>
                        <a:t>target</a:t>
                      </a:r>
                      <a:endParaRPr sz="2400" b="1" dirty="0">
                        <a:uFill>
                          <a:solidFill/>
                        </a:uFill>
                        <a:latin typeface="Times New Roman"/>
                        <a:ea typeface="Times New Roman"/>
                        <a:cs typeface="Times New Roman"/>
                        <a:sym typeface="Times New Roman"/>
                      </a:endParaRPr>
                    </a:p>
                  </a:txBody>
                  <a:tcPr marL="50800" marR="50800" marT="50800" marB="50800" horzOverflow="overflow">
                    <a:solidFill>
                      <a:schemeClr val="accent1">
                        <a:lumMod val="40000"/>
                        <a:lumOff val="60000"/>
                      </a:schemeClr>
                    </a:solidFill>
                  </a:tcPr>
                </a:tc>
                <a:tc>
                  <a:txBody>
                    <a:bodyPr/>
                    <a:lstStyle/>
                    <a:p>
                      <a:pPr marL="0" lvl="0" indent="0" algn="l" defTabSz="457200">
                        <a:lnSpc>
                          <a:spcPct val="115000"/>
                        </a:lnSpc>
                        <a:spcBef>
                          <a:spcPts val="1000"/>
                        </a:spcBef>
                        <a:buFont typeface="Wingdings" charset="2"/>
                        <a:buNone/>
                        <a:defRPr sz="1800" baseline="0"/>
                      </a:pPr>
                      <a:r>
                        <a:rPr lang="en-US" sz="2400" b="1" dirty="0" smtClean="0">
                          <a:solidFill>
                            <a:srgbClr val="FF0000"/>
                          </a:solidFill>
                          <a:uFill>
                            <a:solidFill/>
                          </a:uFill>
                          <a:latin typeface="Times New Roman"/>
                          <a:cs typeface="Times New Roman"/>
                          <a:sym typeface="Times New Roman"/>
                        </a:rPr>
                        <a:t>                                 Status</a:t>
                      </a:r>
                      <a:endParaRPr sz="2400" b="1" dirty="0">
                        <a:solidFill>
                          <a:srgbClr val="FF0000"/>
                        </a:solidFill>
                        <a:uFill>
                          <a:solidFill/>
                        </a:uFill>
                        <a:latin typeface="Times New Roman"/>
                        <a:ea typeface="Times New Roman"/>
                        <a:cs typeface="Times New Roman"/>
                        <a:sym typeface="Times New Roman"/>
                      </a:endParaRPr>
                    </a:p>
                  </a:txBody>
                  <a:tcPr marL="50800" marR="50800" marT="50800" marB="50800" horzOverflow="overflow">
                    <a:solidFill>
                      <a:schemeClr val="accent1">
                        <a:lumMod val="40000"/>
                        <a:lumOff val="60000"/>
                      </a:schemeClr>
                    </a:solidFill>
                  </a:tcPr>
                </a:tc>
              </a:tr>
              <a:tr h="3454436">
                <a:tc>
                  <a:txBody>
                    <a:bodyPr/>
                    <a:lstStyle/>
                    <a:p>
                      <a:pPr marL="342900" lvl="0" indent="-342900" algn="l" defTabSz="457200">
                        <a:lnSpc>
                          <a:spcPct val="150000"/>
                        </a:lnSpc>
                        <a:spcBef>
                          <a:spcPts val="0"/>
                        </a:spcBef>
                        <a:buFont typeface="Wingdings" charset="2"/>
                        <a:buChar char="q"/>
                        <a:defRPr sz="1800" baseline="0"/>
                      </a:pPr>
                      <a:r>
                        <a:rPr sz="2000" b="1" dirty="0">
                          <a:uFill>
                            <a:solidFill/>
                          </a:uFill>
                          <a:latin typeface="Times New Roman"/>
                          <a:cs typeface="Times New Roman"/>
                          <a:sym typeface="Times New Roman"/>
                        </a:rPr>
                        <a:t>Develop </a:t>
                      </a:r>
                      <a:r>
                        <a:rPr sz="2000" b="1" dirty="0" smtClean="0">
                          <a:uFill>
                            <a:solidFill/>
                          </a:uFill>
                          <a:latin typeface="Times New Roman"/>
                          <a:cs typeface="Times New Roman"/>
                          <a:sym typeface="Times New Roman"/>
                        </a:rPr>
                        <a:t>diagnostics </a:t>
                      </a:r>
                      <a:r>
                        <a:rPr lang="en-US" sz="2000" b="1" dirty="0" smtClean="0">
                          <a:uFill>
                            <a:solidFill/>
                          </a:uFill>
                          <a:latin typeface="Times New Roman"/>
                          <a:cs typeface="Times New Roman"/>
                          <a:sym typeface="Times New Roman"/>
                        </a:rPr>
                        <a:t>for BSISV, </a:t>
                      </a:r>
                      <a:r>
                        <a:rPr sz="2000" b="1" dirty="0" smtClean="0">
                          <a:uFill>
                            <a:solidFill/>
                          </a:uFill>
                          <a:latin typeface="Times New Roman"/>
                          <a:cs typeface="Times New Roman"/>
                          <a:sym typeface="Times New Roman"/>
                        </a:rPr>
                        <a:t>based </a:t>
                      </a:r>
                      <a:r>
                        <a:rPr sz="2000" b="1" dirty="0">
                          <a:uFill>
                            <a:solidFill/>
                          </a:uFill>
                          <a:latin typeface="Times New Roman"/>
                          <a:cs typeface="Times New Roman"/>
                          <a:sym typeface="Times New Roman"/>
                        </a:rPr>
                        <a:t>on the MJO Working Group Diagnostics, MJO Task Force as well as on a number of satellite- based vertical structure quantities, such as TRMM latent heating, AIRS temperature and humidity, GPS temperature, and CloudSat cloud characteristics.</a:t>
                      </a:r>
                      <a:endParaRPr sz="2000" b="1" dirty="0">
                        <a:uFill>
                          <a:solidFill/>
                        </a:uFill>
                        <a:latin typeface="Times New Roman"/>
                        <a:ea typeface="Times New Roman"/>
                        <a:cs typeface="Times New Roman"/>
                        <a:sym typeface="Times New Roman"/>
                      </a:endParaRPr>
                    </a:p>
                  </a:txBody>
                  <a:tcPr marL="50800" marR="50800" marT="50800" marB="50800" horzOverflow="overflow"/>
                </a:tc>
                <a:tc>
                  <a:txBody>
                    <a:bodyPr/>
                    <a:lstStyle/>
                    <a:p>
                      <a:pPr marL="342900" lvl="0" indent="-342900" algn="l" defTabSz="457200">
                        <a:lnSpc>
                          <a:spcPct val="115000"/>
                        </a:lnSpc>
                        <a:buFont typeface="Wingdings" charset="2"/>
                        <a:buChar char="ü"/>
                        <a:defRPr sz="1800" baseline="0"/>
                      </a:pPr>
                      <a:r>
                        <a:rPr sz="2000" b="1" dirty="0" smtClean="0">
                          <a:solidFill>
                            <a:srgbClr val="FF0000"/>
                          </a:solidFill>
                          <a:uFill>
                            <a:solidFill/>
                          </a:uFill>
                          <a:latin typeface="Times New Roman"/>
                          <a:cs typeface="Times New Roman"/>
                          <a:sym typeface="Times New Roman"/>
                        </a:rPr>
                        <a:t>Similar </a:t>
                      </a:r>
                      <a:r>
                        <a:rPr sz="2000" b="1" dirty="0">
                          <a:solidFill>
                            <a:srgbClr val="FF0000"/>
                          </a:solidFill>
                          <a:uFill>
                            <a:solidFill/>
                          </a:uFill>
                          <a:latin typeface="Times New Roman"/>
                          <a:cs typeface="Times New Roman"/>
                          <a:sym typeface="Times New Roman"/>
                        </a:rPr>
                        <a:t>to the MJO diagnostics, a set of simulation metrics were developed for the monsoon ISV. The evaluation metrics and process diagnostics were tested with </a:t>
                      </a:r>
                      <a:r>
                        <a:rPr sz="2000" b="1" dirty="0">
                          <a:solidFill>
                            <a:srgbClr val="3366FF"/>
                          </a:solidFill>
                          <a:uFill>
                            <a:solidFill/>
                          </a:uFill>
                          <a:latin typeface="Times New Roman"/>
                          <a:cs typeface="Times New Roman"/>
                          <a:sym typeface="Times New Roman"/>
                        </a:rPr>
                        <a:t>the </a:t>
                      </a:r>
                      <a:r>
                        <a:rPr sz="2000" b="1" i="1" dirty="0">
                          <a:solidFill>
                            <a:srgbClr val="3366FF"/>
                          </a:solidFill>
                          <a:uFill>
                            <a:solidFill/>
                          </a:uFill>
                          <a:latin typeface="Times New Roman"/>
                          <a:cs typeface="Times New Roman"/>
                          <a:sym typeface="Times New Roman"/>
                        </a:rPr>
                        <a:t>GASS-YOTC diabatic heating project multimodel output</a:t>
                      </a:r>
                      <a:r>
                        <a:rPr sz="2000" b="1" i="1" dirty="0" smtClean="0">
                          <a:solidFill>
                            <a:srgbClr val="3366FF"/>
                          </a:solidFill>
                          <a:uFill>
                            <a:solidFill/>
                          </a:uFill>
                          <a:latin typeface="Times New Roman"/>
                          <a:cs typeface="Times New Roman"/>
                          <a:sym typeface="Times New Roman"/>
                        </a:rPr>
                        <a:t>.</a:t>
                      </a:r>
                      <a:r>
                        <a:rPr lang="en-US" sz="2000" b="1" i="1" dirty="0" smtClean="0">
                          <a:solidFill>
                            <a:srgbClr val="3366FF"/>
                          </a:solidFill>
                          <a:uFill>
                            <a:solidFill/>
                          </a:uFill>
                          <a:latin typeface="Times New Roman"/>
                          <a:cs typeface="Times New Roman"/>
                          <a:sym typeface="Times New Roman"/>
                        </a:rPr>
                        <a:t> (Article in preparation).</a:t>
                      </a:r>
                      <a:endParaRPr lang="en-US" sz="2000" b="1" i="0" dirty="0" smtClean="0">
                        <a:solidFill>
                          <a:srgbClr val="3366FF"/>
                        </a:solidFill>
                        <a:uFill>
                          <a:solidFill/>
                        </a:uFill>
                        <a:latin typeface="Times New Roman"/>
                        <a:cs typeface="Times New Roman"/>
                        <a:sym typeface="Times New Roman"/>
                      </a:endParaRPr>
                    </a:p>
                    <a:p>
                      <a:pPr marL="0" lvl="0" indent="0" algn="l" defTabSz="457200">
                        <a:lnSpc>
                          <a:spcPct val="115000"/>
                        </a:lnSpc>
                        <a:buFont typeface="Wingdings" charset="2"/>
                        <a:buNone/>
                        <a:defRPr sz="1800" baseline="0"/>
                      </a:pPr>
                      <a:r>
                        <a:rPr lang="en-US" sz="2000" b="1" i="0" dirty="0" smtClean="0">
                          <a:solidFill>
                            <a:srgbClr val="3366FF"/>
                          </a:solidFill>
                          <a:uFill>
                            <a:solidFill/>
                          </a:uFill>
                          <a:latin typeface="Times New Roman"/>
                          <a:cs typeface="Times New Roman"/>
                          <a:sym typeface="Times New Roman"/>
                        </a:rPr>
                        <a:t>   Ongoing.  More metrics to be augmented</a:t>
                      </a:r>
                      <a:r>
                        <a:rPr lang="en-US" sz="2000" b="1" i="0" baseline="0" dirty="0" smtClean="0">
                          <a:solidFill>
                            <a:srgbClr val="3366FF"/>
                          </a:solidFill>
                          <a:uFill>
                            <a:solidFill/>
                          </a:uFill>
                          <a:latin typeface="Times New Roman"/>
                          <a:cs typeface="Times New Roman"/>
                          <a:sym typeface="Times New Roman"/>
                        </a:rPr>
                        <a:t>.</a:t>
                      </a:r>
                    </a:p>
                    <a:p>
                      <a:pPr marL="342900" lvl="0" indent="-342900" algn="l" defTabSz="457200">
                        <a:lnSpc>
                          <a:spcPct val="115000"/>
                        </a:lnSpc>
                        <a:buFont typeface="Wingdings" charset="2"/>
                        <a:buChar char="ü"/>
                        <a:defRPr sz="1800" baseline="0"/>
                      </a:pPr>
                      <a:r>
                        <a:rPr lang="en-US" sz="2000" b="1" i="0" baseline="0" dirty="0" smtClean="0">
                          <a:solidFill>
                            <a:srgbClr val="FF0000"/>
                          </a:solidFill>
                          <a:uFill>
                            <a:solidFill/>
                          </a:uFill>
                          <a:latin typeface="Times New Roman"/>
                          <a:cs typeface="Times New Roman"/>
                          <a:sym typeface="Times New Roman"/>
                        </a:rPr>
                        <a:t>Three cloud ice water content products were developed using Cloud Sat and </a:t>
                      </a:r>
                      <a:r>
                        <a:rPr lang="en-US" sz="2000" b="1" i="0" baseline="0" dirty="0" err="1" smtClean="0">
                          <a:solidFill>
                            <a:srgbClr val="FF0000"/>
                          </a:solidFill>
                          <a:uFill>
                            <a:solidFill/>
                          </a:uFill>
                          <a:latin typeface="Times New Roman"/>
                          <a:cs typeface="Times New Roman"/>
                          <a:sym typeface="Times New Roman"/>
                        </a:rPr>
                        <a:t>Calipso</a:t>
                      </a:r>
                      <a:r>
                        <a:rPr lang="en-US" sz="2000" b="1" i="0" baseline="0" dirty="0" smtClean="0">
                          <a:solidFill>
                            <a:srgbClr val="FF0000"/>
                          </a:solidFill>
                          <a:uFill>
                            <a:solidFill/>
                          </a:uFill>
                          <a:latin typeface="Times New Roman"/>
                          <a:cs typeface="Times New Roman"/>
                          <a:sym typeface="Times New Roman"/>
                        </a:rPr>
                        <a:t> retrievals.</a:t>
                      </a:r>
                      <a:endParaRPr sz="2000" b="1" i="0" dirty="0">
                        <a:solidFill>
                          <a:srgbClr val="FF0000"/>
                        </a:solidFill>
                        <a:uFill>
                          <a:solidFill/>
                        </a:uFill>
                        <a:latin typeface="Times New Roman"/>
                        <a:cs typeface="Times New Roman"/>
                        <a:sym typeface="Times New Roman"/>
                      </a:endParaRPr>
                    </a:p>
                  </a:txBody>
                  <a:tcPr marL="50800" marR="50800" marT="50800" marB="50800" horzOverflow="overflow"/>
                </a:tc>
              </a:tr>
              <a:tr h="1372396">
                <a:tc>
                  <a:txBody>
                    <a:bodyPr/>
                    <a:lstStyle/>
                    <a:p>
                      <a:pPr marL="342900" lvl="0" indent="-342900" algn="l" defTabSz="457200">
                        <a:spcBef>
                          <a:spcPts val="1200"/>
                        </a:spcBef>
                        <a:buFont typeface="Wingdings" charset="2"/>
                        <a:buChar char="q"/>
                        <a:defRPr sz="1800" baseline="0"/>
                      </a:pPr>
                      <a:r>
                        <a:rPr sz="2000" b="1" dirty="0">
                          <a:uFill>
                            <a:solidFill/>
                          </a:uFill>
                          <a:latin typeface="Times New Roman"/>
                          <a:cs typeface="Times New Roman"/>
                          <a:sym typeface="Times New Roman"/>
                        </a:rPr>
                        <a:t>Gather codes and data sets to initial evaluation framework design and develop working implementation.</a:t>
                      </a:r>
                      <a:endParaRPr sz="2000" b="1" dirty="0">
                        <a:uFill>
                          <a:solidFill/>
                        </a:uFill>
                        <a:latin typeface="Times New Roman"/>
                        <a:ea typeface="Times New Roman"/>
                        <a:cs typeface="Times New Roman"/>
                        <a:sym typeface="Times New Roman"/>
                      </a:endParaRPr>
                    </a:p>
                  </a:txBody>
                  <a:tcPr marL="50800" marR="50800" marT="50800" marB="50800" horzOverflow="overflow"/>
                </a:tc>
                <a:tc>
                  <a:txBody>
                    <a:bodyPr/>
                    <a:lstStyle/>
                    <a:p>
                      <a:pPr marL="342900" lvl="0" indent="-342900" algn="l" defTabSz="457200">
                        <a:lnSpc>
                          <a:spcPct val="115000"/>
                        </a:lnSpc>
                        <a:buFont typeface="Wingdings" charset="2"/>
                        <a:buChar char="ü"/>
                        <a:defRPr sz="1800" baseline="0"/>
                      </a:pPr>
                      <a:r>
                        <a:rPr sz="2000" b="1" dirty="0">
                          <a:solidFill>
                            <a:srgbClr val="FF0000"/>
                          </a:solidFill>
                          <a:uFill>
                            <a:solidFill/>
                          </a:uFill>
                          <a:latin typeface="Times New Roman"/>
                          <a:cs typeface="Times New Roman"/>
                          <a:sym typeface="Times New Roman"/>
                        </a:rPr>
                        <a:t>Codes for the evaluation framework were developed and applied to observational data and multimodal output</a:t>
                      </a:r>
                      <a:r>
                        <a:rPr sz="2000" b="1" dirty="0" smtClean="0">
                          <a:solidFill>
                            <a:srgbClr val="FF0000"/>
                          </a:solidFill>
                          <a:uFill>
                            <a:solidFill/>
                          </a:uFill>
                          <a:latin typeface="Times New Roman"/>
                          <a:cs typeface="Times New Roman"/>
                          <a:sym typeface="Times New Roman"/>
                        </a:rPr>
                        <a:t>.</a:t>
                      </a:r>
                      <a:r>
                        <a:rPr lang="en-US" sz="2000" b="1" dirty="0" smtClean="0">
                          <a:solidFill>
                            <a:srgbClr val="FF0000"/>
                          </a:solidFill>
                          <a:uFill>
                            <a:solidFill/>
                          </a:uFill>
                          <a:latin typeface="Times New Roman"/>
                          <a:cs typeface="Times New Roman"/>
                          <a:sym typeface="Times New Roman"/>
                        </a:rPr>
                        <a:t> </a:t>
                      </a:r>
                      <a:endParaRPr sz="2000" b="1" dirty="0">
                        <a:solidFill>
                          <a:srgbClr val="FF0000"/>
                        </a:solidFill>
                        <a:uFill>
                          <a:solidFill/>
                        </a:uFill>
                        <a:latin typeface="Times New Roman"/>
                        <a:ea typeface="Times New Roman"/>
                        <a:cs typeface="Times New Roman"/>
                        <a:sym typeface="Times New Roman"/>
                      </a:endParaRPr>
                    </a:p>
                  </a:txBody>
                  <a:tcPr marL="50800" marR="50800" marT="50800" marB="50800" horzOverflow="overflow"/>
                </a:tc>
              </a:tr>
              <a:tr h="1372396">
                <a:tc>
                  <a:txBody>
                    <a:bodyPr/>
                    <a:lstStyle/>
                    <a:p>
                      <a:pPr marL="342900" lvl="0" indent="-342900" algn="l" defTabSz="457200">
                        <a:spcBef>
                          <a:spcPts val="1200"/>
                        </a:spcBef>
                        <a:buFont typeface="Wingdings" charset="2"/>
                        <a:buChar char="q"/>
                        <a:defRPr sz="1800" baseline="0"/>
                      </a:pPr>
                      <a:r>
                        <a:rPr sz="2000" b="1" dirty="0">
                          <a:uFill>
                            <a:solidFill/>
                          </a:uFill>
                          <a:latin typeface="Times New Roman"/>
                          <a:cs typeface="Times New Roman"/>
                          <a:sym typeface="Times New Roman"/>
                        </a:rPr>
                        <a:t>Apply evaluation framework to NCEP CFSV2 to provide baseline capability.</a:t>
                      </a:r>
                      <a:endParaRPr sz="2000" b="1" dirty="0">
                        <a:uFill>
                          <a:solidFill/>
                        </a:uFill>
                        <a:latin typeface="Times New Roman"/>
                        <a:ea typeface="Times New Roman"/>
                        <a:cs typeface="Times New Roman"/>
                        <a:sym typeface="Times New Roman"/>
                      </a:endParaRPr>
                    </a:p>
                  </a:txBody>
                  <a:tcPr marL="50800" marR="50800" marT="50800" marB="50800" horzOverflow="overflow"/>
                </a:tc>
                <a:tc>
                  <a:txBody>
                    <a:bodyPr/>
                    <a:lstStyle/>
                    <a:p>
                      <a:pPr marL="342900" lvl="0" indent="-342900" algn="l" defTabSz="457200">
                        <a:lnSpc>
                          <a:spcPct val="115000"/>
                        </a:lnSpc>
                        <a:buFont typeface="Wingdings" charset="2"/>
                        <a:buChar char="ü"/>
                        <a:defRPr sz="1800" baseline="0"/>
                      </a:pPr>
                      <a:r>
                        <a:rPr sz="2000" b="1" dirty="0">
                          <a:solidFill>
                            <a:srgbClr val="FF0000"/>
                          </a:solidFill>
                          <a:uFill>
                            <a:solidFill/>
                          </a:uFill>
                          <a:latin typeface="Times New Roman"/>
                          <a:cs typeface="Times New Roman"/>
                          <a:sym typeface="Times New Roman"/>
                        </a:rPr>
                        <a:t>The simulation metrics were applied to the NCEP CFS v2 T126 climate simulations and the baseline evaluation </a:t>
                      </a:r>
                      <a:r>
                        <a:rPr lang="en-US" sz="2000" b="1" dirty="0" smtClean="0">
                          <a:solidFill>
                            <a:srgbClr val="FF0000"/>
                          </a:solidFill>
                          <a:uFill>
                            <a:solidFill/>
                          </a:uFill>
                          <a:latin typeface="Times New Roman"/>
                          <a:cs typeface="Times New Roman"/>
                          <a:sym typeface="Times New Roman"/>
                        </a:rPr>
                        <a:t>is partially</a:t>
                      </a:r>
                      <a:r>
                        <a:rPr lang="en-US" sz="2000" b="1" baseline="0" dirty="0" smtClean="0">
                          <a:solidFill>
                            <a:srgbClr val="FF0000"/>
                          </a:solidFill>
                          <a:uFill>
                            <a:solidFill/>
                          </a:uFill>
                          <a:latin typeface="Times New Roman"/>
                          <a:cs typeface="Times New Roman"/>
                          <a:sym typeface="Times New Roman"/>
                        </a:rPr>
                        <a:t> </a:t>
                      </a:r>
                      <a:r>
                        <a:rPr sz="2000" b="1" dirty="0" smtClean="0">
                          <a:solidFill>
                            <a:srgbClr val="FF0000"/>
                          </a:solidFill>
                          <a:uFill>
                            <a:solidFill/>
                          </a:uFill>
                          <a:latin typeface="Times New Roman"/>
                          <a:cs typeface="Times New Roman"/>
                          <a:sym typeface="Times New Roman"/>
                        </a:rPr>
                        <a:t>completed</a:t>
                      </a:r>
                      <a:r>
                        <a:rPr sz="2000" b="1" dirty="0">
                          <a:solidFill>
                            <a:srgbClr val="FF0000"/>
                          </a:solidFill>
                          <a:uFill>
                            <a:solidFill/>
                          </a:uFill>
                          <a:latin typeface="Times New Roman"/>
                          <a:cs typeface="Times New Roman"/>
                          <a:sym typeface="Times New Roman"/>
                        </a:rPr>
                        <a:t>.</a:t>
                      </a:r>
                      <a:endParaRPr sz="2000" b="1" dirty="0">
                        <a:solidFill>
                          <a:srgbClr val="FF0000"/>
                        </a:solidFill>
                        <a:uFill>
                          <a:solidFill/>
                        </a:uFill>
                        <a:latin typeface="Times New Roman"/>
                        <a:ea typeface="Times New Roman"/>
                        <a:cs typeface="Times New Roman"/>
                        <a:sym typeface="Times New Roman"/>
                      </a:endParaRPr>
                    </a:p>
                  </a:txBody>
                  <a:tcPr marL="50800" marR="50800" marT="50800" marB="50800" horzOverflow="overflow"/>
                </a:tc>
              </a:tr>
              <a:tr h="1048836">
                <a:tc>
                  <a:txBody>
                    <a:bodyPr/>
                    <a:lstStyle/>
                    <a:p>
                      <a:pPr marL="342900" lvl="0" indent="-342900" algn="l" defTabSz="457200">
                        <a:spcBef>
                          <a:spcPts val="1200"/>
                        </a:spcBef>
                        <a:buFont typeface="Wingdings" charset="2"/>
                        <a:buChar char="q"/>
                        <a:defRPr sz="1800" baseline="0"/>
                      </a:pPr>
                      <a:r>
                        <a:rPr sz="2000" b="1" dirty="0">
                          <a:uFill>
                            <a:solidFill/>
                          </a:uFill>
                          <a:latin typeface="Times New Roman"/>
                          <a:cs typeface="Times New Roman"/>
                          <a:sym typeface="Times New Roman"/>
                        </a:rPr>
                        <a:t>Begin application of simulation metrics (B) and process-diagnostics (C) to the SP-CFS development version.</a:t>
                      </a:r>
                      <a:endParaRPr sz="2000" b="1" dirty="0">
                        <a:uFill>
                          <a:solidFill/>
                        </a:uFill>
                        <a:latin typeface="Times New Roman"/>
                        <a:ea typeface="Times New Roman"/>
                        <a:cs typeface="Times New Roman"/>
                        <a:sym typeface="Times New Roman"/>
                      </a:endParaRPr>
                    </a:p>
                  </a:txBody>
                  <a:tcPr marL="50800" marR="50800" marT="50800" marB="50800" horzOverflow="overflow"/>
                </a:tc>
                <a:tc>
                  <a:txBody>
                    <a:bodyPr/>
                    <a:lstStyle/>
                    <a:p>
                      <a:pPr marL="342900" lvl="0" indent="-342900" algn="l" defTabSz="457200">
                        <a:lnSpc>
                          <a:spcPct val="115000"/>
                        </a:lnSpc>
                        <a:buFont typeface="Wingdings" charset="2"/>
                        <a:buChar char=""/>
                        <a:defRPr sz="1800" baseline="0"/>
                      </a:pPr>
                      <a:r>
                        <a:rPr sz="2000" b="1" dirty="0">
                          <a:solidFill>
                            <a:srgbClr val="FF0000"/>
                          </a:solidFill>
                          <a:uFill>
                            <a:solidFill/>
                          </a:uFill>
                          <a:latin typeface="Times New Roman"/>
                          <a:cs typeface="Times New Roman"/>
                          <a:sym typeface="Times New Roman"/>
                        </a:rPr>
                        <a:t>SP-CFS output is not yet available. Target carried over for the second year.</a:t>
                      </a:r>
                      <a:endParaRPr sz="2000" b="1" dirty="0">
                        <a:solidFill>
                          <a:srgbClr val="FF0000"/>
                        </a:solidFill>
                        <a:uFill>
                          <a:solidFill/>
                        </a:uFill>
                        <a:latin typeface="Times New Roman"/>
                        <a:ea typeface="Times New Roman"/>
                        <a:cs typeface="Times New Roman"/>
                        <a:sym typeface="Times New Roman"/>
                      </a:endParaRPr>
                    </a:p>
                  </a:txBody>
                  <a:tcPr marL="50800" marR="50800" marT="50800" marB="50800" horzOverflow="overflow"/>
                </a:tc>
              </a:tr>
            </a:tbl>
          </a:graphicData>
        </a:graphic>
      </p:graphicFrame>
      <p:sp>
        <p:nvSpPr>
          <p:cNvPr id="70" name="Shape 70"/>
          <p:cNvSpPr/>
          <p:nvPr/>
        </p:nvSpPr>
        <p:spPr>
          <a:xfrm>
            <a:off x="4347896" y="152361"/>
            <a:ext cx="3940707"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rgbClr val="FF2718"/>
                </a:solidFill>
                <a:latin typeface="Times New Roman"/>
                <a:ea typeface="Times New Roman"/>
                <a:cs typeface="Times New Roman"/>
                <a:sym typeface="Times New Roman"/>
              </a:defRPr>
            </a:lvl1pPr>
          </a:lstStyle>
          <a:p>
            <a:pPr lvl="0">
              <a:defRPr sz="1800">
                <a:solidFill>
                  <a:srgbClr val="000000"/>
                </a:solidFill>
              </a:defRPr>
            </a:pPr>
            <a:r>
              <a:rPr sz="2800" dirty="0">
                <a:solidFill>
                  <a:srgbClr val="FF2718"/>
                </a:solidFill>
              </a:rPr>
              <a:t>Targets </a:t>
            </a:r>
            <a:r>
              <a:rPr sz="2800" dirty="0" smtClean="0">
                <a:solidFill>
                  <a:srgbClr val="FF2718"/>
                </a:solidFill>
              </a:rPr>
              <a:t>Achieved </a:t>
            </a:r>
            <a:r>
              <a:rPr sz="2800" dirty="0">
                <a:solidFill>
                  <a:srgbClr val="FF2718"/>
                </a:solidFill>
              </a:rPr>
              <a:t>- Year-1</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52380" y="2215998"/>
            <a:ext cx="12845876" cy="6447763"/>
          </a:xfrm>
          <a:prstGeom prst="rect">
            <a:avLst/>
          </a:prstGeom>
          <a:gradFill>
            <a:gsLst>
              <a:gs pos="0">
                <a:srgbClr val="2C4B90"/>
              </a:gs>
              <a:gs pos="100000">
                <a:srgbClr val="000066"/>
              </a:gs>
            </a:gsLst>
            <a:lin ang="5400000"/>
          </a:gradFill>
          <a:ln w="12700">
            <a:solidFill/>
            <a:miter/>
          </a:ln>
        </p:spPr>
        <p:txBody>
          <a:bodyPr lIns="59010" tIns="59010" rIns="59010" bIns="59010" anchor="ctr"/>
          <a:lstStyle/>
          <a:p>
            <a:pPr lvl="0" algn="l" defTabSz="1180267">
              <a:lnSpc>
                <a:spcPct val="85000"/>
              </a:lnSpc>
              <a:defRPr sz="3200">
                <a:solidFill>
                  <a:srgbClr val="FFFFFF"/>
                </a:solidFill>
                <a:latin typeface="Arial"/>
                <a:ea typeface="Arial"/>
                <a:cs typeface="Arial"/>
                <a:sym typeface="Arial"/>
              </a:defRPr>
            </a:pPr>
            <a:endParaRPr/>
          </a:p>
        </p:txBody>
      </p:sp>
      <p:grpSp>
        <p:nvGrpSpPr>
          <p:cNvPr id="75" name="Group 75"/>
          <p:cNvGrpSpPr/>
          <p:nvPr/>
        </p:nvGrpSpPr>
        <p:grpSpPr>
          <a:xfrm>
            <a:off x="174848" y="2773220"/>
            <a:ext cx="5680850" cy="1519409"/>
            <a:chOff x="0" y="0"/>
            <a:chExt cx="5680848" cy="1519407"/>
          </a:xfrm>
        </p:grpSpPr>
        <p:sp>
          <p:nvSpPr>
            <p:cNvPr id="73" name="Shape 73"/>
            <p:cNvSpPr/>
            <p:nvPr/>
          </p:nvSpPr>
          <p:spPr>
            <a:xfrm>
              <a:off x="-1" y="-1"/>
              <a:ext cx="5680850" cy="1519409"/>
            </a:xfrm>
            <a:prstGeom prst="roundRect">
              <a:avLst>
                <a:gd name="adj" fmla="val 11724"/>
              </a:avLst>
            </a:prstGeom>
            <a:gradFill flip="none" rotWithShape="1">
              <a:gsLst>
                <a:gs pos="0">
                  <a:srgbClr val="8C2A27"/>
                </a:gs>
                <a:gs pos="80000">
                  <a:srgbClr val="B83734"/>
                </a:gs>
                <a:gs pos="100000">
                  <a:srgbClr val="BB3531"/>
                </a:gs>
              </a:gsLst>
              <a:lin ang="16200000" scaled="0"/>
            </a:gradFill>
            <a:ln w="12700" cap="flat">
              <a:noFill/>
              <a:miter lim="400000"/>
            </a:ln>
            <a:effectLst>
              <a:outerShdw blurRad="38100" dist="12700" dir="5400000" rotWithShape="0">
                <a:srgbClr val="000000">
                  <a:alpha val="35000"/>
                </a:srgbClr>
              </a:outerShdw>
            </a:effectLst>
          </p:spPr>
          <p:txBody>
            <a:bodyPr wrap="square" lIns="59010" tIns="59010" rIns="59010" bIns="59010" numCol="1" anchor="ctr">
              <a:noAutofit/>
            </a:bodyPr>
            <a:lstStyle/>
            <a:p>
              <a:pPr lvl="0" defTabSz="649966">
                <a:defRPr sz="3200">
                  <a:solidFill>
                    <a:srgbClr val="FFFFFF"/>
                  </a:solidFill>
                  <a:latin typeface="Arial"/>
                  <a:ea typeface="Arial"/>
                  <a:cs typeface="Arial"/>
                  <a:sym typeface="Arial"/>
                </a:defRPr>
              </a:pPr>
              <a:endParaRPr/>
            </a:p>
          </p:txBody>
        </p:sp>
        <p:sp>
          <p:nvSpPr>
            <p:cNvPr id="74" name="Shape 74"/>
            <p:cNvSpPr/>
            <p:nvPr/>
          </p:nvSpPr>
          <p:spPr>
            <a:xfrm>
              <a:off x="74170" y="165046"/>
              <a:ext cx="5532507" cy="11893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6" tIns="64996" rIns="64996" bIns="64996" numCol="1" anchor="ctr">
              <a:spAutoFit/>
            </a:bodyPr>
            <a:lstStyle/>
            <a:p>
              <a:pPr lvl="0" defTabSz="649966">
                <a:defRPr sz="1800"/>
              </a:pPr>
              <a:r>
                <a:rPr b="1" dirty="0">
                  <a:latin typeface="Arial"/>
                  <a:ea typeface="Arial"/>
                  <a:cs typeface="Arial"/>
                  <a:sym typeface="Arial"/>
                </a:rPr>
                <a:t>20 Yr Climatological Simulations</a:t>
              </a:r>
              <a:endParaRPr sz="3200" dirty="0">
                <a:solidFill>
                  <a:srgbClr val="FFFFFF"/>
                </a:solidFill>
                <a:latin typeface="Arial"/>
                <a:ea typeface="Arial"/>
                <a:cs typeface="Arial"/>
                <a:sym typeface="Arial"/>
              </a:endParaRPr>
            </a:p>
            <a:p>
              <a:pPr lvl="0" defTabSz="649966">
                <a:defRPr sz="1800"/>
              </a:pPr>
              <a:r>
                <a:rPr dirty="0">
                  <a:solidFill>
                    <a:srgbClr val="000066"/>
                  </a:solidFill>
                  <a:latin typeface="Arial"/>
                  <a:ea typeface="Arial"/>
                  <a:cs typeface="Arial"/>
                  <a:sym typeface="Arial"/>
                </a:rPr>
                <a:t>(1991-2010 if AGCM) </a:t>
              </a:r>
              <a:endParaRPr sz="3200" dirty="0">
                <a:solidFill>
                  <a:srgbClr val="FFFFFF"/>
                </a:solidFill>
                <a:latin typeface="Arial"/>
                <a:ea typeface="Arial"/>
                <a:cs typeface="Arial"/>
                <a:sym typeface="Arial"/>
              </a:endParaRPr>
            </a:p>
            <a:p>
              <a:pPr lvl="0" defTabSz="649966">
                <a:defRPr sz="1800"/>
              </a:pPr>
              <a:r>
                <a:rPr dirty="0">
                  <a:solidFill>
                    <a:srgbClr val="000066"/>
                  </a:solidFill>
                  <a:latin typeface="Arial"/>
                  <a:ea typeface="Arial"/>
                  <a:cs typeface="Arial"/>
                  <a:sym typeface="Arial"/>
                </a:rPr>
                <a:t>6-hr, Global Output</a:t>
              </a:r>
              <a:endParaRPr sz="3200" dirty="0">
                <a:solidFill>
                  <a:srgbClr val="FFFFFF"/>
                </a:solidFill>
                <a:latin typeface="Arial"/>
                <a:ea typeface="Arial"/>
                <a:cs typeface="Arial"/>
                <a:sym typeface="Arial"/>
              </a:endParaRPr>
            </a:p>
            <a:p>
              <a:pPr lvl="0" defTabSz="649966">
                <a:defRPr sz="1800"/>
              </a:pPr>
              <a:r>
                <a:rPr dirty="0">
                  <a:solidFill>
                    <a:srgbClr val="000066"/>
                  </a:solidFill>
                  <a:latin typeface="Arial"/>
                  <a:ea typeface="Arial"/>
                  <a:cs typeface="Arial"/>
                  <a:sym typeface="Arial"/>
                </a:rPr>
                <a:t>Vertical Structure, Physical Tendencies </a:t>
              </a:r>
            </a:p>
          </p:txBody>
        </p:sp>
      </p:grpSp>
      <p:sp>
        <p:nvSpPr>
          <p:cNvPr id="76" name="Shape 76"/>
          <p:cNvSpPr/>
          <p:nvPr/>
        </p:nvSpPr>
        <p:spPr>
          <a:xfrm>
            <a:off x="4570553" y="7995737"/>
            <a:ext cx="8858058" cy="389214"/>
          </a:xfrm>
          <a:prstGeom prst="rect">
            <a:avLst/>
          </a:prstGeom>
          <a:ln w="12700">
            <a:miter lim="400000"/>
          </a:ln>
          <a:extLst>
            <a:ext uri="{C572A759-6A51-4108-AA02-DFA0A04FC94B}">
              <ma14:wrappingTextBoxFlag xmlns:ma14="http://schemas.microsoft.com/office/mac/drawingml/2011/main" val="1"/>
            </a:ext>
          </a:extLst>
        </p:spPr>
        <p:txBody>
          <a:bodyPr lIns="64996" tIns="64996" rIns="64996" bIns="64996">
            <a:spAutoFit/>
          </a:bodyPr>
          <a:lstStyle>
            <a:lvl1pPr algn="l" defTabSz="649966">
              <a:defRPr sz="1800">
                <a:solidFill>
                  <a:srgbClr val="FFFFFF"/>
                </a:solidFill>
                <a:latin typeface="Arial"/>
                <a:ea typeface="Arial"/>
                <a:cs typeface="Arial"/>
                <a:sym typeface="Arial"/>
              </a:defRPr>
            </a:lvl1pPr>
          </a:lstStyle>
          <a:p>
            <a:pPr lvl="0">
              <a:defRPr>
                <a:solidFill>
                  <a:srgbClr val="000000"/>
                </a:solidFill>
              </a:defRPr>
            </a:pPr>
            <a:r>
              <a:rPr>
                <a:solidFill>
                  <a:srgbClr val="FFFFFF"/>
                </a:solidFill>
              </a:rPr>
              <a:t>Commitments: About 20 Modeling Groups with AGCM and/or CGCM</a:t>
            </a:r>
          </a:p>
        </p:txBody>
      </p:sp>
      <p:grpSp>
        <p:nvGrpSpPr>
          <p:cNvPr id="79" name="Group 79"/>
          <p:cNvGrpSpPr/>
          <p:nvPr/>
        </p:nvGrpSpPr>
        <p:grpSpPr>
          <a:xfrm>
            <a:off x="6033110" y="2773220"/>
            <a:ext cx="4224789" cy="1519409"/>
            <a:chOff x="0" y="0"/>
            <a:chExt cx="4224787" cy="1519407"/>
          </a:xfrm>
        </p:grpSpPr>
        <p:sp>
          <p:nvSpPr>
            <p:cNvPr id="77" name="Shape 77"/>
            <p:cNvSpPr/>
            <p:nvPr/>
          </p:nvSpPr>
          <p:spPr>
            <a:xfrm>
              <a:off x="-1" y="-1"/>
              <a:ext cx="4224789" cy="1519409"/>
            </a:xfrm>
            <a:prstGeom prst="roundRect">
              <a:avLst>
                <a:gd name="adj" fmla="val 11724"/>
              </a:avLst>
            </a:prstGeom>
            <a:gradFill flip="none" rotWithShape="1">
              <a:gsLst>
                <a:gs pos="0">
                  <a:srgbClr val="7F8DA6"/>
                </a:gs>
                <a:gs pos="80000">
                  <a:srgbClr val="A6B9DA"/>
                </a:gs>
                <a:gs pos="100000">
                  <a:srgbClr val="A6BADC"/>
                </a:gs>
              </a:gsLst>
              <a:lin ang="16200000" scaled="0"/>
            </a:gradFill>
            <a:ln w="12700" cap="flat">
              <a:noFill/>
              <a:miter lim="400000"/>
            </a:ln>
            <a:effectLst>
              <a:outerShdw blurRad="38100" dist="12700" dir="5400000" rotWithShape="0">
                <a:srgbClr val="000000">
                  <a:alpha val="35000"/>
                </a:srgbClr>
              </a:outerShdw>
            </a:effectLst>
          </p:spPr>
          <p:txBody>
            <a:bodyPr wrap="square" lIns="59010" tIns="59010" rIns="59010" bIns="59010" numCol="1" anchor="ctr">
              <a:noAutofit/>
            </a:bodyPr>
            <a:lstStyle/>
            <a:p>
              <a:pPr lvl="0" defTabSz="649966">
                <a:defRPr sz="3200">
                  <a:solidFill>
                    <a:srgbClr val="FFFFFF"/>
                  </a:solidFill>
                  <a:latin typeface="Arial"/>
                  <a:ea typeface="Arial"/>
                  <a:cs typeface="Arial"/>
                  <a:sym typeface="Arial"/>
                </a:defRPr>
              </a:pPr>
              <a:endParaRPr/>
            </a:p>
          </p:txBody>
        </p:sp>
        <p:sp>
          <p:nvSpPr>
            <p:cNvPr id="78" name="Shape 78"/>
            <p:cNvSpPr/>
            <p:nvPr/>
          </p:nvSpPr>
          <p:spPr>
            <a:xfrm>
              <a:off x="74170" y="165046"/>
              <a:ext cx="4076446" cy="11893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6" tIns="64996" rIns="64996" bIns="64996" numCol="1" anchor="ctr">
              <a:spAutoFit/>
            </a:bodyPr>
            <a:lstStyle/>
            <a:p>
              <a:pPr lvl="0" defTabSz="649966">
                <a:defRPr sz="1800"/>
              </a:pPr>
              <a:r>
                <a:rPr>
                  <a:latin typeface="Arial"/>
                  <a:ea typeface="Arial"/>
                  <a:cs typeface="Arial"/>
                  <a:sym typeface="Arial"/>
                </a:rPr>
                <a:t>Model MJO Fidelity</a:t>
              </a:r>
              <a:endParaRPr sz="3200">
                <a:solidFill>
                  <a:srgbClr val="FFFFFF"/>
                </a:solidFill>
                <a:latin typeface="Arial"/>
                <a:ea typeface="Arial"/>
                <a:cs typeface="Arial"/>
                <a:sym typeface="Arial"/>
              </a:endParaRPr>
            </a:p>
            <a:p>
              <a:pPr lvl="0" defTabSz="649966">
                <a:defRPr sz="1800"/>
              </a:pPr>
              <a:r>
                <a:rPr>
                  <a:latin typeface="Arial"/>
                  <a:ea typeface="Arial"/>
                  <a:cs typeface="Arial"/>
                  <a:sym typeface="Arial"/>
                </a:rPr>
                <a:t>Vertical structure</a:t>
              </a:r>
              <a:endParaRPr sz="3200">
                <a:solidFill>
                  <a:srgbClr val="FFFFFF"/>
                </a:solidFill>
                <a:latin typeface="Arial"/>
                <a:ea typeface="Arial"/>
                <a:cs typeface="Arial"/>
                <a:sym typeface="Arial"/>
              </a:endParaRPr>
            </a:p>
            <a:p>
              <a:pPr lvl="0" defTabSz="649966">
                <a:defRPr sz="1800"/>
              </a:pPr>
              <a:r>
                <a:rPr>
                  <a:latin typeface="Arial"/>
                  <a:ea typeface="Arial"/>
                  <a:cs typeface="Arial"/>
                  <a:sym typeface="Arial"/>
                </a:rPr>
                <a:t>Multi-scale Interactions:</a:t>
              </a:r>
              <a:endParaRPr sz="3200">
                <a:solidFill>
                  <a:srgbClr val="FFFFFF"/>
                </a:solidFill>
                <a:latin typeface="Arial"/>
                <a:ea typeface="Arial"/>
                <a:cs typeface="Arial"/>
                <a:sym typeface="Arial"/>
              </a:endParaRPr>
            </a:p>
            <a:p>
              <a:pPr lvl="0" defTabSz="649966">
                <a:defRPr sz="1800"/>
              </a:pPr>
              <a:r>
                <a:rPr>
                  <a:latin typeface="Arial"/>
                  <a:ea typeface="Arial"/>
                  <a:cs typeface="Arial"/>
                  <a:sym typeface="Arial"/>
                </a:rPr>
                <a:t>(e.g., TCs, Monsoon, ENSO)</a:t>
              </a:r>
            </a:p>
          </p:txBody>
        </p:sp>
      </p:grpSp>
      <p:grpSp>
        <p:nvGrpSpPr>
          <p:cNvPr id="82" name="Group 82"/>
          <p:cNvGrpSpPr/>
          <p:nvPr/>
        </p:nvGrpSpPr>
        <p:grpSpPr>
          <a:xfrm>
            <a:off x="10412680" y="2773220"/>
            <a:ext cx="2391881" cy="1519409"/>
            <a:chOff x="0" y="0"/>
            <a:chExt cx="2391879" cy="1519407"/>
          </a:xfrm>
        </p:grpSpPr>
        <p:sp>
          <p:nvSpPr>
            <p:cNvPr id="80" name="Shape 80"/>
            <p:cNvSpPr/>
            <p:nvPr/>
          </p:nvSpPr>
          <p:spPr>
            <a:xfrm>
              <a:off x="0" y="-1"/>
              <a:ext cx="2391880" cy="1519409"/>
            </a:xfrm>
            <a:prstGeom prst="roundRect">
              <a:avLst>
                <a:gd name="adj" fmla="val 11724"/>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12700" dir="5400000" rotWithShape="0">
                <a:srgbClr val="000000">
                  <a:alpha val="35000"/>
                </a:srgbClr>
              </a:outerShdw>
            </a:effectLst>
          </p:spPr>
          <p:txBody>
            <a:bodyPr wrap="square" lIns="59010" tIns="59010" rIns="59010" bIns="59010" numCol="1" anchor="ctr">
              <a:noAutofit/>
            </a:bodyPr>
            <a:lstStyle/>
            <a:p>
              <a:pPr lvl="0" defTabSz="649966">
                <a:defRPr sz="3200">
                  <a:solidFill>
                    <a:srgbClr val="FFFFFF"/>
                  </a:solidFill>
                  <a:latin typeface="Arial"/>
                  <a:ea typeface="Arial"/>
                  <a:cs typeface="Arial"/>
                  <a:sym typeface="Arial"/>
                </a:defRPr>
              </a:pPr>
              <a:endParaRPr/>
            </a:p>
          </p:txBody>
        </p:sp>
        <p:sp>
          <p:nvSpPr>
            <p:cNvPr id="81" name="Shape 81"/>
            <p:cNvSpPr/>
            <p:nvPr/>
          </p:nvSpPr>
          <p:spPr>
            <a:xfrm>
              <a:off x="74170" y="298396"/>
              <a:ext cx="2243538" cy="922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6" tIns="64996" rIns="64996" bIns="64996" numCol="1" anchor="ctr">
              <a:spAutoFit/>
            </a:bodyPr>
            <a:lstStyle/>
            <a:p>
              <a:pPr lvl="0" defTabSz="649966">
                <a:defRPr sz="1800"/>
              </a:pPr>
              <a:r>
                <a:rPr b="1">
                  <a:latin typeface="Arial"/>
                  <a:ea typeface="Arial"/>
                  <a:cs typeface="Arial"/>
                  <a:sym typeface="Arial"/>
                </a:rPr>
                <a:t>UCLA/JPL</a:t>
              </a:r>
              <a:endParaRPr sz="3200">
                <a:solidFill>
                  <a:srgbClr val="FFFFFF"/>
                </a:solidFill>
                <a:latin typeface="Arial"/>
                <a:ea typeface="Arial"/>
                <a:cs typeface="Arial"/>
                <a:sym typeface="Arial"/>
              </a:endParaRPr>
            </a:p>
            <a:p>
              <a:pPr lvl="0" defTabSz="649966">
                <a:defRPr sz="1800"/>
              </a:pPr>
              <a:r>
                <a:rPr>
                  <a:solidFill>
                    <a:srgbClr val="1F497D"/>
                  </a:solidFill>
                  <a:latin typeface="Arial"/>
                  <a:ea typeface="Arial"/>
                  <a:cs typeface="Arial"/>
                  <a:sym typeface="Arial"/>
                </a:rPr>
                <a:t>X. Jiang</a:t>
              </a:r>
              <a:endParaRPr sz="3200">
                <a:solidFill>
                  <a:srgbClr val="FFFFFF"/>
                </a:solidFill>
                <a:latin typeface="Arial"/>
                <a:ea typeface="Arial"/>
                <a:cs typeface="Arial"/>
                <a:sym typeface="Arial"/>
              </a:endParaRPr>
            </a:p>
            <a:p>
              <a:pPr lvl="0" defTabSz="649966">
                <a:defRPr sz="1800"/>
              </a:pPr>
              <a:r>
                <a:rPr>
                  <a:solidFill>
                    <a:srgbClr val="1F497D"/>
                  </a:solidFill>
                  <a:latin typeface="Arial"/>
                  <a:ea typeface="Arial"/>
                  <a:cs typeface="Arial"/>
                  <a:sym typeface="Arial"/>
                </a:rPr>
                <a:t>D. Waliser</a:t>
              </a:r>
            </a:p>
          </p:txBody>
        </p:sp>
      </p:grpSp>
      <p:grpSp>
        <p:nvGrpSpPr>
          <p:cNvPr id="85" name="Group 85"/>
          <p:cNvGrpSpPr/>
          <p:nvPr/>
        </p:nvGrpSpPr>
        <p:grpSpPr>
          <a:xfrm>
            <a:off x="174848" y="4562294"/>
            <a:ext cx="5680850" cy="1519408"/>
            <a:chOff x="0" y="0"/>
            <a:chExt cx="5680848" cy="1519407"/>
          </a:xfrm>
        </p:grpSpPr>
        <p:sp>
          <p:nvSpPr>
            <p:cNvPr id="83" name="Shape 83"/>
            <p:cNvSpPr/>
            <p:nvPr/>
          </p:nvSpPr>
          <p:spPr>
            <a:xfrm>
              <a:off x="-1" y="-1"/>
              <a:ext cx="5680850" cy="1519409"/>
            </a:xfrm>
            <a:prstGeom prst="roundRect">
              <a:avLst>
                <a:gd name="adj" fmla="val 11724"/>
              </a:avLst>
            </a:prstGeom>
            <a:gradFill flip="none" rotWithShape="1">
              <a:gsLst>
                <a:gs pos="0">
                  <a:srgbClr val="8C2A27"/>
                </a:gs>
                <a:gs pos="80000">
                  <a:srgbClr val="B83734"/>
                </a:gs>
                <a:gs pos="100000">
                  <a:srgbClr val="BB3531"/>
                </a:gs>
              </a:gsLst>
              <a:lin ang="16200000" scaled="0"/>
            </a:gradFill>
            <a:ln w="12700" cap="flat">
              <a:noFill/>
              <a:miter lim="400000"/>
            </a:ln>
            <a:effectLst>
              <a:outerShdw blurRad="38100" dist="12700" dir="5400000" rotWithShape="0">
                <a:srgbClr val="000000">
                  <a:alpha val="35000"/>
                </a:srgbClr>
              </a:outerShdw>
            </a:effectLst>
          </p:spPr>
          <p:txBody>
            <a:bodyPr wrap="square" lIns="59010" tIns="59010" rIns="59010" bIns="59010" numCol="1" anchor="ctr">
              <a:noAutofit/>
            </a:bodyPr>
            <a:lstStyle/>
            <a:p>
              <a:pPr lvl="0" defTabSz="649966">
                <a:defRPr sz="3200">
                  <a:solidFill>
                    <a:srgbClr val="FFFFFF"/>
                  </a:solidFill>
                  <a:latin typeface="Arial"/>
                  <a:ea typeface="Arial"/>
                  <a:cs typeface="Arial"/>
                  <a:sym typeface="Arial"/>
                </a:defRPr>
              </a:pPr>
              <a:endParaRPr/>
            </a:p>
          </p:txBody>
        </p:sp>
        <p:sp>
          <p:nvSpPr>
            <p:cNvPr id="84" name="Shape 84"/>
            <p:cNvSpPr/>
            <p:nvPr/>
          </p:nvSpPr>
          <p:spPr>
            <a:xfrm>
              <a:off x="74170" y="165046"/>
              <a:ext cx="5532507" cy="11893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6" tIns="64996" rIns="64996" bIns="64996" numCol="1" anchor="ctr">
              <a:spAutoFit/>
            </a:bodyPr>
            <a:lstStyle/>
            <a:p>
              <a:pPr lvl="0" defTabSz="649966">
                <a:defRPr sz="1800"/>
              </a:pPr>
              <a:r>
                <a:rPr b="1">
                  <a:latin typeface="Arial"/>
                  <a:ea typeface="Arial"/>
                  <a:cs typeface="Arial"/>
                  <a:sym typeface="Arial"/>
                </a:rPr>
                <a:t>2-Day MJO Hindcasts</a:t>
              </a:r>
              <a:endParaRPr sz="3200">
                <a:solidFill>
                  <a:srgbClr val="FFFFFF"/>
                </a:solidFill>
                <a:latin typeface="Arial"/>
                <a:ea typeface="Arial"/>
                <a:cs typeface="Arial"/>
                <a:sym typeface="Arial"/>
              </a:endParaRPr>
            </a:p>
            <a:p>
              <a:pPr lvl="0" defTabSz="649966">
                <a:defRPr sz="1800"/>
              </a:pPr>
              <a:r>
                <a:rPr>
                  <a:solidFill>
                    <a:srgbClr val="000066"/>
                  </a:solidFill>
                  <a:latin typeface="Arial"/>
                  <a:ea typeface="Arial"/>
                  <a:cs typeface="Arial"/>
                  <a:sym typeface="Arial"/>
                </a:rPr>
                <a:t>YOTC MJO Cases E &amp; F (winter 2009)*</a:t>
              </a:r>
              <a:endParaRPr sz="3200">
                <a:solidFill>
                  <a:srgbClr val="FFFFFF"/>
                </a:solidFill>
                <a:latin typeface="Arial"/>
                <a:ea typeface="Arial"/>
                <a:cs typeface="Arial"/>
                <a:sym typeface="Arial"/>
              </a:endParaRPr>
            </a:p>
            <a:p>
              <a:pPr lvl="0" defTabSz="649966">
                <a:defRPr sz="1800"/>
              </a:pPr>
              <a:r>
                <a:rPr>
                  <a:solidFill>
                    <a:srgbClr val="000066"/>
                  </a:solidFill>
                  <a:latin typeface="Arial"/>
                  <a:ea typeface="Arial"/>
                  <a:cs typeface="Arial"/>
                  <a:sym typeface="Arial"/>
                </a:rPr>
                <a:t>Time Step, Indo-Pacific Domain Output</a:t>
              </a:r>
              <a:endParaRPr sz="3200">
                <a:solidFill>
                  <a:srgbClr val="FFFFFF"/>
                </a:solidFill>
                <a:latin typeface="Arial"/>
                <a:ea typeface="Arial"/>
                <a:cs typeface="Arial"/>
                <a:sym typeface="Arial"/>
              </a:endParaRPr>
            </a:p>
            <a:p>
              <a:pPr lvl="0" defTabSz="649966">
                <a:defRPr sz="1800"/>
              </a:pPr>
              <a:r>
                <a:rPr>
                  <a:solidFill>
                    <a:srgbClr val="000066"/>
                  </a:solidFill>
                  <a:latin typeface="Arial"/>
                  <a:ea typeface="Arial"/>
                  <a:cs typeface="Arial"/>
                  <a:sym typeface="Arial"/>
                </a:rPr>
                <a:t>Very Detailed Physical/Model Processes</a:t>
              </a:r>
            </a:p>
          </p:txBody>
        </p:sp>
      </p:grpSp>
      <p:grpSp>
        <p:nvGrpSpPr>
          <p:cNvPr id="88" name="Group 88"/>
          <p:cNvGrpSpPr/>
          <p:nvPr/>
        </p:nvGrpSpPr>
        <p:grpSpPr>
          <a:xfrm>
            <a:off x="6033113" y="4562294"/>
            <a:ext cx="4213544" cy="1519408"/>
            <a:chOff x="0" y="0"/>
            <a:chExt cx="4213543" cy="1519407"/>
          </a:xfrm>
        </p:grpSpPr>
        <p:sp>
          <p:nvSpPr>
            <p:cNvPr id="86" name="Shape 86"/>
            <p:cNvSpPr/>
            <p:nvPr/>
          </p:nvSpPr>
          <p:spPr>
            <a:xfrm>
              <a:off x="0" y="-1"/>
              <a:ext cx="4213544" cy="1519409"/>
            </a:xfrm>
            <a:prstGeom prst="roundRect">
              <a:avLst>
                <a:gd name="adj" fmla="val 11724"/>
              </a:avLst>
            </a:prstGeom>
            <a:gradFill flip="none" rotWithShape="1">
              <a:gsLst>
                <a:gs pos="0">
                  <a:srgbClr val="7F8DA6"/>
                </a:gs>
                <a:gs pos="80000">
                  <a:srgbClr val="A6B9DA"/>
                </a:gs>
                <a:gs pos="100000">
                  <a:srgbClr val="A6BADC"/>
                </a:gs>
              </a:gsLst>
              <a:lin ang="16200000" scaled="0"/>
            </a:gradFill>
            <a:ln w="12700" cap="flat">
              <a:noFill/>
              <a:miter lim="400000"/>
            </a:ln>
            <a:effectLst>
              <a:outerShdw blurRad="38100" dist="12700" dir="5400000" rotWithShape="0">
                <a:srgbClr val="000000">
                  <a:alpha val="35000"/>
                </a:srgbClr>
              </a:outerShdw>
            </a:effectLst>
          </p:spPr>
          <p:txBody>
            <a:bodyPr wrap="square" lIns="59010" tIns="59010" rIns="59010" bIns="59010" numCol="1" anchor="ctr">
              <a:noAutofit/>
            </a:bodyPr>
            <a:lstStyle/>
            <a:p>
              <a:pPr lvl="0" defTabSz="649966">
                <a:defRPr sz="3200">
                  <a:solidFill>
                    <a:srgbClr val="FFFFFF"/>
                  </a:solidFill>
                  <a:latin typeface="Arial"/>
                  <a:ea typeface="Arial"/>
                  <a:cs typeface="Arial"/>
                  <a:sym typeface="Arial"/>
                </a:defRPr>
              </a:pPr>
              <a:endParaRPr/>
            </a:p>
          </p:txBody>
        </p:sp>
        <p:sp>
          <p:nvSpPr>
            <p:cNvPr id="87" name="Shape 87"/>
            <p:cNvSpPr/>
            <p:nvPr/>
          </p:nvSpPr>
          <p:spPr>
            <a:xfrm>
              <a:off x="74171" y="165046"/>
              <a:ext cx="4065202" cy="11893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6" tIns="64996" rIns="64996" bIns="64996" numCol="1" anchor="ctr">
              <a:spAutoFit/>
            </a:bodyPr>
            <a:lstStyle/>
            <a:p>
              <a:pPr lvl="0" defTabSz="649966">
                <a:defRPr sz="1800"/>
              </a:pPr>
              <a:r>
                <a:rPr>
                  <a:latin typeface="Arial"/>
                  <a:ea typeface="Arial"/>
                  <a:cs typeface="Arial"/>
                  <a:sym typeface="Arial"/>
                </a:rPr>
                <a:t>Heat and moisture budgets</a:t>
              </a:r>
              <a:endParaRPr sz="3200">
                <a:solidFill>
                  <a:srgbClr val="FFFFFF"/>
                </a:solidFill>
                <a:latin typeface="Arial"/>
                <a:ea typeface="Arial"/>
                <a:cs typeface="Arial"/>
                <a:sym typeface="Arial"/>
              </a:endParaRPr>
            </a:p>
            <a:p>
              <a:pPr lvl="0" defTabSz="649966">
                <a:defRPr sz="1800"/>
              </a:pPr>
              <a:r>
                <a:rPr>
                  <a:latin typeface="Arial"/>
                  <a:ea typeface="Arial"/>
                  <a:cs typeface="Arial"/>
                  <a:sym typeface="Arial"/>
                </a:rPr>
                <a:t>Model Physics Evaluation</a:t>
              </a:r>
              <a:endParaRPr sz="3200">
                <a:solidFill>
                  <a:srgbClr val="FFFFFF"/>
                </a:solidFill>
                <a:latin typeface="Arial"/>
                <a:ea typeface="Arial"/>
                <a:cs typeface="Arial"/>
                <a:sym typeface="Arial"/>
              </a:endParaRPr>
            </a:p>
            <a:p>
              <a:pPr lvl="0" defTabSz="649966">
                <a:defRPr sz="1800"/>
              </a:pPr>
              <a:r>
                <a:rPr>
                  <a:latin typeface="Arial"/>
                  <a:ea typeface="Arial"/>
                  <a:cs typeface="Arial"/>
                  <a:sym typeface="Arial"/>
                </a:rPr>
                <a:t>(e.g. Convection/Cloud/BL) </a:t>
              </a:r>
              <a:endParaRPr sz="3200">
                <a:solidFill>
                  <a:srgbClr val="FFFFFF"/>
                </a:solidFill>
                <a:latin typeface="Arial"/>
                <a:ea typeface="Arial"/>
                <a:cs typeface="Arial"/>
                <a:sym typeface="Arial"/>
              </a:endParaRPr>
            </a:p>
            <a:p>
              <a:pPr lvl="0" defTabSz="649966">
                <a:defRPr sz="1800"/>
              </a:pPr>
              <a:r>
                <a:rPr i="1">
                  <a:latin typeface="Arial"/>
                  <a:ea typeface="Arial"/>
                  <a:cs typeface="Arial"/>
                  <a:sym typeface="Arial"/>
                </a:rPr>
                <a:t>Short range Degradation</a:t>
              </a:r>
            </a:p>
          </p:txBody>
        </p:sp>
      </p:grpSp>
      <p:grpSp>
        <p:nvGrpSpPr>
          <p:cNvPr id="91" name="Group 91"/>
          <p:cNvGrpSpPr/>
          <p:nvPr/>
        </p:nvGrpSpPr>
        <p:grpSpPr>
          <a:xfrm>
            <a:off x="10411572" y="4562294"/>
            <a:ext cx="2362325" cy="1519408"/>
            <a:chOff x="0" y="0"/>
            <a:chExt cx="2362324" cy="1519407"/>
          </a:xfrm>
        </p:grpSpPr>
        <p:sp>
          <p:nvSpPr>
            <p:cNvPr id="89" name="Shape 89"/>
            <p:cNvSpPr/>
            <p:nvPr/>
          </p:nvSpPr>
          <p:spPr>
            <a:xfrm>
              <a:off x="0" y="-1"/>
              <a:ext cx="2362325" cy="1519409"/>
            </a:xfrm>
            <a:prstGeom prst="roundRect">
              <a:avLst>
                <a:gd name="adj" fmla="val 11724"/>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12700" dir="5400000" rotWithShape="0">
                <a:srgbClr val="000000">
                  <a:alpha val="35000"/>
                </a:srgbClr>
              </a:outerShdw>
            </a:effectLst>
          </p:spPr>
          <p:txBody>
            <a:bodyPr wrap="square" lIns="59010" tIns="59010" rIns="59010" bIns="59010" numCol="1" anchor="ctr">
              <a:noAutofit/>
            </a:bodyPr>
            <a:lstStyle/>
            <a:p>
              <a:pPr lvl="0" defTabSz="649966">
                <a:defRPr sz="3200">
                  <a:solidFill>
                    <a:srgbClr val="FFFFFF"/>
                  </a:solidFill>
                  <a:latin typeface="Arial"/>
                  <a:ea typeface="Arial"/>
                  <a:cs typeface="Arial"/>
                  <a:sym typeface="Arial"/>
                </a:defRPr>
              </a:pPr>
              <a:endParaRPr/>
            </a:p>
          </p:txBody>
        </p:sp>
        <p:sp>
          <p:nvSpPr>
            <p:cNvPr id="90" name="Shape 90"/>
            <p:cNvSpPr/>
            <p:nvPr/>
          </p:nvSpPr>
          <p:spPr>
            <a:xfrm>
              <a:off x="74170" y="298396"/>
              <a:ext cx="2213980" cy="922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6" tIns="64996" rIns="64996" bIns="64996" numCol="1" anchor="ctr">
              <a:spAutoFit/>
            </a:bodyPr>
            <a:lstStyle/>
            <a:p>
              <a:pPr lvl="0" defTabSz="649966">
                <a:defRPr sz="1800"/>
              </a:pPr>
              <a:r>
                <a:rPr b="1">
                  <a:latin typeface="Arial"/>
                  <a:ea typeface="Arial"/>
                  <a:cs typeface="Arial"/>
                  <a:sym typeface="Arial"/>
                </a:rPr>
                <a:t>Met Office</a:t>
              </a:r>
              <a:endParaRPr sz="3200">
                <a:solidFill>
                  <a:srgbClr val="FFFFFF"/>
                </a:solidFill>
                <a:latin typeface="Arial"/>
                <a:ea typeface="Arial"/>
                <a:cs typeface="Arial"/>
                <a:sym typeface="Arial"/>
              </a:endParaRPr>
            </a:p>
            <a:p>
              <a:pPr lvl="0" defTabSz="649966">
                <a:defRPr sz="1800"/>
              </a:pPr>
              <a:r>
                <a:rPr>
                  <a:solidFill>
                    <a:srgbClr val="1F497D"/>
                  </a:solidFill>
                  <a:latin typeface="Arial"/>
                  <a:ea typeface="Arial"/>
                  <a:cs typeface="Arial"/>
                  <a:sym typeface="Arial"/>
                </a:rPr>
                <a:t>P. Xavier</a:t>
              </a:r>
              <a:endParaRPr sz="3200">
                <a:solidFill>
                  <a:srgbClr val="FFFFFF"/>
                </a:solidFill>
                <a:latin typeface="Arial"/>
                <a:ea typeface="Arial"/>
                <a:cs typeface="Arial"/>
                <a:sym typeface="Arial"/>
              </a:endParaRPr>
            </a:p>
            <a:p>
              <a:pPr lvl="0" defTabSz="649966">
                <a:defRPr sz="1800"/>
              </a:pPr>
              <a:r>
                <a:rPr>
                  <a:solidFill>
                    <a:srgbClr val="1F497D"/>
                  </a:solidFill>
                  <a:latin typeface="Arial"/>
                  <a:ea typeface="Arial"/>
                  <a:cs typeface="Arial"/>
                  <a:sym typeface="Arial"/>
                </a:rPr>
                <a:t>J. Petch</a:t>
              </a:r>
            </a:p>
          </p:txBody>
        </p:sp>
      </p:grpSp>
      <p:grpSp>
        <p:nvGrpSpPr>
          <p:cNvPr id="94" name="Group 94"/>
          <p:cNvGrpSpPr/>
          <p:nvPr/>
        </p:nvGrpSpPr>
        <p:grpSpPr>
          <a:xfrm>
            <a:off x="130142" y="6358988"/>
            <a:ext cx="5680850" cy="1519407"/>
            <a:chOff x="0" y="0"/>
            <a:chExt cx="5680849" cy="1519406"/>
          </a:xfrm>
        </p:grpSpPr>
        <p:sp>
          <p:nvSpPr>
            <p:cNvPr id="92" name="Shape 92"/>
            <p:cNvSpPr/>
            <p:nvPr/>
          </p:nvSpPr>
          <p:spPr>
            <a:xfrm>
              <a:off x="0" y="-1"/>
              <a:ext cx="5680850" cy="1519408"/>
            </a:xfrm>
            <a:prstGeom prst="roundRect">
              <a:avLst>
                <a:gd name="adj" fmla="val 11724"/>
              </a:avLst>
            </a:prstGeom>
            <a:gradFill flip="none" rotWithShape="1">
              <a:gsLst>
                <a:gs pos="0">
                  <a:srgbClr val="8C2A27"/>
                </a:gs>
                <a:gs pos="80000">
                  <a:srgbClr val="B83734"/>
                </a:gs>
                <a:gs pos="100000">
                  <a:srgbClr val="BB3531"/>
                </a:gs>
              </a:gsLst>
              <a:lin ang="16200000" scaled="0"/>
            </a:gradFill>
            <a:ln w="12700" cap="flat">
              <a:noFill/>
              <a:miter lim="400000"/>
            </a:ln>
            <a:effectLst>
              <a:outerShdw blurRad="38100" dist="12700" dir="5400000" rotWithShape="0">
                <a:srgbClr val="000000">
                  <a:alpha val="35000"/>
                </a:srgbClr>
              </a:outerShdw>
            </a:effectLst>
          </p:spPr>
          <p:txBody>
            <a:bodyPr wrap="square" lIns="59010" tIns="59010" rIns="59010" bIns="59010" numCol="1" anchor="ctr">
              <a:noAutofit/>
            </a:bodyPr>
            <a:lstStyle/>
            <a:p>
              <a:pPr lvl="0" defTabSz="649966">
                <a:defRPr sz="3200">
                  <a:solidFill>
                    <a:srgbClr val="FFFFFF"/>
                  </a:solidFill>
                  <a:latin typeface="Arial"/>
                  <a:ea typeface="Arial"/>
                  <a:cs typeface="Arial"/>
                  <a:sym typeface="Arial"/>
                </a:defRPr>
              </a:pPr>
              <a:endParaRPr/>
            </a:p>
          </p:txBody>
        </p:sp>
        <p:sp>
          <p:nvSpPr>
            <p:cNvPr id="93" name="Shape 93"/>
            <p:cNvSpPr/>
            <p:nvPr/>
          </p:nvSpPr>
          <p:spPr>
            <a:xfrm>
              <a:off x="74170" y="165045"/>
              <a:ext cx="5532507" cy="11893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6" tIns="64996" rIns="64996" bIns="64996" numCol="1" anchor="ctr">
              <a:spAutoFit/>
            </a:bodyPr>
            <a:lstStyle/>
            <a:p>
              <a:pPr lvl="0" defTabSz="649966">
                <a:defRPr sz="1800"/>
              </a:pPr>
              <a:r>
                <a:rPr b="1" dirty="0">
                  <a:latin typeface="Arial"/>
                  <a:ea typeface="Arial"/>
                  <a:cs typeface="Arial"/>
                  <a:sym typeface="Arial"/>
                </a:rPr>
                <a:t>20-Day MJO Hindcasts</a:t>
              </a:r>
              <a:endParaRPr sz="3200" dirty="0">
                <a:solidFill>
                  <a:srgbClr val="FFFFFF"/>
                </a:solidFill>
                <a:latin typeface="Arial"/>
                <a:ea typeface="Arial"/>
                <a:cs typeface="Arial"/>
                <a:sym typeface="Arial"/>
              </a:endParaRPr>
            </a:p>
            <a:p>
              <a:pPr lvl="0" defTabSz="649966">
                <a:defRPr sz="1800"/>
              </a:pPr>
              <a:r>
                <a:rPr dirty="0">
                  <a:solidFill>
                    <a:srgbClr val="000066"/>
                  </a:solidFill>
                  <a:latin typeface="Arial"/>
                  <a:ea typeface="Arial"/>
                  <a:cs typeface="Arial"/>
                  <a:sym typeface="Arial"/>
                </a:rPr>
                <a:t>YOTC MJO Cases E &amp; F (winter 2009)*</a:t>
              </a:r>
              <a:endParaRPr sz="3200" dirty="0">
                <a:solidFill>
                  <a:srgbClr val="FFFFFF"/>
                </a:solidFill>
                <a:latin typeface="Arial"/>
                <a:ea typeface="Arial"/>
                <a:cs typeface="Arial"/>
                <a:sym typeface="Arial"/>
              </a:endParaRPr>
            </a:p>
            <a:p>
              <a:pPr lvl="0" defTabSz="649966">
                <a:defRPr sz="1800"/>
              </a:pPr>
              <a:r>
                <a:rPr dirty="0">
                  <a:solidFill>
                    <a:srgbClr val="000066"/>
                  </a:solidFill>
                  <a:latin typeface="Arial"/>
                  <a:ea typeface="Arial"/>
                  <a:cs typeface="Arial"/>
                  <a:sym typeface="Arial"/>
                </a:rPr>
                <a:t>3-hr, Global Output</a:t>
              </a:r>
              <a:endParaRPr sz="3200" dirty="0">
                <a:solidFill>
                  <a:srgbClr val="FFFFFF"/>
                </a:solidFill>
                <a:latin typeface="Arial"/>
                <a:ea typeface="Arial"/>
                <a:cs typeface="Arial"/>
                <a:sym typeface="Arial"/>
              </a:endParaRPr>
            </a:p>
            <a:p>
              <a:pPr lvl="0" defTabSz="649966">
                <a:defRPr sz="1800"/>
              </a:pPr>
              <a:r>
                <a:rPr dirty="0">
                  <a:solidFill>
                    <a:srgbClr val="000066"/>
                  </a:solidFill>
                  <a:latin typeface="Arial"/>
                  <a:ea typeface="Arial"/>
                  <a:cs typeface="Arial"/>
                  <a:sym typeface="Arial"/>
                </a:rPr>
                <a:t>Elements of I &amp; II </a:t>
              </a:r>
            </a:p>
          </p:txBody>
        </p:sp>
      </p:grpSp>
      <p:grpSp>
        <p:nvGrpSpPr>
          <p:cNvPr id="97" name="Group 97"/>
          <p:cNvGrpSpPr/>
          <p:nvPr/>
        </p:nvGrpSpPr>
        <p:grpSpPr>
          <a:xfrm>
            <a:off x="5988404" y="6358988"/>
            <a:ext cx="4224789" cy="1519407"/>
            <a:chOff x="0" y="0"/>
            <a:chExt cx="4224787" cy="1519406"/>
          </a:xfrm>
        </p:grpSpPr>
        <p:sp>
          <p:nvSpPr>
            <p:cNvPr id="95" name="Shape 95"/>
            <p:cNvSpPr/>
            <p:nvPr/>
          </p:nvSpPr>
          <p:spPr>
            <a:xfrm>
              <a:off x="-1" y="-1"/>
              <a:ext cx="4224789" cy="1519408"/>
            </a:xfrm>
            <a:prstGeom prst="roundRect">
              <a:avLst>
                <a:gd name="adj" fmla="val 11724"/>
              </a:avLst>
            </a:prstGeom>
            <a:gradFill flip="none" rotWithShape="1">
              <a:gsLst>
                <a:gs pos="0">
                  <a:srgbClr val="7F8DA6"/>
                </a:gs>
                <a:gs pos="80000">
                  <a:srgbClr val="A6B9DA"/>
                </a:gs>
                <a:gs pos="100000">
                  <a:srgbClr val="A6BADC"/>
                </a:gs>
              </a:gsLst>
              <a:lin ang="16200000" scaled="0"/>
            </a:gradFill>
            <a:ln w="12700" cap="flat">
              <a:noFill/>
              <a:miter lim="400000"/>
            </a:ln>
            <a:effectLst>
              <a:outerShdw blurRad="38100" dist="12700" dir="5400000" rotWithShape="0">
                <a:srgbClr val="000000">
                  <a:alpha val="35000"/>
                </a:srgbClr>
              </a:outerShdw>
            </a:effectLst>
          </p:spPr>
          <p:txBody>
            <a:bodyPr wrap="square" lIns="59010" tIns="59010" rIns="59010" bIns="59010" numCol="1" anchor="ctr">
              <a:noAutofit/>
            </a:bodyPr>
            <a:lstStyle/>
            <a:p>
              <a:pPr lvl="0" defTabSz="649966">
                <a:defRPr sz="3200">
                  <a:solidFill>
                    <a:srgbClr val="FFFFFF"/>
                  </a:solidFill>
                  <a:latin typeface="Arial"/>
                  <a:ea typeface="Arial"/>
                  <a:cs typeface="Arial"/>
                  <a:sym typeface="Arial"/>
                </a:defRPr>
              </a:pPr>
              <a:endParaRPr/>
            </a:p>
          </p:txBody>
        </p:sp>
        <p:sp>
          <p:nvSpPr>
            <p:cNvPr id="96" name="Shape 96"/>
            <p:cNvSpPr/>
            <p:nvPr/>
          </p:nvSpPr>
          <p:spPr>
            <a:xfrm>
              <a:off x="74170" y="298395"/>
              <a:ext cx="4076446" cy="922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6" tIns="64996" rIns="64996" bIns="64996" numCol="1" anchor="ctr">
              <a:spAutoFit/>
            </a:bodyPr>
            <a:lstStyle/>
            <a:p>
              <a:pPr lvl="0" defTabSz="649966">
                <a:defRPr sz="1800"/>
              </a:pPr>
              <a:r>
                <a:rPr>
                  <a:latin typeface="Arial"/>
                  <a:ea typeface="Arial"/>
                  <a:cs typeface="Arial"/>
                  <a:sym typeface="Arial"/>
                </a:rPr>
                <a:t>MJO Forecast Skill</a:t>
              </a:r>
              <a:endParaRPr sz="3200">
                <a:solidFill>
                  <a:srgbClr val="FFFFFF"/>
                </a:solidFill>
                <a:latin typeface="Arial"/>
                <a:ea typeface="Arial"/>
                <a:cs typeface="Arial"/>
                <a:sym typeface="Arial"/>
              </a:endParaRPr>
            </a:p>
            <a:p>
              <a:pPr lvl="0" defTabSz="649966">
                <a:defRPr sz="1800"/>
              </a:pPr>
              <a:r>
                <a:rPr>
                  <a:latin typeface="Arial"/>
                  <a:ea typeface="Arial"/>
                  <a:cs typeface="Arial"/>
                  <a:sym typeface="Arial"/>
                </a:rPr>
                <a:t>State Evolution/Degradation</a:t>
              </a:r>
              <a:endParaRPr sz="3200">
                <a:solidFill>
                  <a:srgbClr val="FFFFFF"/>
                </a:solidFill>
                <a:latin typeface="Arial"/>
                <a:ea typeface="Arial"/>
                <a:cs typeface="Arial"/>
                <a:sym typeface="Arial"/>
              </a:endParaRPr>
            </a:p>
            <a:p>
              <a:pPr lvl="0" defTabSz="649966">
                <a:defRPr sz="1800"/>
              </a:pPr>
              <a:r>
                <a:rPr>
                  <a:latin typeface="Arial"/>
                  <a:ea typeface="Arial"/>
                  <a:cs typeface="Arial"/>
                  <a:sym typeface="Arial"/>
                </a:rPr>
                <a:t>Elements of I &amp; II</a:t>
              </a:r>
            </a:p>
          </p:txBody>
        </p:sp>
      </p:grpSp>
      <p:grpSp>
        <p:nvGrpSpPr>
          <p:cNvPr id="100" name="Group 100"/>
          <p:cNvGrpSpPr/>
          <p:nvPr/>
        </p:nvGrpSpPr>
        <p:grpSpPr>
          <a:xfrm>
            <a:off x="10371953" y="6358988"/>
            <a:ext cx="2487349" cy="1519407"/>
            <a:chOff x="0" y="0"/>
            <a:chExt cx="2487347" cy="1519406"/>
          </a:xfrm>
        </p:grpSpPr>
        <p:sp>
          <p:nvSpPr>
            <p:cNvPr id="98" name="Shape 98"/>
            <p:cNvSpPr/>
            <p:nvPr/>
          </p:nvSpPr>
          <p:spPr>
            <a:xfrm>
              <a:off x="0" y="-1"/>
              <a:ext cx="2487349" cy="1519408"/>
            </a:xfrm>
            <a:prstGeom prst="roundRect">
              <a:avLst>
                <a:gd name="adj" fmla="val 11724"/>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12700" dir="5400000" rotWithShape="0">
                <a:srgbClr val="000000">
                  <a:alpha val="35000"/>
                </a:srgbClr>
              </a:outerShdw>
            </a:effectLst>
          </p:spPr>
          <p:txBody>
            <a:bodyPr wrap="square" lIns="59010" tIns="59010" rIns="59010" bIns="59010" numCol="1" anchor="ctr">
              <a:noAutofit/>
            </a:bodyPr>
            <a:lstStyle/>
            <a:p>
              <a:pPr lvl="0" defTabSz="649966">
                <a:defRPr sz="3200">
                  <a:solidFill>
                    <a:srgbClr val="FFFFFF"/>
                  </a:solidFill>
                  <a:latin typeface="Arial"/>
                  <a:ea typeface="Arial"/>
                  <a:cs typeface="Arial"/>
                  <a:sym typeface="Arial"/>
                </a:defRPr>
              </a:pPr>
              <a:endParaRPr/>
            </a:p>
          </p:txBody>
        </p:sp>
        <p:sp>
          <p:nvSpPr>
            <p:cNvPr id="99" name="Shape 99"/>
            <p:cNvSpPr/>
            <p:nvPr/>
          </p:nvSpPr>
          <p:spPr>
            <a:xfrm>
              <a:off x="74170" y="298395"/>
              <a:ext cx="2339005" cy="922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6" tIns="64996" rIns="64996" bIns="64996" numCol="1" anchor="ctr">
              <a:spAutoFit/>
            </a:bodyPr>
            <a:lstStyle/>
            <a:p>
              <a:pPr lvl="0" defTabSz="649966">
                <a:defRPr sz="1800"/>
              </a:pPr>
              <a:r>
                <a:rPr b="1">
                  <a:latin typeface="Arial"/>
                  <a:ea typeface="Arial"/>
                  <a:cs typeface="Arial"/>
                  <a:sym typeface="Arial"/>
                </a:rPr>
                <a:t>NCAS/Walker in.</a:t>
              </a:r>
              <a:endParaRPr sz="3200">
                <a:solidFill>
                  <a:srgbClr val="FFFFFF"/>
                </a:solidFill>
                <a:latin typeface="Arial"/>
                <a:ea typeface="Arial"/>
                <a:cs typeface="Arial"/>
                <a:sym typeface="Arial"/>
              </a:endParaRPr>
            </a:p>
            <a:p>
              <a:pPr lvl="0" defTabSz="649966">
                <a:defRPr sz="1800"/>
              </a:pPr>
              <a:r>
                <a:rPr>
                  <a:solidFill>
                    <a:srgbClr val="1F497D"/>
                  </a:solidFill>
                  <a:latin typeface="Arial"/>
                  <a:ea typeface="Arial"/>
                  <a:cs typeface="Arial"/>
                  <a:sym typeface="Arial"/>
                </a:rPr>
                <a:t>N. Klingaman</a:t>
              </a:r>
              <a:endParaRPr sz="3200">
                <a:solidFill>
                  <a:srgbClr val="FFFFFF"/>
                </a:solidFill>
                <a:latin typeface="Arial"/>
                <a:ea typeface="Arial"/>
                <a:cs typeface="Arial"/>
                <a:sym typeface="Arial"/>
              </a:endParaRPr>
            </a:p>
            <a:p>
              <a:pPr lvl="0" defTabSz="649966">
                <a:defRPr sz="1800"/>
              </a:pPr>
              <a:r>
                <a:rPr>
                  <a:solidFill>
                    <a:srgbClr val="1F497D"/>
                  </a:solidFill>
                  <a:latin typeface="Arial"/>
                  <a:ea typeface="Arial"/>
                  <a:cs typeface="Arial"/>
                  <a:sym typeface="Arial"/>
                </a:rPr>
                <a:t>S. Woolnough</a:t>
              </a:r>
            </a:p>
          </p:txBody>
        </p:sp>
      </p:grpSp>
      <p:sp>
        <p:nvSpPr>
          <p:cNvPr id="101" name="Shape 101"/>
          <p:cNvSpPr/>
          <p:nvPr/>
        </p:nvSpPr>
        <p:spPr>
          <a:xfrm>
            <a:off x="541118" y="7995737"/>
            <a:ext cx="2412285" cy="389214"/>
          </a:xfrm>
          <a:prstGeom prst="rect">
            <a:avLst/>
          </a:prstGeom>
          <a:ln w="12700">
            <a:miter lim="400000"/>
          </a:ln>
          <a:extLst>
            <a:ext uri="{C572A759-6A51-4108-AA02-DFA0A04FC94B}">
              <ma14:wrappingTextBoxFlag xmlns:ma14="http://schemas.microsoft.com/office/mac/drawingml/2011/main" val="1"/>
            </a:ext>
          </a:extLst>
        </p:spPr>
        <p:txBody>
          <a:bodyPr wrap="none" lIns="64996" tIns="64996" rIns="64996" bIns="64996">
            <a:spAutoFit/>
          </a:bodyPr>
          <a:lstStyle>
            <a:lvl1pPr defTabSz="649966">
              <a:defRPr sz="1800">
                <a:solidFill>
                  <a:srgbClr val="FFFFFF"/>
                </a:solidFill>
                <a:latin typeface="Arial"/>
                <a:ea typeface="Arial"/>
                <a:cs typeface="Arial"/>
                <a:sym typeface="Arial"/>
              </a:defRPr>
            </a:lvl1pPr>
          </a:lstStyle>
          <a:p>
            <a:pPr lvl="0">
              <a:defRPr>
                <a:solidFill>
                  <a:srgbClr val="000000"/>
                </a:solidFill>
              </a:defRPr>
            </a:pPr>
            <a:r>
              <a:rPr>
                <a:solidFill>
                  <a:srgbClr val="FFFFFF"/>
                </a:solidFill>
              </a:rPr>
              <a:t>*DYNAMO Case TBD </a:t>
            </a:r>
          </a:p>
        </p:txBody>
      </p:sp>
      <p:sp>
        <p:nvSpPr>
          <p:cNvPr id="102" name="Shape 102"/>
          <p:cNvSpPr/>
          <p:nvPr/>
        </p:nvSpPr>
        <p:spPr>
          <a:xfrm>
            <a:off x="205845" y="2773433"/>
            <a:ext cx="323048" cy="460193"/>
          </a:xfrm>
          <a:prstGeom prst="rect">
            <a:avLst/>
          </a:prstGeom>
          <a:ln w="12700">
            <a:miter lim="400000"/>
          </a:ln>
          <a:extLst>
            <a:ext uri="{C572A759-6A51-4108-AA02-DFA0A04FC94B}">
              <ma14:wrappingTextBoxFlag xmlns:ma14="http://schemas.microsoft.com/office/mac/drawingml/2011/main" val="1"/>
            </a:ext>
          </a:extLst>
        </p:spPr>
        <p:txBody>
          <a:bodyPr wrap="none" lIns="64996" tIns="64996" rIns="64996" bIns="64996">
            <a:spAutoFit/>
          </a:bodyPr>
          <a:lstStyle>
            <a:lvl1pPr algn="l" defTabSz="649966">
              <a:defRPr sz="2200">
                <a:latin typeface="Calibri"/>
                <a:ea typeface="Calibri"/>
                <a:cs typeface="Calibri"/>
                <a:sym typeface="Calibri"/>
              </a:defRPr>
            </a:lvl1pPr>
          </a:lstStyle>
          <a:p>
            <a:pPr lvl="0">
              <a:defRPr sz="1800"/>
            </a:pPr>
            <a:r>
              <a:rPr sz="2200"/>
              <a:t>I.</a:t>
            </a:r>
          </a:p>
        </p:txBody>
      </p:sp>
      <p:sp>
        <p:nvSpPr>
          <p:cNvPr id="103" name="Shape 103"/>
          <p:cNvSpPr/>
          <p:nvPr/>
        </p:nvSpPr>
        <p:spPr>
          <a:xfrm>
            <a:off x="174250" y="4545045"/>
            <a:ext cx="333230" cy="389215"/>
          </a:xfrm>
          <a:prstGeom prst="rect">
            <a:avLst/>
          </a:prstGeom>
          <a:ln w="12700">
            <a:miter lim="400000"/>
          </a:ln>
          <a:extLst>
            <a:ext uri="{C572A759-6A51-4108-AA02-DFA0A04FC94B}">
              <ma14:wrappingTextBoxFlag xmlns:ma14="http://schemas.microsoft.com/office/mac/drawingml/2011/main" val="1"/>
            </a:ext>
          </a:extLst>
        </p:spPr>
        <p:txBody>
          <a:bodyPr wrap="none" lIns="64996" tIns="64996" rIns="64996" bIns="64996">
            <a:spAutoFit/>
          </a:bodyPr>
          <a:lstStyle>
            <a:lvl1pPr algn="l" defTabSz="649966">
              <a:defRPr sz="1800">
                <a:latin typeface="Arial"/>
                <a:ea typeface="Arial"/>
                <a:cs typeface="Arial"/>
                <a:sym typeface="Arial"/>
              </a:defRPr>
            </a:lvl1pPr>
          </a:lstStyle>
          <a:p>
            <a:pPr lvl="0"/>
            <a:r>
              <a:t>II.</a:t>
            </a:r>
          </a:p>
        </p:txBody>
      </p:sp>
      <p:sp>
        <p:nvSpPr>
          <p:cNvPr id="104" name="Shape 104"/>
          <p:cNvSpPr/>
          <p:nvPr/>
        </p:nvSpPr>
        <p:spPr>
          <a:xfrm>
            <a:off x="135885" y="6359537"/>
            <a:ext cx="396742" cy="389214"/>
          </a:xfrm>
          <a:prstGeom prst="rect">
            <a:avLst/>
          </a:prstGeom>
          <a:ln w="12700">
            <a:miter lim="400000"/>
          </a:ln>
          <a:extLst>
            <a:ext uri="{C572A759-6A51-4108-AA02-DFA0A04FC94B}">
              <ma14:wrappingTextBoxFlag xmlns:ma14="http://schemas.microsoft.com/office/mac/drawingml/2011/main" val="1"/>
            </a:ext>
          </a:extLst>
        </p:spPr>
        <p:txBody>
          <a:bodyPr wrap="none" lIns="64996" tIns="64996" rIns="64996" bIns="64996">
            <a:spAutoFit/>
          </a:bodyPr>
          <a:lstStyle>
            <a:lvl1pPr algn="l" defTabSz="649966">
              <a:defRPr sz="1800">
                <a:latin typeface="Arial"/>
                <a:ea typeface="Arial"/>
                <a:cs typeface="Arial"/>
                <a:sym typeface="Arial"/>
              </a:defRPr>
            </a:lvl1pPr>
          </a:lstStyle>
          <a:p>
            <a:pPr lvl="0"/>
            <a:r>
              <a:t>III.</a:t>
            </a:r>
          </a:p>
        </p:txBody>
      </p:sp>
      <p:sp>
        <p:nvSpPr>
          <p:cNvPr id="105" name="Shape 105"/>
          <p:cNvSpPr/>
          <p:nvPr/>
        </p:nvSpPr>
        <p:spPr>
          <a:xfrm>
            <a:off x="1684069" y="2247593"/>
            <a:ext cx="2111578" cy="389215"/>
          </a:xfrm>
          <a:prstGeom prst="rect">
            <a:avLst/>
          </a:prstGeom>
          <a:ln w="12700">
            <a:miter lim="400000"/>
          </a:ln>
          <a:extLst>
            <a:ext uri="{C572A759-6A51-4108-AA02-DFA0A04FC94B}">
              <ma14:wrappingTextBoxFlag xmlns:ma14="http://schemas.microsoft.com/office/mac/drawingml/2011/main" val="1"/>
            </a:ext>
          </a:extLst>
        </p:spPr>
        <p:txBody>
          <a:bodyPr wrap="none" lIns="64996" tIns="64996" rIns="64996" bIns="64996">
            <a:spAutoFit/>
          </a:bodyPr>
          <a:lstStyle>
            <a:lvl1pPr algn="l" defTabSz="649966">
              <a:defRPr sz="1800" b="1">
                <a:solidFill>
                  <a:srgbClr val="FFFFFF"/>
                </a:solidFill>
                <a:latin typeface="Arial"/>
                <a:ea typeface="Arial"/>
                <a:cs typeface="Arial"/>
                <a:sym typeface="Arial"/>
              </a:defRPr>
            </a:lvl1pPr>
          </a:lstStyle>
          <a:p>
            <a:pPr lvl="0">
              <a:defRPr b="0">
                <a:solidFill>
                  <a:srgbClr val="000000"/>
                </a:solidFill>
              </a:defRPr>
            </a:pPr>
            <a:r>
              <a:rPr b="1">
                <a:solidFill>
                  <a:srgbClr val="FFFFFF"/>
                </a:solidFill>
              </a:rPr>
              <a:t>Model Experiment</a:t>
            </a:r>
          </a:p>
        </p:txBody>
      </p:sp>
      <p:sp>
        <p:nvSpPr>
          <p:cNvPr id="106" name="Shape 106"/>
          <p:cNvSpPr/>
          <p:nvPr/>
        </p:nvSpPr>
        <p:spPr>
          <a:xfrm>
            <a:off x="6922169" y="2247593"/>
            <a:ext cx="1743563" cy="389215"/>
          </a:xfrm>
          <a:prstGeom prst="rect">
            <a:avLst/>
          </a:prstGeom>
          <a:ln w="12700">
            <a:miter lim="400000"/>
          </a:ln>
          <a:extLst>
            <a:ext uri="{C572A759-6A51-4108-AA02-DFA0A04FC94B}">
              <ma14:wrappingTextBoxFlag xmlns:ma14="http://schemas.microsoft.com/office/mac/drawingml/2011/main" val="1"/>
            </a:ext>
          </a:extLst>
        </p:spPr>
        <p:txBody>
          <a:bodyPr wrap="none" lIns="64996" tIns="64996" rIns="64996" bIns="64996">
            <a:spAutoFit/>
          </a:bodyPr>
          <a:lstStyle>
            <a:lvl1pPr algn="l" defTabSz="649966">
              <a:defRPr sz="1800" b="1">
                <a:solidFill>
                  <a:srgbClr val="FFFFFF"/>
                </a:solidFill>
                <a:latin typeface="Arial"/>
                <a:ea typeface="Arial"/>
                <a:cs typeface="Arial"/>
                <a:sym typeface="Arial"/>
              </a:defRPr>
            </a:lvl1pPr>
          </a:lstStyle>
          <a:p>
            <a:pPr lvl="0">
              <a:defRPr b="0">
                <a:solidFill>
                  <a:srgbClr val="000000"/>
                </a:solidFill>
              </a:defRPr>
            </a:pPr>
            <a:r>
              <a:rPr b="1">
                <a:solidFill>
                  <a:srgbClr val="FFFFFF"/>
                </a:solidFill>
              </a:rPr>
              <a:t>Science Focus</a:t>
            </a:r>
          </a:p>
        </p:txBody>
      </p:sp>
      <p:sp>
        <p:nvSpPr>
          <p:cNvPr id="107" name="Shape 107"/>
          <p:cNvSpPr/>
          <p:nvPr/>
        </p:nvSpPr>
        <p:spPr>
          <a:xfrm>
            <a:off x="10779090" y="2247593"/>
            <a:ext cx="1184342" cy="389215"/>
          </a:xfrm>
          <a:prstGeom prst="rect">
            <a:avLst/>
          </a:prstGeom>
          <a:ln w="12700">
            <a:miter lim="400000"/>
          </a:ln>
          <a:extLst>
            <a:ext uri="{C572A759-6A51-4108-AA02-DFA0A04FC94B}">
              <ma14:wrappingTextBoxFlag xmlns:ma14="http://schemas.microsoft.com/office/mac/drawingml/2011/main" val="1"/>
            </a:ext>
          </a:extLst>
        </p:spPr>
        <p:txBody>
          <a:bodyPr wrap="none" lIns="64996" tIns="64996" rIns="64996" bIns="64996">
            <a:spAutoFit/>
          </a:bodyPr>
          <a:lstStyle>
            <a:lvl1pPr algn="l" defTabSz="649966">
              <a:defRPr sz="1800" b="1">
                <a:solidFill>
                  <a:srgbClr val="FFFFFF"/>
                </a:solidFill>
                <a:latin typeface="Arial"/>
                <a:ea typeface="Arial"/>
                <a:cs typeface="Arial"/>
                <a:sym typeface="Arial"/>
              </a:defRPr>
            </a:lvl1pPr>
          </a:lstStyle>
          <a:p>
            <a:pPr lvl="0">
              <a:defRPr b="0">
                <a:solidFill>
                  <a:srgbClr val="000000"/>
                </a:solidFill>
              </a:defRPr>
            </a:pPr>
            <a:r>
              <a:rPr b="1">
                <a:solidFill>
                  <a:srgbClr val="FFFFFF"/>
                </a:solidFill>
              </a:rPr>
              <a:t>Exp. POC</a:t>
            </a:r>
          </a:p>
        </p:txBody>
      </p:sp>
      <p:sp>
        <p:nvSpPr>
          <p:cNvPr id="108" name="Shape 108"/>
          <p:cNvSpPr/>
          <p:nvPr/>
        </p:nvSpPr>
        <p:spPr>
          <a:xfrm>
            <a:off x="219386" y="56212"/>
            <a:ext cx="6450020" cy="1108724"/>
          </a:xfrm>
          <a:prstGeom prst="rect">
            <a:avLst/>
          </a:prstGeom>
          <a:ln w="12700">
            <a:miter lim="400000"/>
          </a:ln>
          <a:extLst>
            <a:ext uri="{C572A759-6A51-4108-AA02-DFA0A04FC94B}">
              <ma14:wrappingTextBoxFlag xmlns:ma14="http://schemas.microsoft.com/office/mac/drawingml/2011/main" val="1"/>
            </a:ext>
          </a:extLst>
        </p:spPr>
        <p:txBody>
          <a:bodyPr lIns="64996" tIns="64996" rIns="64996" bIns="64996">
            <a:spAutoFit/>
          </a:bodyPr>
          <a:lstStyle/>
          <a:p>
            <a:pPr lvl="0" algn="r" defTabSz="649966">
              <a:defRPr sz="1800"/>
            </a:pPr>
            <a:r>
              <a:rPr sz="2200" b="1" dirty="0">
                <a:latin typeface="Times New Roman"/>
                <a:ea typeface="Times New Roman"/>
                <a:cs typeface="Times New Roman"/>
                <a:sym typeface="Times New Roman"/>
              </a:rPr>
              <a:t>Vertical Structure and Diabatic Processes of </a:t>
            </a:r>
          </a:p>
          <a:p>
            <a:pPr lvl="0" algn="r" defTabSz="649966">
              <a:defRPr sz="1800"/>
            </a:pPr>
            <a:r>
              <a:rPr sz="2200" b="1" dirty="0">
                <a:latin typeface="Times New Roman"/>
                <a:ea typeface="Times New Roman"/>
                <a:cs typeface="Times New Roman"/>
                <a:sym typeface="Times New Roman"/>
              </a:rPr>
              <a:t>the MJO:</a:t>
            </a:r>
            <a:r>
              <a:rPr sz="2200" b="1" i="1" dirty="0">
                <a:latin typeface="Times New Roman"/>
                <a:ea typeface="Times New Roman"/>
                <a:cs typeface="Times New Roman"/>
                <a:sym typeface="Times New Roman"/>
              </a:rPr>
              <a:t> Global Model Evaluation Project</a:t>
            </a:r>
            <a:endParaRPr sz="2200" b="1" dirty="0">
              <a:latin typeface="Times New Roman"/>
              <a:ea typeface="Times New Roman"/>
              <a:cs typeface="Times New Roman"/>
              <a:sym typeface="Times New Roman"/>
            </a:endParaRPr>
          </a:p>
          <a:p>
            <a:pPr lvl="0" algn="r" defTabSz="649966">
              <a:defRPr sz="1800"/>
            </a:pPr>
            <a:r>
              <a:rPr sz="2200" b="1" dirty="0">
                <a:solidFill>
                  <a:srgbClr val="800080"/>
                </a:solidFill>
                <a:latin typeface="Times New Roman"/>
                <a:ea typeface="Times New Roman"/>
                <a:cs typeface="Times New Roman"/>
                <a:sym typeface="Times New Roman"/>
              </a:rPr>
              <a:t>MJO Task Force/YOTC and GASS</a:t>
            </a:r>
          </a:p>
        </p:txBody>
      </p:sp>
      <p:sp>
        <p:nvSpPr>
          <p:cNvPr id="109" name="Shape 109"/>
          <p:cNvSpPr/>
          <p:nvPr/>
        </p:nvSpPr>
        <p:spPr>
          <a:xfrm>
            <a:off x="4124699" y="1584234"/>
            <a:ext cx="3875749" cy="488768"/>
          </a:xfrm>
          <a:prstGeom prst="rect">
            <a:avLst/>
          </a:prstGeom>
          <a:solidFill>
            <a:srgbClr val="FFFFFF"/>
          </a:solidFill>
          <a:ln w="3175">
            <a:solidFill>
              <a:srgbClr val="000090"/>
            </a:solidFill>
            <a:miter/>
          </a:ln>
          <a:extLst>
            <a:ext uri="{C572A759-6A51-4108-AA02-DFA0A04FC94B}">
              <ma14:wrappingTextBoxFlag xmlns:ma14="http://schemas.microsoft.com/office/mac/drawingml/2011/main" val="1"/>
            </a:ext>
          </a:extLst>
        </p:spPr>
        <p:txBody>
          <a:bodyPr wrap="none" lIns="64996" tIns="64996" rIns="64996" bIns="64996">
            <a:spAutoFit/>
          </a:bodyPr>
          <a:lstStyle>
            <a:lvl1pPr algn="l" defTabSz="1180267">
              <a:defRPr sz="2200">
                <a:latin typeface="Times"/>
                <a:ea typeface="Times"/>
                <a:cs typeface="Times"/>
                <a:sym typeface="Times"/>
              </a:defRPr>
            </a:lvl1pPr>
          </a:lstStyle>
          <a:p>
            <a:pPr lvl="0">
              <a:defRPr sz="1800"/>
            </a:pPr>
            <a:r>
              <a:rPr sz="2200"/>
              <a:t>www.ucar.edu/yotc/mjodiab.html</a:t>
            </a:r>
          </a:p>
        </p:txBody>
      </p:sp>
      <p:sp>
        <p:nvSpPr>
          <p:cNvPr id="110" name="Shape 110"/>
          <p:cNvSpPr/>
          <p:nvPr/>
        </p:nvSpPr>
        <p:spPr>
          <a:xfrm>
            <a:off x="118156" y="2632866"/>
            <a:ext cx="12729158" cy="1812783"/>
          </a:xfrm>
          <a:prstGeom prst="rect">
            <a:avLst/>
          </a:prstGeom>
          <a:ln w="25400">
            <a:solidFill>
              <a:srgbClr val="FF0000"/>
            </a:solidFill>
          </a:ln>
          <a:effectLst>
            <a:outerShdw blurRad="38100" dist="12700" dir="5400000" rotWithShape="0">
              <a:srgbClr val="000000">
                <a:alpha val="35000"/>
              </a:srgbClr>
            </a:outerShdw>
          </a:effectLst>
        </p:spPr>
        <p:txBody>
          <a:bodyPr lIns="59010" tIns="59010" rIns="59010" bIns="59010" anchor="ctr"/>
          <a:lstStyle/>
          <a:p>
            <a:pPr lvl="0" defTabSz="1180267">
              <a:defRPr sz="2200">
                <a:solidFill>
                  <a:srgbClr val="FFFFFF"/>
                </a:solidFill>
                <a:latin typeface="Calibri"/>
                <a:ea typeface="Calibri"/>
                <a:cs typeface="Calibri"/>
                <a:sym typeface="Calibri"/>
              </a:defRPr>
            </a:pPr>
            <a:endParaRPr/>
          </a:p>
        </p:txBody>
      </p:sp>
      <p:pic>
        <p:nvPicPr>
          <p:cNvPr id="111" name="image3.png"/>
          <p:cNvPicPr/>
          <p:nvPr/>
        </p:nvPicPr>
        <p:blipFill>
          <a:blip r:embed="rId2">
            <a:extLst/>
          </a:blip>
          <a:stretch>
            <a:fillRect/>
          </a:stretch>
        </p:blipFill>
        <p:spPr>
          <a:xfrm>
            <a:off x="7068575" y="197822"/>
            <a:ext cx="4894856" cy="1386412"/>
          </a:xfrm>
          <a:prstGeom prst="rect">
            <a:avLst/>
          </a:prstGeom>
          <a:ln w="19050">
            <a:solidFill>
              <a:srgbClr val="000090"/>
            </a:solidFill>
            <a:miter/>
          </a:ln>
        </p:spPr>
      </p:pic>
      <p:pic>
        <p:nvPicPr>
          <p:cNvPr id="112" name="image7.png" descr="mo"/>
          <p:cNvPicPr/>
          <p:nvPr/>
        </p:nvPicPr>
        <p:blipFill>
          <a:blip r:embed="rId3">
            <a:extLst/>
          </a:blip>
          <a:stretch>
            <a:fillRect/>
          </a:stretch>
        </p:blipFill>
        <p:spPr>
          <a:xfrm>
            <a:off x="3269992" y="8729787"/>
            <a:ext cx="1051309" cy="1023813"/>
          </a:xfrm>
          <a:prstGeom prst="rect">
            <a:avLst/>
          </a:prstGeom>
          <a:ln w="12700">
            <a:miter lim="400000"/>
          </a:ln>
        </p:spPr>
      </p:pic>
      <p:pic>
        <p:nvPicPr>
          <p:cNvPr id="113" name="image8.png" descr="JPL_Logo"/>
          <p:cNvPicPr/>
          <p:nvPr/>
        </p:nvPicPr>
        <p:blipFill>
          <a:blip r:embed="rId4">
            <a:extLst/>
          </a:blip>
          <a:stretch>
            <a:fillRect/>
          </a:stretch>
        </p:blipFill>
        <p:spPr>
          <a:xfrm>
            <a:off x="5459537" y="8914558"/>
            <a:ext cx="1295494" cy="589228"/>
          </a:xfrm>
          <a:prstGeom prst="rect">
            <a:avLst/>
          </a:prstGeom>
          <a:ln w="12700">
            <a:miter lim="400000"/>
          </a:ln>
        </p:spPr>
      </p:pic>
      <p:pic>
        <p:nvPicPr>
          <p:cNvPr id="114" name="image9.jpeg" descr="ncaslogo"/>
          <p:cNvPicPr/>
          <p:nvPr/>
        </p:nvPicPr>
        <p:blipFill>
          <a:blip r:embed="rId5">
            <a:extLst/>
          </a:blip>
          <a:srcRect t="15050" b="23417"/>
          <a:stretch>
            <a:fillRect/>
          </a:stretch>
        </p:blipFill>
        <p:spPr>
          <a:xfrm>
            <a:off x="9535174" y="8822170"/>
            <a:ext cx="2428257" cy="681615"/>
          </a:xfrm>
          <a:prstGeom prst="rect">
            <a:avLst/>
          </a:prstGeom>
          <a:ln w="12700">
            <a:miter lim="400000"/>
          </a:ln>
        </p:spPr>
      </p:pic>
      <p:pic>
        <p:nvPicPr>
          <p:cNvPr id="115" name="image10.jpeg" descr="index"/>
          <p:cNvPicPr/>
          <p:nvPr/>
        </p:nvPicPr>
        <p:blipFill>
          <a:blip r:embed="rId6">
            <a:extLst/>
          </a:blip>
          <a:srcRect l="10533" t="20776" r="10647" b="27625"/>
          <a:stretch>
            <a:fillRect/>
          </a:stretch>
        </p:blipFill>
        <p:spPr>
          <a:xfrm>
            <a:off x="7544119" y="8914557"/>
            <a:ext cx="1121613" cy="58922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Table 117"/>
          <p:cNvGraphicFramePr/>
          <p:nvPr>
            <p:extLst>
              <p:ext uri="{D42A27DB-BD31-4B8C-83A1-F6EECF244321}">
                <p14:modId xmlns:p14="http://schemas.microsoft.com/office/powerpoint/2010/main" val="4034089776"/>
              </p:ext>
            </p:extLst>
          </p:nvPr>
        </p:nvGraphicFramePr>
        <p:xfrm>
          <a:off x="391413" y="834380"/>
          <a:ext cx="12210420" cy="8420048"/>
        </p:xfrm>
        <a:graphic>
          <a:graphicData uri="http://schemas.openxmlformats.org/drawingml/2006/table">
            <a:tbl>
              <a:tblPr>
                <a:tableStyleId>{4C3C2611-4C71-4FC5-86AE-919BDF0F9419}</a:tableStyleId>
              </a:tblPr>
              <a:tblGrid>
                <a:gridCol w="625073"/>
                <a:gridCol w="2239614"/>
                <a:gridCol w="2907730"/>
                <a:gridCol w="1093245"/>
                <a:gridCol w="3765626"/>
                <a:gridCol w="1579132"/>
              </a:tblGrid>
              <a:tr h="0">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B2C1DB"/>
                    </a:solidFill>
                  </a:tcPr>
                </a:tc>
                <a:tc>
                  <a:txBody>
                    <a:bodyPr/>
                    <a:lstStyle/>
                    <a:p>
                      <a:pPr lvl="0" algn="ctr">
                        <a:defRPr sz="1800" baseline="0"/>
                      </a:pPr>
                      <a:r>
                        <a:rPr sz="1000" b="1">
                          <a:solidFill>
                            <a:srgbClr val="FFFFFF"/>
                          </a:solidFill>
                          <a:latin typeface="Calibri"/>
                          <a:ea typeface="Calibri"/>
                          <a:cs typeface="Calibri"/>
                        </a:rPr>
                        <a:t>Model</a:t>
                      </a: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c>
                  <a:txBody>
                    <a:bodyPr/>
                    <a:lstStyle/>
                    <a:p>
                      <a:pPr lvl="0" algn="ctr">
                        <a:defRPr sz="1800" baseline="0"/>
                      </a:pPr>
                      <a:r>
                        <a:rPr sz="1000" b="1">
                          <a:solidFill>
                            <a:srgbClr val="FFFFFF"/>
                          </a:solidFill>
                          <a:latin typeface="Calibri"/>
                          <a:ea typeface="Calibri"/>
                          <a:cs typeface="Calibri"/>
                        </a:rPr>
                        <a:t>Horizontal Resolution</a:t>
                      </a: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c>
                  <a:txBody>
                    <a:bodyPr/>
                    <a:lstStyle/>
                    <a:p>
                      <a:pPr lvl="0" algn="ctr">
                        <a:defRPr sz="1800" baseline="0"/>
                      </a:pPr>
                      <a:r>
                        <a:rPr sz="1000" b="1">
                          <a:solidFill>
                            <a:srgbClr val="FFFFFF"/>
                          </a:solidFill>
                          <a:latin typeface="Calibri"/>
                          <a:ea typeface="Calibri"/>
                          <a:cs typeface="Calibri"/>
                        </a:rPr>
                        <a:t>Vertical Resolution</a:t>
                      </a: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c>
                  <a:txBody>
                    <a:bodyPr/>
                    <a:lstStyle/>
                    <a:p>
                      <a:pPr lvl="0" algn="ctr">
                        <a:defRPr sz="1800" baseline="0"/>
                      </a:pPr>
                      <a:r>
                        <a:rPr sz="1000" b="1">
                          <a:solidFill>
                            <a:srgbClr val="FFFFFF"/>
                          </a:solidFill>
                          <a:latin typeface="Calibri"/>
                          <a:ea typeface="Calibri"/>
                          <a:cs typeface="Calibri"/>
                        </a:rPr>
                        <a:t>Cumulus Scheme</a:t>
                      </a: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c>
                  <a:txBody>
                    <a:bodyPr/>
                    <a:lstStyle/>
                    <a:p>
                      <a:pPr lvl="0" algn="ctr">
                        <a:defRPr sz="1800" baseline="0"/>
                      </a:pPr>
                      <a:r>
                        <a:rPr sz="1000" b="1">
                          <a:solidFill>
                            <a:srgbClr val="FFFFFF"/>
                          </a:solidFill>
                          <a:latin typeface="Calibri"/>
                          <a:ea typeface="Calibri"/>
                          <a:cs typeface="Calibri"/>
                        </a:rPr>
                        <a:t>Notes</a:t>
                      </a: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r>
              <a:tr h="324191">
                <a:tc>
                  <a:txBody>
                    <a:bodyPr/>
                    <a:lstStyle/>
                    <a:p>
                      <a:pPr lvl="0" algn="ctr">
                        <a:defRPr sz="1800" baseline="0"/>
                      </a:pPr>
                      <a:r>
                        <a:rPr sz="1000" b="1">
                          <a:latin typeface="Calibri"/>
                          <a:ea typeface="Calibri"/>
                          <a:cs typeface="Calibri"/>
                        </a:rPr>
                        <a:t>1</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01_NASAGMAO_GEOS5</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0.625</a:t>
                      </a:r>
                      <a:r>
                        <a:rPr sz="1000" baseline="30000">
                          <a:latin typeface="Calibri"/>
                          <a:ea typeface="Calibri"/>
                          <a:cs typeface="Calibri"/>
                        </a:rPr>
                        <a:t>o</a:t>
                      </a:r>
                      <a:r>
                        <a:rPr sz="1000">
                          <a:latin typeface="Calibri"/>
                          <a:ea typeface="Calibri"/>
                          <a:cs typeface="Calibri"/>
                        </a:rPr>
                        <a:t> lon x 0.5</a:t>
                      </a:r>
                      <a:r>
                        <a:rPr sz="1000" baseline="30000">
                          <a:latin typeface="Calibri"/>
                          <a:ea typeface="Calibri"/>
                          <a:cs typeface="Calibri"/>
                        </a:rPr>
                        <a:t>o</a:t>
                      </a:r>
                      <a:r>
                        <a:rPr sz="1000">
                          <a:latin typeface="Calibri"/>
                          <a:ea typeface="Calibri"/>
                          <a:cs typeface="Calibri"/>
                        </a:rPr>
                        <a:t> lat</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72 </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0D8E8"/>
                    </a:solidFill>
                  </a:tcPr>
                </a:tc>
                <a:tc>
                  <a:txBody>
                    <a:bodyPr/>
                    <a:lstStyle/>
                    <a:p>
                      <a:pPr lvl="0" algn="ctr" defTabSz="457200">
                        <a:defRPr sz="1800" baseline="0"/>
                      </a:pPr>
                      <a:r>
                        <a:rPr sz="1000">
                          <a:latin typeface="Calibri"/>
                          <a:ea typeface="Calibri"/>
                          <a:cs typeface="Calibri"/>
                        </a:rPr>
                        <a:t>RAS (RAS; Moorthi &amp; Suarez 1992)</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1DAE9"/>
                    </a:solidFill>
                  </a:tcPr>
                </a:tc>
              </a:tr>
              <a:tr h="360213">
                <a:tc>
                  <a:txBody>
                    <a:bodyPr/>
                    <a:lstStyle/>
                    <a:p>
                      <a:pPr lvl="0" algn="ctr">
                        <a:defRPr sz="1800" baseline="0"/>
                      </a:pPr>
                      <a:r>
                        <a:rPr sz="1000" b="1">
                          <a:latin typeface="Calibri"/>
                          <a:ea typeface="Calibri"/>
                          <a:cs typeface="Calibri"/>
                        </a:rPr>
                        <a:t>2</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03a_SPCCSM (CAM3 + POP)</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92D050"/>
                    </a:solidFill>
                  </a:tcPr>
                </a:tc>
                <a:tc>
                  <a:txBody>
                    <a:bodyPr/>
                    <a:lstStyle/>
                    <a:p>
                      <a:pPr lvl="0" algn="ctr">
                        <a:defRPr sz="1800" baseline="0"/>
                      </a:pPr>
                      <a:r>
                        <a:rPr sz="1000">
                          <a:latin typeface="Calibri"/>
                          <a:ea typeface="Calibri"/>
                          <a:cs typeface="Calibri"/>
                        </a:rPr>
                        <a:t>T42 (~2.8</a:t>
                      </a:r>
                      <a:r>
                        <a:rPr sz="1000" baseline="30000">
                          <a:latin typeface="Calibri"/>
                          <a:ea typeface="Calibri"/>
                          <a:cs typeface="Calibri"/>
                        </a:rPr>
                        <a:t>o</a:t>
                      </a:r>
                      <a:r>
                        <a:rPr sz="1000">
                          <a:latin typeface="Calibri"/>
                          <a:ea typeface="Calibri"/>
                          <a:cs typeface="Calibri"/>
                        </a:rPr>
                        <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r>
                        <a:rPr sz="1000">
                          <a:latin typeface="Calibri"/>
                          <a:ea typeface="Calibri"/>
                          <a:cs typeface="Calibri"/>
                        </a:rPr>
                        <a:t>30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b="1">
                          <a:solidFill>
                            <a:srgbClr val="165AA4"/>
                          </a:solidFill>
                          <a:latin typeface="Calibri"/>
                          <a:ea typeface="Calibri"/>
                          <a:cs typeface="Calibri"/>
                        </a:rPr>
                        <a:t>Super-parameterization</a:t>
                      </a:r>
                      <a:r>
                        <a:rPr sz="1000">
                          <a:solidFill>
                            <a:srgbClr val="B2B2B2"/>
                          </a:solidFill>
                          <a:latin typeface="Calibri"/>
                          <a:ea typeface="Calibri"/>
                          <a:cs typeface="Calibri"/>
                        </a:rPr>
                        <a:t> </a:t>
                      </a:r>
                      <a:endParaRPr>
                        <a:latin typeface="Helvetica"/>
                        <a:ea typeface="Helvetica"/>
                        <a:cs typeface="Helvetica"/>
                        <a:sym typeface="Helvetica"/>
                      </a:endParaRPr>
                    </a:p>
                    <a:p>
                      <a:pPr lvl="0" algn="ctr">
                        <a:defRPr sz="1800" baseline="0"/>
                      </a:pPr>
                      <a:r>
                        <a:rPr sz="1000">
                          <a:latin typeface="Calibri"/>
                          <a:ea typeface="Calibri"/>
                          <a:cs typeface="Calibri"/>
                        </a:rPr>
                        <a:t>(Khairoutdinov &amp; Randall 2003)</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180105">
                <a:tc>
                  <a:txBody>
                    <a:bodyPr/>
                    <a:lstStyle/>
                    <a:p>
                      <a:pPr lvl="0" algn="ctr" defTabSz="457200">
                        <a:defRPr sz="1800" baseline="0"/>
                      </a:pPr>
                      <a:r>
                        <a:rPr sz="1000" b="1">
                          <a:latin typeface="Calibri"/>
                          <a:ea typeface="Calibri"/>
                          <a:cs typeface="Calibri"/>
                        </a:rPr>
                        <a:t>3</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defTabSz="457200">
                        <a:defRPr sz="1800" baseline="0"/>
                      </a:pPr>
                      <a:r>
                        <a:rPr sz="1000">
                          <a:latin typeface="Calibri"/>
                          <a:ea typeface="Calibri"/>
                          <a:cs typeface="Calibri"/>
                        </a:rPr>
                        <a:t>03b_SPCAMP_AMIP</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9CDE5"/>
                    </a:solidFill>
                  </a:tcPr>
                </a:tc>
                <a:tc>
                  <a:txBody>
                    <a:bodyPr/>
                    <a:lstStyle/>
                    <a:p>
                      <a:pPr lvl="0" algn="ctr">
                        <a:defRPr sz="1800" baseline="0"/>
                      </a:pPr>
                      <a:r>
                        <a:rPr sz="1000">
                          <a:latin typeface="Calibri"/>
                          <a:ea typeface="Calibri"/>
                          <a:cs typeface="Calibri"/>
                        </a:rPr>
                        <a:t>T42</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30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(Khairoutdinov &amp; Randall 2001)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1986-2003</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04_GISS_ModelE2</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2.75</a:t>
                      </a:r>
                      <a:r>
                        <a:rPr sz="1000" baseline="30000">
                          <a:latin typeface="Calibri"/>
                          <a:ea typeface="Calibri"/>
                          <a:cs typeface="Calibri"/>
                        </a:rPr>
                        <a:t>o</a:t>
                      </a:r>
                      <a:r>
                        <a:rPr sz="1000">
                          <a:latin typeface="Calibri"/>
                          <a:ea typeface="Calibri"/>
                          <a:cs typeface="Calibri"/>
                        </a:rPr>
                        <a:t> lon x 2.2</a:t>
                      </a:r>
                      <a:r>
                        <a:rPr sz="1000" baseline="30000">
                          <a:latin typeface="Calibri"/>
                          <a:ea typeface="Calibri"/>
                          <a:cs typeface="Calibri"/>
                        </a:rPr>
                        <a:t>o</a:t>
                      </a:r>
                      <a:r>
                        <a:rPr sz="1000">
                          <a:latin typeface="Calibri"/>
                          <a:ea typeface="Calibri"/>
                          <a:cs typeface="Calibri"/>
                        </a:rPr>
                        <a:t> lat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r>
                        <a:rPr sz="1000">
                          <a:latin typeface="Calibri"/>
                          <a:ea typeface="Calibri"/>
                          <a:cs typeface="Calibri"/>
                        </a:rPr>
                        <a:t>40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Kim et al. (2012), Del Geino et al. (2012) </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05_EC_GEM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~1.4</a:t>
                      </a:r>
                      <a:r>
                        <a:rPr sz="1000" baseline="30000">
                          <a:latin typeface="Calibri"/>
                          <a:ea typeface="Calibri"/>
                          <a:cs typeface="Calibri"/>
                        </a:rPr>
                        <a:t>o</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64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180105">
                <a:tc>
                  <a:txBody>
                    <a:bodyPr/>
                    <a:lstStyle/>
                    <a:p>
                      <a:pPr lvl="0" algn="ctr">
                        <a:defRPr sz="1800" baseline="0"/>
                      </a:pPr>
                      <a:r>
                        <a:rPr sz="1000" b="1">
                          <a:latin typeface="Calibri"/>
                          <a:ea typeface="Calibri"/>
                          <a:cs typeface="Calibri"/>
                        </a:rPr>
                        <a:t>6</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07_MIROC</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T85 (~1.5</a:t>
                      </a:r>
                      <a:r>
                        <a:rPr sz="1000" baseline="30000">
                          <a:latin typeface="Calibri"/>
                          <a:ea typeface="Calibri"/>
                          <a:cs typeface="Calibri"/>
                        </a:rPr>
                        <a:t>o</a:t>
                      </a:r>
                      <a:r>
                        <a:rPr sz="1000">
                          <a:latin typeface="Calibri"/>
                          <a:ea typeface="Calibri"/>
                          <a:cs typeface="Calibri"/>
                        </a:rPr>
                        <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r>
                        <a:rPr sz="1000">
                          <a:latin typeface="Calibri"/>
                          <a:ea typeface="Calibri"/>
                          <a:cs typeface="Calibri"/>
                        </a:rPr>
                        <a:t>40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Chikira scheme  (Chikira and Sugiyama 2010)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r>
                        <a:rPr sz="1000">
                          <a:latin typeface="Calibri"/>
                          <a:ea typeface="Calibri"/>
                          <a:cs typeface="Calibri"/>
                        </a:rPr>
                        <a:t>AMIP SST 1986-2005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7</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10_MRI-GCM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defTabSz="457200">
                        <a:defRPr sz="1800" baseline="0"/>
                      </a:pPr>
                      <a:r>
                        <a:rPr sz="1000">
                          <a:latin typeface="Calibri"/>
                          <a:ea typeface="Calibri"/>
                          <a:cs typeface="Calibri"/>
                        </a:rPr>
                        <a:t>T159</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48</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defTabSz="457200">
                        <a:defRPr sz="1800" baseline="0"/>
                      </a:pPr>
                      <a:r>
                        <a:rPr sz="1000">
                          <a:latin typeface="Calibri"/>
                          <a:ea typeface="Calibri"/>
                          <a:cs typeface="Calibri"/>
                        </a:rPr>
                        <a:t> (Pan and Randall 1998) 	</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8</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11_CWB_GFS</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T119 (~1</a:t>
                      </a:r>
                      <a:r>
                        <a:rPr sz="1000" baseline="30000">
                          <a:latin typeface="Calibri"/>
                          <a:ea typeface="Calibri"/>
                          <a:cs typeface="Calibri"/>
                        </a:rPr>
                        <a:t>o</a:t>
                      </a:r>
                      <a:r>
                        <a:rPr sz="1000">
                          <a:latin typeface="Calibri"/>
                          <a:ea typeface="Calibri"/>
                          <a:cs typeface="Calibri"/>
                        </a:rPr>
                        <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r>
                        <a:rPr sz="1000">
                          <a:latin typeface="Calibri"/>
                          <a:ea typeface="Calibri"/>
                          <a:cs typeface="Calibri"/>
                        </a:rPr>
                        <a:t>40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b="1">
                          <a:solidFill>
                            <a:srgbClr val="FF5050"/>
                          </a:solidFill>
                          <a:latin typeface="Calibri"/>
                          <a:ea typeface="Calibri"/>
                          <a:cs typeface="Calibri"/>
                        </a:rPr>
                        <a:t> </a:t>
                      </a:r>
                      <a:r>
                        <a:rPr sz="1000">
                          <a:latin typeface="Calibri"/>
                          <a:ea typeface="Calibri"/>
                          <a:cs typeface="Calibri"/>
                        </a:rPr>
                        <a:t>(RAS; Moorthi &amp; Suarez 1992)</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9</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14_PNU_CFSv1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92D050"/>
                    </a:solidFill>
                  </a:tcPr>
                </a:tc>
                <a:tc>
                  <a:txBody>
                    <a:bodyPr/>
                    <a:lstStyle/>
                    <a:p>
                      <a:pPr lvl="0" algn="ctr">
                        <a:defRPr sz="1800" baseline="0"/>
                      </a:pPr>
                      <a:r>
                        <a:rPr sz="1000">
                          <a:latin typeface="Calibri"/>
                          <a:ea typeface="Calibri"/>
                          <a:cs typeface="Calibri"/>
                        </a:rPr>
                        <a:t>T62 (~2</a:t>
                      </a:r>
                      <a:r>
                        <a:rPr sz="1000" baseline="30000">
                          <a:latin typeface="Calibri"/>
                          <a:ea typeface="Calibri"/>
                          <a:cs typeface="Calibri"/>
                        </a:rPr>
                        <a:t>o</a:t>
                      </a:r>
                      <a:r>
                        <a:rPr sz="1000">
                          <a:latin typeface="Calibri"/>
                          <a:ea typeface="Calibri"/>
                          <a:cs typeface="Calibri"/>
                        </a:rPr>
                        <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64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b="1">
                          <a:solidFill>
                            <a:srgbClr val="FF5050"/>
                          </a:solidFill>
                          <a:latin typeface="Calibri"/>
                          <a:ea typeface="Calibri"/>
                          <a:cs typeface="Calibri"/>
                        </a:rPr>
                        <a:t> </a:t>
                      </a:r>
                      <a:r>
                        <a:rPr sz="1000">
                          <a:latin typeface="Calibri"/>
                          <a:ea typeface="Calibri"/>
                          <a:cs typeface="Calibri"/>
                        </a:rPr>
                        <a:t>(RAS; Moorthi &amp; Suarez 1992)</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10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16_MPI_ECHAM6 (ECHAM6 + MPIOM)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92D050"/>
                    </a:solidFill>
                  </a:tcPr>
                </a:tc>
                <a:tc>
                  <a:txBody>
                    <a:bodyPr/>
                    <a:lstStyle/>
                    <a:p>
                      <a:pPr lvl="0" algn="ctr">
                        <a:defRPr sz="1800" baseline="0"/>
                      </a:pPr>
                      <a:r>
                        <a:rPr sz="1000">
                          <a:latin typeface="Calibri"/>
                          <a:ea typeface="Calibri"/>
                          <a:cs typeface="Calibri"/>
                        </a:rPr>
                        <a:t>T63 ( ~2</a:t>
                      </a:r>
                      <a:r>
                        <a:rPr sz="1000" baseline="30000">
                          <a:latin typeface="Calibri"/>
                          <a:ea typeface="Calibri"/>
                          <a:cs typeface="Calibri"/>
                        </a:rPr>
                        <a:t>o</a:t>
                      </a:r>
                      <a:r>
                        <a:rPr sz="1000">
                          <a:latin typeface="Calibri"/>
                          <a:ea typeface="Calibri"/>
                          <a:cs typeface="Calibri"/>
                        </a:rPr>
                        <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r>
                        <a:rPr sz="1000">
                          <a:latin typeface="Calibri"/>
                          <a:ea typeface="Calibri"/>
                          <a:cs typeface="Calibri"/>
                        </a:rPr>
                        <a:t>47</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(Tiedtke 1989; Nordeng 1994)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11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17_MetUM_GA3</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12</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21_NCAR_CAM5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9129">
                <a:tc>
                  <a:txBody>
                    <a:bodyPr/>
                    <a:lstStyle/>
                    <a:p>
                      <a:pPr lvl="0" algn="ctr">
                        <a:defRPr sz="1800" baseline="0"/>
                      </a:pPr>
                      <a:r>
                        <a:rPr sz="1000" b="1">
                          <a:latin typeface="Calibri"/>
                          <a:ea typeface="Calibri"/>
                          <a:cs typeface="Calibri"/>
                        </a:rPr>
                        <a:t>13</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22_NRL_NAVGEMv.01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T359 (37km)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42</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(Hong and Pan 1996; Han and Pan 2011)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14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24_UCSD_CAM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T42 (~ 2.8</a:t>
                      </a:r>
                      <a:r>
                        <a:rPr sz="1000" baseline="30000">
                          <a:latin typeface="Calibri"/>
                          <a:ea typeface="Calibri"/>
                          <a:cs typeface="Calibri"/>
                        </a:rPr>
                        <a:t>o</a:t>
                      </a:r>
                      <a:r>
                        <a:rPr sz="1000">
                          <a:latin typeface="Calibri"/>
                          <a:ea typeface="Calibri"/>
                          <a:cs typeface="Calibri"/>
                        </a:rPr>
                        <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r>
                        <a:rPr sz="1000">
                          <a:latin typeface="Calibri"/>
                          <a:ea typeface="Calibri"/>
                          <a:cs typeface="Calibri"/>
                        </a:rPr>
                        <a:t>30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(Zhang &amp; McFarlane 1995)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15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27_NCEPCPC_CFSv2</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T126 (~ 1</a:t>
                      </a:r>
                      <a:r>
                        <a:rPr sz="1000" baseline="30000">
                          <a:latin typeface="Calibri"/>
                          <a:ea typeface="Calibri"/>
                          <a:cs typeface="Calibri"/>
                        </a:rPr>
                        <a:t>o</a:t>
                      </a:r>
                      <a:r>
                        <a:rPr sz="1000">
                          <a:latin typeface="Calibri"/>
                          <a:ea typeface="Calibri"/>
                          <a:cs typeface="Calibri"/>
                        </a:rPr>
                        <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64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b="1">
                          <a:solidFill>
                            <a:srgbClr val="FF5050"/>
                          </a:solidFill>
                          <a:latin typeface="Calibri"/>
                          <a:ea typeface="Calibri"/>
                          <a:cs typeface="Calibri"/>
                        </a:rPr>
                        <a:t> </a:t>
                      </a:r>
                      <a:r>
                        <a:rPr sz="1000">
                          <a:latin typeface="Calibri"/>
                          <a:ea typeface="Calibri"/>
                          <a:cs typeface="Calibri"/>
                        </a:rPr>
                        <a:t>(Hong &amp; Pan 1998)</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180105">
                <a:tc>
                  <a:txBody>
                    <a:bodyPr/>
                    <a:lstStyle/>
                    <a:p>
                      <a:pPr lvl="0" algn="ctr">
                        <a:defRPr sz="1800" baseline="0"/>
                      </a:pPr>
                      <a:r>
                        <a:rPr sz="1000" b="1">
                          <a:latin typeface="Calibri"/>
                          <a:ea typeface="Calibri"/>
                          <a:cs typeface="Calibri"/>
                        </a:rPr>
                        <a:t>16</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31a_CNRM_AM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rowSpan="3">
                  <a:txBody>
                    <a:bodyPr/>
                    <a:lstStyle/>
                    <a:p>
                      <a:pPr lvl="0" algn="ctr">
                        <a:defRPr sz="1800" baseline="0"/>
                      </a:pPr>
                      <a:r>
                        <a:rPr sz="1000">
                          <a:latin typeface="Calibri"/>
                          <a:ea typeface="Calibri"/>
                          <a:cs typeface="Calibri"/>
                        </a:rPr>
                        <a:t>T127 (~1.4</a:t>
                      </a:r>
                      <a:r>
                        <a:rPr sz="1000" baseline="30000">
                          <a:latin typeface="Calibri"/>
                          <a:ea typeface="Calibri"/>
                          <a:cs typeface="Calibri"/>
                        </a:rPr>
                        <a:t>o</a:t>
                      </a:r>
                      <a:r>
                        <a:rPr sz="1000">
                          <a:latin typeface="Calibri"/>
                          <a:ea typeface="Calibri"/>
                          <a:cs typeface="Calibri"/>
                        </a:rPr>
                        <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rowSpan="3">
                  <a:txBody>
                    <a:bodyPr/>
                    <a:lstStyle/>
                    <a:p>
                      <a:pPr lvl="0" algn="ctr">
                        <a:defRPr sz="1800" baseline="0"/>
                      </a:pPr>
                      <a:r>
                        <a:rPr sz="1000">
                          <a:latin typeface="Calibri"/>
                          <a:ea typeface="Calibri"/>
                          <a:cs typeface="Calibri"/>
                        </a:rPr>
                        <a:t>31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rowSpan="3">
                  <a:txBody>
                    <a:bodyPr/>
                    <a:lstStyle/>
                    <a:p>
                      <a:pPr lvl="0" algn="ctr" defTabSz="457200">
                        <a:defRPr sz="1800" baseline="0"/>
                      </a:pPr>
                      <a:r>
                        <a:rPr sz="1000">
                          <a:latin typeface="Calibri"/>
                          <a:ea typeface="Calibri"/>
                          <a:cs typeface="Calibri"/>
                        </a:rPr>
                        <a:t>Bougeault (1985) </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rowSpan="3">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180105">
                <a:tc>
                  <a:txBody>
                    <a:bodyPr/>
                    <a:lstStyle/>
                    <a:p>
                      <a:pPr lvl="0" algn="ctr">
                        <a:defRPr sz="1800" baseline="0"/>
                      </a:pPr>
                      <a:r>
                        <a:rPr sz="1000" b="1">
                          <a:latin typeface="Calibri"/>
                          <a:ea typeface="Calibri"/>
                          <a:cs typeface="Calibri"/>
                        </a:rPr>
                        <a:t>17</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31b_CNRM_CM (CNRM_AM+ NEMO)</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92D05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80105">
                <a:tc>
                  <a:txBody>
                    <a:bodyPr/>
                    <a:lstStyle/>
                    <a:p>
                      <a:pPr lvl="0" algn="ctr" defTabSz="457200">
                        <a:defRPr sz="1800" baseline="0"/>
                      </a:pPr>
                      <a:r>
                        <a:rPr sz="1000" b="1">
                          <a:latin typeface="Calibri"/>
                          <a:ea typeface="Calibri"/>
                          <a:cs typeface="Calibri"/>
                        </a:rPr>
                        <a:t>18</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defTabSz="457200">
                        <a:defRPr sz="1800" baseline="0"/>
                      </a:pPr>
                      <a:r>
                        <a:rPr sz="1000">
                          <a:latin typeface="Calibri"/>
                          <a:ea typeface="Calibri"/>
                          <a:cs typeface="Calibri"/>
                        </a:rPr>
                        <a:t>31c_CNRM_ACM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4191">
                <a:tc>
                  <a:txBody>
                    <a:bodyPr/>
                    <a:lstStyle/>
                    <a:p>
                      <a:pPr lvl="0" algn="ctr">
                        <a:defRPr sz="1800" baseline="0"/>
                      </a:pPr>
                      <a:r>
                        <a:rPr sz="1000" b="1">
                          <a:latin typeface="Calibri"/>
                          <a:ea typeface="Calibri"/>
                          <a:cs typeface="Calibri"/>
                        </a:rPr>
                        <a:t>19</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34_CCCma_CanCM4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T63(?)</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35(?)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(Zhang &amp; McFarlane 1995)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20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35_BCCAGCM2.1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T42 (~2.8 deg)</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r>
                        <a:rPr sz="1000">
                          <a:latin typeface="Calibri"/>
                          <a:ea typeface="Calibri"/>
                          <a:cs typeface="Calibri"/>
                        </a:rPr>
                        <a:t>26</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(Wu et al 2011)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21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36_FGOALS2.0-s</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R42 (2.8</a:t>
                      </a:r>
                      <a:r>
                        <a:rPr sz="1000" baseline="30000">
                          <a:latin typeface="Calibri"/>
                          <a:ea typeface="Calibri"/>
                          <a:cs typeface="Calibri"/>
                        </a:rPr>
                        <a:t>o</a:t>
                      </a:r>
                      <a:r>
                        <a:rPr sz="1000">
                          <a:latin typeface="Calibri"/>
                          <a:ea typeface="Calibri"/>
                          <a:cs typeface="Calibri"/>
                        </a:rPr>
                        <a:t>lonx1.6</a:t>
                      </a:r>
                      <a:r>
                        <a:rPr sz="1000" baseline="30000">
                          <a:latin typeface="Calibri"/>
                          <a:ea typeface="Calibri"/>
                          <a:cs typeface="Calibri"/>
                        </a:rPr>
                        <a:t>o</a:t>
                      </a:r>
                      <a:r>
                        <a:rPr sz="1000">
                          <a:latin typeface="Calibri"/>
                          <a:ea typeface="Calibri"/>
                          <a:cs typeface="Calibri"/>
                        </a:rPr>
                        <a:t>lat)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26</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defTabSz="457200">
                        <a:defRPr sz="1800" baseline="0"/>
                      </a:pPr>
                      <a:r>
                        <a:rPr sz="1000" b="1">
                          <a:solidFill>
                            <a:srgbClr val="FF5050"/>
                          </a:solidFill>
                          <a:latin typeface="Calibri"/>
                          <a:ea typeface="Calibri"/>
                          <a:cs typeface="Calibri"/>
                        </a:rPr>
                        <a:t> </a:t>
                      </a:r>
                      <a:r>
                        <a:rPr sz="1000">
                          <a:latin typeface="Calibri"/>
                          <a:ea typeface="Calibri"/>
                          <a:cs typeface="Calibri"/>
                        </a:rPr>
                        <a:t>(Tiedtke 1989; Nordeng 1994)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180105">
                <a:tc>
                  <a:txBody>
                    <a:bodyPr/>
                    <a:lstStyle/>
                    <a:p>
                      <a:pPr lvl="0" algn="ctr">
                        <a:defRPr sz="1800" baseline="0"/>
                      </a:pPr>
                      <a:r>
                        <a:rPr sz="1000" b="1">
                          <a:latin typeface="Calibri"/>
                          <a:ea typeface="Calibri"/>
                          <a:cs typeface="Calibri"/>
                        </a:rPr>
                        <a:t>22</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37_NCHU_ECHAM5-SIT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92D050"/>
                    </a:solidFill>
                  </a:tcPr>
                </a:tc>
                <a:tc rowSpan="2">
                  <a:txBody>
                    <a:bodyPr/>
                    <a:lstStyle/>
                    <a:p>
                      <a:pPr lvl="0" algn="ctr">
                        <a:defRPr sz="1800" baseline="0"/>
                      </a:pPr>
                      <a:r>
                        <a:rPr sz="1000">
                          <a:latin typeface="Calibri"/>
                          <a:ea typeface="Calibri"/>
                          <a:cs typeface="Calibri"/>
                        </a:rPr>
                        <a:t>T63</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rowSpan="2">
                  <a:txBody>
                    <a:bodyPr/>
                    <a:lstStyle/>
                    <a:p>
                      <a:pPr lvl="0" algn="ctr">
                        <a:defRPr sz="1800" baseline="0"/>
                      </a:pPr>
                      <a:r>
                        <a:rPr sz="1000">
                          <a:latin typeface="Calibri"/>
                          <a:ea typeface="Calibri"/>
                          <a:cs typeface="Calibri"/>
                        </a:rPr>
                        <a:t>31</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rowSpan="2">
                  <a:txBody>
                    <a:bodyPr/>
                    <a:lstStyle/>
                    <a:p>
                      <a:pPr lvl="0" algn="ctr" defTabSz="457200">
                        <a:defRPr sz="1800" baseline="0"/>
                      </a:pPr>
                      <a:r>
                        <a:rPr sz="1000">
                          <a:latin typeface="Calibri"/>
                          <a:ea typeface="Calibri"/>
                          <a:cs typeface="Calibri"/>
                        </a:rPr>
                        <a:t>(Tiedtke 1989; Nordeng 1994)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rowSpan="2">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180105">
                <a:tc>
                  <a:txBody>
                    <a:bodyPr/>
                    <a:lstStyle/>
                    <a:p>
                      <a:pPr lvl="0" algn="ctr">
                        <a:defRPr sz="1800" baseline="0"/>
                      </a:pPr>
                      <a:r>
                        <a:rPr sz="1000" b="1">
                          <a:latin typeface="Calibri"/>
                          <a:ea typeface="Calibri"/>
                          <a:cs typeface="Calibri"/>
                        </a:rPr>
                        <a:t>23</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37b_NCHU_AGCM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CE6F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60213">
                <a:tc>
                  <a:txBody>
                    <a:bodyPr/>
                    <a:lstStyle/>
                    <a:p>
                      <a:pPr lvl="0" algn="ctr">
                        <a:defRPr sz="1800" baseline="0"/>
                      </a:pPr>
                      <a:r>
                        <a:rPr sz="1000" b="1">
                          <a:latin typeface="Calibri"/>
                          <a:ea typeface="Calibri"/>
                          <a:cs typeface="Calibri"/>
                        </a:rPr>
                        <a:t>24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39_TAMU_Modi-CAM4 (CCSM4)</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CE6F2"/>
                    </a:solidFill>
                  </a:tcPr>
                </a:tc>
                <a:tc>
                  <a:txBody>
                    <a:bodyPr/>
                    <a:lstStyle/>
                    <a:p>
                      <a:pPr lvl="0" algn="ctr">
                        <a:defRPr sz="1800" baseline="0"/>
                      </a:pPr>
                      <a:r>
                        <a:rPr sz="1000">
                          <a:latin typeface="Calibri"/>
                          <a:ea typeface="Calibri"/>
                          <a:cs typeface="Calibri"/>
                        </a:rPr>
                        <a:t>2.5 </a:t>
                      </a:r>
                      <a:r>
                        <a:rPr sz="1000" baseline="30000">
                          <a:latin typeface="Calibri"/>
                          <a:ea typeface="Calibri"/>
                          <a:cs typeface="Calibri"/>
                        </a:rPr>
                        <a:t>o</a:t>
                      </a:r>
                      <a:r>
                        <a:rPr sz="1000">
                          <a:latin typeface="Calibri"/>
                          <a:ea typeface="Calibri"/>
                          <a:cs typeface="Calibri"/>
                        </a:rPr>
                        <a:t> lon x 1.9 </a:t>
                      </a:r>
                      <a:r>
                        <a:rPr sz="1000" baseline="30000">
                          <a:latin typeface="Calibri"/>
                          <a:ea typeface="Calibri"/>
                          <a:cs typeface="Calibri"/>
                        </a:rPr>
                        <a:t>o</a:t>
                      </a:r>
                      <a:r>
                        <a:rPr sz="1000">
                          <a:latin typeface="Calibri"/>
                          <a:ea typeface="Calibri"/>
                          <a:cs typeface="Calibri"/>
                        </a:rPr>
                        <a:t> lat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26</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b="1">
                          <a:solidFill>
                            <a:srgbClr val="B2B2B2"/>
                          </a:solidFill>
                          <a:latin typeface="Calibri"/>
                          <a:ea typeface="Calibri"/>
                          <a:cs typeface="Calibri"/>
                        </a:rPr>
                        <a:t> (</a:t>
                      </a:r>
                      <a:r>
                        <a:rPr sz="1000">
                          <a:latin typeface="Calibri"/>
                          <a:ea typeface="Calibri"/>
                          <a:cs typeface="Calibri"/>
                        </a:rPr>
                        <a:t>Zhang &amp; McFarlane 1995)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Idealized tilted heating</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25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40_ACCESS (modified METUM)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CE6F2"/>
                    </a:solidFill>
                  </a:tcPr>
                </a:tc>
                <a:tc>
                  <a:txBody>
                    <a:bodyPr/>
                    <a:lstStyle/>
                    <a:p>
                      <a:pPr lvl="0" algn="ctr">
                        <a:defRPr sz="1800" baseline="0"/>
                      </a:pPr>
                      <a:r>
                        <a:rPr sz="1000">
                          <a:latin typeface="Calibri"/>
                          <a:ea typeface="Calibri"/>
                          <a:cs typeface="Calibri"/>
                        </a:rPr>
                        <a:t>1.875</a:t>
                      </a:r>
                      <a:r>
                        <a:rPr sz="1000" baseline="30000">
                          <a:latin typeface="Calibri"/>
                          <a:ea typeface="Calibri"/>
                          <a:cs typeface="Calibri"/>
                        </a:rPr>
                        <a:t>o</a:t>
                      </a:r>
                      <a:r>
                        <a:rPr sz="1000">
                          <a:latin typeface="Calibri"/>
                          <a:ea typeface="Calibri"/>
                          <a:cs typeface="Calibri"/>
                        </a:rPr>
                        <a:t> lon x 1.25</a:t>
                      </a:r>
                      <a:r>
                        <a:rPr sz="1000" baseline="30000">
                          <a:latin typeface="Calibri"/>
                          <a:ea typeface="Calibri"/>
                          <a:cs typeface="Calibri"/>
                        </a:rPr>
                        <a:t>o</a:t>
                      </a:r>
                      <a:r>
                        <a:rPr sz="1000">
                          <a:latin typeface="Calibri"/>
                          <a:ea typeface="Calibri"/>
                          <a:cs typeface="Calibri"/>
                        </a:rPr>
                        <a:t> lat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r>
                        <a:rPr sz="1000">
                          <a:latin typeface="Calibri"/>
                          <a:ea typeface="Calibri"/>
                          <a:cs typeface="Calibri"/>
                        </a:rPr>
                        <a:t>85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0D8E8"/>
                    </a:solidFill>
                  </a:tcPr>
                </a:tc>
                <a:tc>
                  <a:txBody>
                    <a:bodyPr/>
                    <a:lstStyle/>
                    <a:p>
                      <a:pPr lvl="0" algn="ctr">
                        <a:defRPr sz="1800" baseline="0"/>
                      </a:pPr>
                      <a:r>
                        <a:rPr sz="1000">
                          <a:latin typeface="Calibri"/>
                          <a:ea typeface="Calibri"/>
                          <a:cs typeface="Calibri"/>
                        </a:rPr>
                        <a:t>(Gregory and Rowntree 1990)</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9EDF4"/>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26</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43_ISUGCM</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CE6F2"/>
                    </a:solidFill>
                  </a:tcPr>
                </a:tc>
                <a:tc>
                  <a:txBody>
                    <a:bodyPr/>
                    <a:lstStyle/>
                    <a:p>
                      <a:pPr lvl="0" algn="ctr">
                        <a:defRPr sz="1800" baseline="0"/>
                      </a:pPr>
                      <a:r>
                        <a:rPr sz="1000">
                          <a:latin typeface="Calibri"/>
                          <a:ea typeface="Calibri"/>
                          <a:cs typeface="Calibri"/>
                        </a:rPr>
                        <a:t>T42 (~ 2.8</a:t>
                      </a:r>
                      <a:r>
                        <a:rPr sz="1000" baseline="30000">
                          <a:latin typeface="Calibri"/>
                          <a:ea typeface="Calibri"/>
                          <a:cs typeface="Calibri"/>
                        </a:rPr>
                        <a:t>o</a:t>
                      </a:r>
                      <a:r>
                        <a:rPr sz="1000">
                          <a:latin typeface="Calibri"/>
                          <a:ea typeface="Calibri"/>
                          <a:cs typeface="Calibri"/>
                        </a:rPr>
                        <a:t>)</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c>
                  <a:txBody>
                    <a:bodyPr/>
                    <a:lstStyle/>
                    <a:p>
                      <a:pPr lvl="0" algn="ctr">
                        <a:defRPr sz="1800" baseline="0"/>
                      </a:pPr>
                      <a:r>
                        <a:rPr sz="1000">
                          <a:latin typeface="Calibri"/>
                          <a:ea typeface="Calibri"/>
                          <a:cs typeface="Calibri"/>
                        </a:rPr>
                        <a:t>18</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c>
                  <a:txBody>
                    <a:bodyPr/>
                    <a:lstStyle/>
                    <a:p>
                      <a:pPr lvl="0" algn="ctr">
                        <a:defRPr sz="1800" baseline="0"/>
                      </a:pPr>
                      <a:r>
                        <a:rPr sz="1000">
                          <a:latin typeface="Calibri"/>
                          <a:ea typeface="Calibri"/>
                          <a:cs typeface="Calibri"/>
                        </a:rPr>
                        <a:t>(Zhang &amp; McFarlane 1995)</a:t>
                      </a: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27</a:t>
                      </a: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B2C1DB"/>
                    </a:solidFill>
                  </a:tcPr>
                </a:tc>
                <a:tc>
                  <a:txBody>
                    <a:bodyPr/>
                    <a:lstStyle/>
                    <a:p>
                      <a:pPr lvl="0" algn="l">
                        <a:defRPr sz="1800" baseline="0"/>
                      </a:pPr>
                      <a:r>
                        <a:rPr sz="1000">
                          <a:latin typeface="Calibri"/>
                          <a:ea typeface="Calibri"/>
                          <a:cs typeface="Calibri"/>
                        </a:rPr>
                        <a:t>44_LLNL_CAM5ZMMicro</a:t>
                      </a: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DCE6F2"/>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D1DAE9"/>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D1DAE9"/>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D1DAE9"/>
                    </a:solidFill>
                  </a:tcPr>
                </a:tc>
                <a:tc>
                  <a:txBody>
                    <a:bodyPr/>
                    <a:lstStyle/>
                    <a:p>
                      <a:pPr lvl="0" algn="ctr">
                        <a:defRPr sz="1800" baseline="0"/>
                      </a:pPr>
                      <a:endParaRPr/>
                    </a:p>
                  </a:txBody>
                  <a:tcPr marL="0" marR="0" marT="0" marB="0" anchor="ctr"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D1DAE9"/>
                    </a:solidFill>
                  </a:tcPr>
                </a:tc>
              </a:tr>
              <a:tr h="324191">
                <a:tc>
                  <a:txBody>
                    <a:bodyPr/>
                    <a:lstStyle/>
                    <a:p>
                      <a:pPr lvl="0" algn="ctr">
                        <a:defRPr sz="1800" baseline="0"/>
                      </a:pPr>
                      <a:r>
                        <a:rPr sz="1000" b="1">
                          <a:latin typeface="Calibri"/>
                          <a:ea typeface="Calibri"/>
                          <a:cs typeface="Calibri"/>
                        </a:rPr>
                        <a:t>28</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B2C1DB"/>
                    </a:solidFill>
                  </a:tcPr>
                </a:tc>
                <a:tc>
                  <a:txBody>
                    <a:bodyPr/>
                    <a:lstStyle/>
                    <a:p>
                      <a:pPr lvl="0" algn="l">
                        <a:defRPr sz="1800" baseline="0"/>
                      </a:pPr>
                      <a:r>
                        <a:rPr sz="1000">
                          <a:latin typeface="Calibri"/>
                          <a:ea typeface="Calibri"/>
                          <a:cs typeface="Calibri"/>
                        </a:rPr>
                        <a:t>45_SMHI_ecearth3</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CE6F2"/>
                    </a:solidFill>
                  </a:tcPr>
                </a:tc>
                <a:tc>
                  <a:txBody>
                    <a:bodyPr/>
                    <a:lstStyle/>
                    <a:p>
                      <a:pPr lvl="0" algn="ctr">
                        <a:defRPr sz="1800" baseline="0"/>
                      </a:pPr>
                      <a:r>
                        <a:rPr sz="1000">
                          <a:latin typeface="Calibri"/>
                          <a:ea typeface="Calibri"/>
                          <a:cs typeface="Calibri"/>
                        </a:rPr>
                        <a:t>T255(80km)</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1DAE9"/>
                    </a:solidFill>
                  </a:tcPr>
                </a:tc>
                <a:tc>
                  <a:txBody>
                    <a:bodyPr/>
                    <a:lstStyle/>
                    <a:p>
                      <a:pPr lvl="0" algn="ctr">
                        <a:defRPr sz="1800" baseline="0"/>
                      </a:pPr>
                      <a:r>
                        <a:rPr sz="1000" dirty="0">
                          <a:latin typeface="Calibri"/>
                          <a:ea typeface="Calibri"/>
                          <a:cs typeface="Calibri"/>
                        </a:rPr>
                        <a:t>91</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1DAE9"/>
                    </a:solidFill>
                  </a:tcPr>
                </a:tc>
                <a:tc>
                  <a:txBody>
                    <a:bodyPr/>
                    <a:lstStyle/>
                    <a:p>
                      <a:pPr lvl="0" algn="ctr">
                        <a:defRPr sz="1800" baseline="0"/>
                      </a:pPr>
                      <a:r>
                        <a:rPr sz="1000">
                          <a:latin typeface="Calibri"/>
                          <a:ea typeface="Calibri"/>
                          <a:cs typeface="Calibri"/>
                        </a:rPr>
                        <a:t>IFS cy36r4</a:t>
                      </a:r>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1DAE9"/>
                    </a:solidFill>
                  </a:tcPr>
                </a:tc>
                <a:tc>
                  <a:txBody>
                    <a:bodyPr/>
                    <a:lstStyle/>
                    <a:p>
                      <a:pPr lvl="0" algn="ctr">
                        <a:defRPr sz="1800" baseline="0"/>
                      </a:pPr>
                      <a:endParaRPr dirty="0"/>
                    </a:p>
                  </a:txBody>
                  <a:tcPr marL="0" marR="0" marT="0" marB="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1DAE9"/>
                    </a:solidFill>
                  </a:tcPr>
                </a:tc>
              </a:tr>
            </a:tbl>
          </a:graphicData>
        </a:graphic>
      </p:graphicFrame>
      <p:sp>
        <p:nvSpPr>
          <p:cNvPr id="118" name="Shape 118"/>
          <p:cNvSpPr/>
          <p:nvPr/>
        </p:nvSpPr>
        <p:spPr>
          <a:xfrm>
            <a:off x="1716486" y="103685"/>
            <a:ext cx="9560375" cy="500593"/>
          </a:xfrm>
          <a:prstGeom prst="rect">
            <a:avLst/>
          </a:prstGeom>
          <a:ln w="12700">
            <a:miter lim="400000"/>
          </a:ln>
          <a:extLst>
            <a:ext uri="{C572A759-6A51-4108-AA02-DFA0A04FC94B}">
              <ma14:wrappingTextBoxFlag xmlns:ma14="http://schemas.microsoft.com/office/mac/drawingml/2011/main" val="1"/>
            </a:ext>
          </a:extLst>
        </p:spPr>
        <p:txBody>
          <a:bodyPr wrap="none" lIns="64996" tIns="64996" rIns="64996" bIns="64996">
            <a:spAutoFit/>
          </a:bodyPr>
          <a:lstStyle>
            <a:lvl1pPr algn="l" defTabSz="1180267">
              <a:defRPr sz="2200">
                <a:latin typeface="Times New Roman"/>
                <a:ea typeface="Times New Roman"/>
                <a:cs typeface="Times New Roman"/>
                <a:sym typeface="Times New Roman"/>
              </a:defRPr>
            </a:lvl1pPr>
          </a:lstStyle>
          <a:p>
            <a:pPr lvl="0">
              <a:defRPr sz="1800"/>
            </a:pPr>
            <a:r>
              <a:rPr sz="2400" b="1" dirty="0"/>
              <a:t>Participating GCMs for Climate Simulation (Experiment Component I)</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2162940" y="796144"/>
            <a:ext cx="11157767" cy="582629"/>
          </a:xfrm>
          <a:prstGeom prst="rect">
            <a:avLst/>
          </a:prstGeom>
          <a:ln w="12700">
            <a:miter lim="400000"/>
          </a:ln>
          <a:extLst>
            <a:ext uri="{C572A759-6A51-4108-AA02-DFA0A04FC94B}">
              <ma14:wrappingTextBoxFlag xmlns:ma14="http://schemas.microsoft.com/office/mac/drawingml/2011/main" val="1"/>
            </a:ext>
          </a:extLst>
        </p:spPr>
        <p:txBody>
          <a:bodyPr lIns="64996" tIns="64996" rIns="64996" bIns="64996">
            <a:spAutoFit/>
          </a:bodyPr>
          <a:lstStyle>
            <a:lvl1pPr algn="l" defTabSz="1180267">
              <a:defRPr sz="3200" b="1">
                <a:latin typeface="Times New Roman"/>
                <a:ea typeface="Times New Roman"/>
                <a:cs typeface="Times New Roman"/>
                <a:sym typeface="Times New Roman"/>
              </a:defRPr>
            </a:lvl1pPr>
          </a:lstStyle>
          <a:p>
            <a:pPr lvl="0">
              <a:defRPr sz="1800" b="0"/>
            </a:pPr>
            <a:r>
              <a:rPr sz="3200" b="1" dirty="0"/>
              <a:t>Primary Goal of the Climate Simulation Component</a:t>
            </a:r>
          </a:p>
        </p:txBody>
      </p:sp>
      <p:grpSp>
        <p:nvGrpSpPr>
          <p:cNvPr id="124" name="Group 124"/>
          <p:cNvGrpSpPr/>
          <p:nvPr/>
        </p:nvGrpSpPr>
        <p:grpSpPr>
          <a:xfrm>
            <a:off x="2391895" y="2347610"/>
            <a:ext cx="4615925" cy="4196294"/>
            <a:chOff x="0" y="0"/>
            <a:chExt cx="4615923" cy="4196293"/>
          </a:xfrm>
        </p:grpSpPr>
        <p:pic>
          <p:nvPicPr>
            <p:cNvPr id="121" name="image11.png"/>
            <p:cNvPicPr/>
            <p:nvPr/>
          </p:nvPicPr>
          <p:blipFill>
            <a:blip r:embed="rId3">
              <a:extLst/>
            </a:blip>
            <a:stretch>
              <a:fillRect/>
            </a:stretch>
          </p:blipFill>
          <p:spPr>
            <a:xfrm>
              <a:off x="-1" y="0"/>
              <a:ext cx="4615925" cy="4196294"/>
            </a:xfrm>
            <a:prstGeom prst="rect">
              <a:avLst/>
            </a:prstGeom>
            <a:ln w="12700" cap="flat">
              <a:noFill/>
              <a:miter lim="400000"/>
            </a:ln>
            <a:effectLst/>
          </p:spPr>
        </p:pic>
        <p:sp>
          <p:nvSpPr>
            <p:cNvPr id="122" name="Shape 122"/>
            <p:cNvSpPr/>
            <p:nvPr/>
          </p:nvSpPr>
          <p:spPr>
            <a:xfrm>
              <a:off x="1210930" y="3729565"/>
              <a:ext cx="2883065" cy="35993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50354" tIns="50354" rIns="50354" bIns="50354" numCol="1" anchor="t">
              <a:spAutoFit/>
            </a:bodyPr>
            <a:lstStyle>
              <a:lvl1pPr algn="l" defTabSz="914400">
                <a:defRPr sz="1800" b="1">
                  <a:latin typeface="Arial"/>
                  <a:ea typeface="Arial"/>
                  <a:cs typeface="Arial"/>
                  <a:sym typeface="Arial"/>
                </a:defRPr>
              </a:lvl1pPr>
            </a:lstStyle>
            <a:p>
              <a:pPr lvl="0">
                <a:defRPr b="0"/>
              </a:pPr>
              <a:r>
                <a:rPr b="1"/>
                <a:t>Process-oriented “score”</a:t>
              </a:r>
            </a:p>
          </p:txBody>
        </p:sp>
        <p:sp>
          <p:nvSpPr>
            <p:cNvPr id="123" name="Shape 123"/>
            <p:cNvSpPr/>
            <p:nvPr/>
          </p:nvSpPr>
          <p:spPr>
            <a:xfrm rot="16200000">
              <a:off x="-1496618" y="1725278"/>
              <a:ext cx="3402845" cy="359932"/>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50354" tIns="50354" rIns="50354" bIns="50354" numCol="1" anchor="t">
              <a:spAutoFit/>
            </a:bodyPr>
            <a:lstStyle>
              <a:lvl1pPr defTabSz="914400">
                <a:defRPr sz="1800" b="1">
                  <a:latin typeface="Arial"/>
                  <a:ea typeface="Arial"/>
                  <a:cs typeface="Arial"/>
                  <a:sym typeface="Arial"/>
                </a:defRPr>
              </a:lvl1pPr>
            </a:lstStyle>
            <a:p>
              <a:pPr lvl="0">
                <a:defRPr b="0"/>
              </a:pPr>
              <a:r>
                <a:rPr b="1"/>
                <a:t>MJO Fidelity “score”</a:t>
              </a:r>
            </a:p>
          </p:txBody>
        </p:sp>
      </p:grpSp>
      <p:sp>
        <p:nvSpPr>
          <p:cNvPr id="2" name="Rectangle 1"/>
          <p:cNvSpPr/>
          <p:nvPr/>
        </p:nvSpPr>
        <p:spPr>
          <a:xfrm>
            <a:off x="1268044" y="6788124"/>
            <a:ext cx="10386019" cy="707886"/>
          </a:xfrm>
          <a:prstGeom prst="rect">
            <a:avLst/>
          </a:prstGeom>
        </p:spPr>
        <p:txBody>
          <a:bodyPr wrap="square">
            <a:spAutoFit/>
          </a:bodyPr>
          <a:lstStyle/>
          <a:p>
            <a:pPr lvl="0">
              <a:defRPr sz="1800"/>
            </a:pPr>
            <a:r>
              <a:rPr lang="en-US" sz="2000" dirty="0" smtClean="0">
                <a:solidFill>
                  <a:srgbClr val="FF0000"/>
                </a:solidFill>
                <a:latin typeface="Times New Roman"/>
                <a:cs typeface="Times New Roman"/>
              </a:rPr>
              <a:t>Exploring the MJO fidelity score against the skill scores corresponding to different process diagnostics will help us identify key processes essential for high quality MJO representation</a:t>
            </a:r>
            <a:endParaRPr lang="en-US" sz="2000" dirty="0">
              <a:solidFill>
                <a:srgbClr val="FF0000"/>
              </a:solidFill>
              <a:latin typeface="Times New Roman"/>
              <a:cs typeface="Times New Roman"/>
            </a:endParaRPr>
          </a:p>
        </p:txBody>
      </p:sp>
      <p:sp>
        <p:nvSpPr>
          <p:cNvPr id="9" name="Shape 128"/>
          <p:cNvSpPr>
            <a:spLocks noGrp="1"/>
          </p:cNvSpPr>
          <p:nvPr>
            <p:ph type="body" idx="1"/>
          </p:nvPr>
        </p:nvSpPr>
        <p:spPr>
          <a:xfrm>
            <a:off x="1489753" y="8123301"/>
            <a:ext cx="10037506" cy="1190820"/>
          </a:xfrm>
          <a:prstGeom prst="rect">
            <a:avLst/>
          </a:prstGeom>
        </p:spPr>
        <p:txBody>
          <a:bodyPr>
            <a:noAutofit/>
          </a:bodyPr>
          <a:lstStyle>
            <a:lvl1pPr marL="0" indent="0" defTabSz="778976">
              <a:spcBef>
                <a:spcPts val="500"/>
              </a:spcBef>
              <a:buSzTx/>
              <a:buNone/>
              <a:defRPr sz="3000" b="1">
                <a:latin typeface="Times New Roman"/>
                <a:ea typeface="Times New Roman"/>
                <a:cs typeface="Times New Roman"/>
                <a:sym typeface="Times New Roman"/>
              </a:defRPr>
            </a:lvl1pPr>
          </a:lstStyle>
          <a:p>
            <a:pPr lvl="0">
              <a:defRPr sz="1800" b="0"/>
            </a:pPr>
            <a:r>
              <a:rPr lang="en-US" sz="2000" dirty="0" smtClean="0"/>
              <a:t>Using the suite of model output from GASS YOTC MJO </a:t>
            </a:r>
            <a:r>
              <a:rPr lang="en-US" sz="2000" dirty="0" err="1" smtClean="0"/>
              <a:t>diabatic</a:t>
            </a:r>
            <a:r>
              <a:rPr lang="en-US" sz="2000" dirty="0" smtClean="0"/>
              <a:t> heating experiment, we try to develop an evaluation framework and explore some process oriented diagnostics for the Boreal Summer ISV.</a:t>
            </a:r>
            <a:endParaRPr sz="2000" dirty="0"/>
          </a:p>
        </p:txBody>
      </p:sp>
      <p:sp>
        <p:nvSpPr>
          <p:cNvPr id="5" name="Rectangle 4"/>
          <p:cNvSpPr/>
          <p:nvPr/>
        </p:nvSpPr>
        <p:spPr>
          <a:xfrm>
            <a:off x="1268044" y="7876874"/>
            <a:ext cx="10386019" cy="1611863"/>
          </a:xfrm>
          <a:prstGeom prst="rect">
            <a:avLst/>
          </a:prstGeom>
          <a:noFill/>
          <a:ln w="12700" cap="flat">
            <a:solidFill>
              <a:srgbClr val="0000FF"/>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Rectangle 3"/>
          <p:cNvSpPr/>
          <p:nvPr/>
        </p:nvSpPr>
        <p:spPr>
          <a:xfrm>
            <a:off x="8048541" y="1496565"/>
            <a:ext cx="4748672" cy="5078314"/>
          </a:xfrm>
          <a:prstGeom prst="rect">
            <a:avLst/>
          </a:prstGeom>
          <a:ln>
            <a:solidFill>
              <a:schemeClr val="accent5"/>
            </a:solidFill>
          </a:ln>
        </p:spPr>
        <p:txBody>
          <a:bodyPr wrap="square">
            <a:spAutoFit/>
          </a:bodyPr>
          <a:lstStyle/>
          <a:p>
            <a:pPr marL="285750" indent="-285750" algn="just">
              <a:buFont typeface="Wingdings" charset="2"/>
              <a:buChar char="§"/>
            </a:pPr>
            <a:r>
              <a:rPr lang="en-US" sz="1800" dirty="0" err="1">
                <a:latin typeface="Times New Roman"/>
                <a:cs typeface="Times New Roman"/>
              </a:rPr>
              <a:t>Petch</a:t>
            </a:r>
            <a:r>
              <a:rPr lang="en-US" sz="1800" dirty="0">
                <a:latin typeface="Times New Roman"/>
                <a:cs typeface="Times New Roman"/>
              </a:rPr>
              <a:t>, J., </a:t>
            </a:r>
            <a:r>
              <a:rPr lang="en-US" sz="1800" dirty="0" smtClean="0">
                <a:latin typeface="Times New Roman"/>
                <a:cs typeface="Times New Roman"/>
              </a:rPr>
              <a:t>et al., </a:t>
            </a:r>
            <a:r>
              <a:rPr lang="en-US" sz="1800" dirty="0">
                <a:latin typeface="Times New Roman"/>
                <a:cs typeface="Times New Roman"/>
              </a:rPr>
              <a:t>(2011), A global model </a:t>
            </a:r>
            <a:r>
              <a:rPr lang="en-US" sz="1800" dirty="0" err="1">
                <a:latin typeface="Times New Roman"/>
                <a:cs typeface="Times New Roman"/>
              </a:rPr>
              <a:t>intercomparison</a:t>
            </a:r>
            <a:r>
              <a:rPr lang="en-US" sz="1800" dirty="0">
                <a:latin typeface="Times New Roman"/>
                <a:cs typeface="Times New Roman"/>
              </a:rPr>
              <a:t> of the physical pro- </a:t>
            </a:r>
            <a:r>
              <a:rPr lang="en-US" sz="1800" dirty="0" err="1">
                <a:latin typeface="Times New Roman"/>
                <a:cs typeface="Times New Roman"/>
              </a:rPr>
              <a:t>cesses</a:t>
            </a:r>
            <a:r>
              <a:rPr lang="en-US" sz="1800" dirty="0">
                <a:latin typeface="Times New Roman"/>
                <a:cs typeface="Times New Roman"/>
              </a:rPr>
              <a:t> associated with the Madden–Julian oscillation, GEWEX News, August, 5</a:t>
            </a:r>
            <a:r>
              <a:rPr lang="en-US" sz="1800" dirty="0" smtClean="0">
                <a:latin typeface="Times New Roman"/>
                <a:cs typeface="Times New Roman"/>
              </a:rPr>
              <a:t>.</a:t>
            </a:r>
            <a:endParaRPr lang="en-US" sz="1800" dirty="0">
              <a:latin typeface="Times New Roman"/>
              <a:cs typeface="Times New Roman"/>
            </a:endParaRPr>
          </a:p>
          <a:p>
            <a:pPr marL="285750" indent="-285750" algn="just">
              <a:buFont typeface="Wingdings" charset="2"/>
              <a:buChar char="§"/>
            </a:pPr>
            <a:r>
              <a:rPr lang="en-US" sz="1800" dirty="0" smtClean="0">
                <a:latin typeface="Times New Roman"/>
                <a:cs typeface="Times New Roman"/>
              </a:rPr>
              <a:t>Jiang</a:t>
            </a:r>
            <a:r>
              <a:rPr lang="en-US" sz="1800" dirty="0">
                <a:latin typeface="Times New Roman"/>
                <a:cs typeface="Times New Roman"/>
              </a:rPr>
              <a:t>, </a:t>
            </a:r>
            <a:r>
              <a:rPr lang="en-US" sz="1800" dirty="0" smtClean="0">
                <a:latin typeface="Times New Roman"/>
                <a:cs typeface="Times New Roman"/>
              </a:rPr>
              <a:t>et al., (</a:t>
            </a:r>
            <a:r>
              <a:rPr lang="en-US" sz="1800" dirty="0">
                <a:latin typeface="Times New Roman"/>
                <a:cs typeface="Times New Roman"/>
              </a:rPr>
              <a:t>2015), Vertical structure and physical processes of the madden–</a:t>
            </a:r>
            <a:r>
              <a:rPr lang="en-US" sz="1800" dirty="0" err="1">
                <a:latin typeface="Times New Roman"/>
                <a:cs typeface="Times New Roman"/>
              </a:rPr>
              <a:t>julian</a:t>
            </a:r>
            <a:r>
              <a:rPr lang="en-US" sz="1800" dirty="0">
                <a:latin typeface="Times New Roman"/>
                <a:cs typeface="Times New Roman"/>
              </a:rPr>
              <a:t> oscillation: Exploring key model physics in climate simulations, J. </a:t>
            </a:r>
            <a:r>
              <a:rPr lang="en-US" sz="1800" dirty="0" err="1">
                <a:latin typeface="Times New Roman"/>
                <a:cs typeface="Times New Roman"/>
              </a:rPr>
              <a:t>Geophys</a:t>
            </a:r>
            <a:r>
              <a:rPr lang="en-US" sz="1800" dirty="0">
                <a:latin typeface="Times New Roman"/>
                <a:cs typeface="Times New Roman"/>
              </a:rPr>
              <a:t>. Res., </a:t>
            </a:r>
            <a:r>
              <a:rPr lang="en-US" sz="1800" dirty="0" smtClean="0">
                <a:latin typeface="Times New Roman"/>
                <a:cs typeface="Times New Roman"/>
              </a:rPr>
              <a:t>Under Revision </a:t>
            </a:r>
            <a:endParaRPr lang="en-US" sz="1800" dirty="0">
              <a:latin typeface="Times New Roman"/>
              <a:cs typeface="Times New Roman"/>
            </a:endParaRPr>
          </a:p>
          <a:p>
            <a:pPr marL="285750" indent="-285750" algn="just">
              <a:buFont typeface="Wingdings" charset="2"/>
              <a:buChar char="§"/>
            </a:pPr>
            <a:r>
              <a:rPr lang="en-US" sz="1800" dirty="0" err="1" smtClean="0">
                <a:latin typeface="Times New Roman"/>
                <a:cs typeface="Times New Roman"/>
              </a:rPr>
              <a:t>Klingaman</a:t>
            </a:r>
            <a:r>
              <a:rPr lang="en-US" sz="1800" dirty="0">
                <a:latin typeface="Times New Roman"/>
                <a:cs typeface="Times New Roman"/>
              </a:rPr>
              <a:t>, </a:t>
            </a:r>
            <a:r>
              <a:rPr lang="en-US" sz="1800" dirty="0" smtClean="0">
                <a:latin typeface="Times New Roman"/>
                <a:cs typeface="Times New Roman"/>
              </a:rPr>
              <a:t>et al., (</a:t>
            </a:r>
            <a:r>
              <a:rPr lang="en-US" sz="1800" dirty="0">
                <a:latin typeface="Times New Roman"/>
                <a:cs typeface="Times New Roman"/>
              </a:rPr>
              <a:t>2015), Vertical structure and physics processes of the </a:t>
            </a:r>
            <a:r>
              <a:rPr lang="en-US" sz="1800" dirty="0" smtClean="0">
                <a:latin typeface="Times New Roman"/>
                <a:cs typeface="Times New Roman"/>
              </a:rPr>
              <a:t>Madden</a:t>
            </a:r>
            <a:r>
              <a:rPr lang="en-US" sz="1800" dirty="0">
                <a:latin typeface="Times New Roman"/>
                <a:cs typeface="Times New Roman"/>
              </a:rPr>
              <a:t>–</a:t>
            </a:r>
            <a:r>
              <a:rPr lang="en-US" sz="1800" dirty="0" err="1">
                <a:latin typeface="Times New Roman"/>
                <a:cs typeface="Times New Roman"/>
              </a:rPr>
              <a:t>julian</a:t>
            </a:r>
            <a:r>
              <a:rPr lang="en-US" sz="1800" dirty="0">
                <a:latin typeface="Times New Roman"/>
                <a:cs typeface="Times New Roman"/>
              </a:rPr>
              <a:t> oscillation: Linking </a:t>
            </a:r>
            <a:r>
              <a:rPr lang="en-US" sz="1800" dirty="0" err="1">
                <a:latin typeface="Times New Roman"/>
                <a:cs typeface="Times New Roman"/>
              </a:rPr>
              <a:t>hindcast</a:t>
            </a:r>
            <a:r>
              <a:rPr lang="en-US" sz="1800" dirty="0">
                <a:latin typeface="Times New Roman"/>
                <a:cs typeface="Times New Roman"/>
              </a:rPr>
              <a:t> fidelity to simulated </a:t>
            </a:r>
            <a:r>
              <a:rPr lang="en-US" sz="1800" dirty="0" err="1">
                <a:latin typeface="Times New Roman"/>
                <a:cs typeface="Times New Roman"/>
              </a:rPr>
              <a:t>diabatic</a:t>
            </a:r>
            <a:r>
              <a:rPr lang="en-US" sz="1800" dirty="0">
                <a:latin typeface="Times New Roman"/>
                <a:cs typeface="Times New Roman"/>
              </a:rPr>
              <a:t> heating and moisten- </a:t>
            </a:r>
            <a:r>
              <a:rPr lang="en-US" sz="1800" dirty="0" err="1">
                <a:latin typeface="Times New Roman"/>
                <a:cs typeface="Times New Roman"/>
              </a:rPr>
              <a:t>ing</a:t>
            </a:r>
            <a:r>
              <a:rPr lang="en-US" sz="1800" dirty="0">
                <a:latin typeface="Times New Roman"/>
                <a:cs typeface="Times New Roman"/>
              </a:rPr>
              <a:t>, J. </a:t>
            </a:r>
            <a:r>
              <a:rPr lang="en-US" sz="1800" dirty="0" err="1">
                <a:latin typeface="Times New Roman"/>
                <a:cs typeface="Times New Roman"/>
              </a:rPr>
              <a:t>Geophys</a:t>
            </a:r>
            <a:r>
              <a:rPr lang="en-US" sz="1800" dirty="0">
                <a:latin typeface="Times New Roman"/>
                <a:cs typeface="Times New Roman"/>
              </a:rPr>
              <a:t>. Res., submitted</a:t>
            </a:r>
            <a:r>
              <a:rPr lang="en-US" sz="1800" dirty="0" smtClean="0">
                <a:latin typeface="Times New Roman"/>
                <a:cs typeface="Times New Roman"/>
              </a:rPr>
              <a:t>.</a:t>
            </a:r>
          </a:p>
          <a:p>
            <a:pPr marL="285750" indent="-285750" algn="just">
              <a:buFont typeface="Wingdings" charset="2"/>
              <a:buChar char="§"/>
            </a:pPr>
            <a:r>
              <a:rPr lang="en-US" sz="1800" dirty="0">
                <a:latin typeface="Times New Roman"/>
                <a:cs typeface="Times New Roman"/>
              </a:rPr>
              <a:t>Xavier, P. K.</a:t>
            </a:r>
            <a:r>
              <a:rPr lang="en-US" sz="1800" dirty="0" smtClean="0">
                <a:latin typeface="Times New Roman"/>
                <a:cs typeface="Times New Roman"/>
              </a:rPr>
              <a:t>, (</a:t>
            </a:r>
            <a:r>
              <a:rPr lang="en-US" sz="1800" dirty="0">
                <a:latin typeface="Times New Roman"/>
                <a:cs typeface="Times New Roman"/>
              </a:rPr>
              <a:t>2015), Vertical structure and physical processes of the madden–</a:t>
            </a:r>
            <a:r>
              <a:rPr lang="en-US" sz="1800" dirty="0" err="1">
                <a:latin typeface="Times New Roman"/>
                <a:cs typeface="Times New Roman"/>
              </a:rPr>
              <a:t>julian</a:t>
            </a:r>
            <a:r>
              <a:rPr lang="en-US" sz="1800" dirty="0">
                <a:latin typeface="Times New Roman"/>
                <a:cs typeface="Times New Roman"/>
              </a:rPr>
              <a:t> oscillation: Biases and uncertainties at short range, J. </a:t>
            </a:r>
            <a:r>
              <a:rPr lang="en-US" sz="1800" dirty="0" err="1">
                <a:latin typeface="Times New Roman"/>
                <a:cs typeface="Times New Roman"/>
              </a:rPr>
              <a:t>Geophys</a:t>
            </a:r>
            <a:r>
              <a:rPr lang="en-US" sz="1800" dirty="0">
                <a:latin typeface="Times New Roman"/>
                <a:cs typeface="Times New Roman"/>
              </a:rPr>
              <a:t>. Res., submitted. </a:t>
            </a:r>
            <a:endParaRPr lang="en-US" sz="1800" dirty="0">
              <a:latin typeface="Times New Roman"/>
              <a:cs typeface="Times New Roman"/>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anel_plot_lag_regress_iso_rain_wind850_eq_north.png"/>
          <p:cNvPicPr/>
          <p:nvPr/>
        </p:nvPicPr>
        <p:blipFill>
          <a:blip r:embed="rId3">
            <a:extLst/>
          </a:blip>
          <a:srcRect l="10326" t="4359" r="9012"/>
          <a:stretch>
            <a:fillRect/>
          </a:stretch>
        </p:blipFill>
        <p:spPr>
          <a:xfrm>
            <a:off x="5031424" y="1175107"/>
            <a:ext cx="7758054" cy="7792651"/>
          </a:xfrm>
          <a:prstGeom prst="rect">
            <a:avLst/>
          </a:prstGeom>
          <a:ln w="12700">
            <a:miter lim="400000"/>
          </a:ln>
        </p:spPr>
      </p:pic>
      <p:sp>
        <p:nvSpPr>
          <p:cNvPr id="131" name="Shape 131"/>
          <p:cNvSpPr/>
          <p:nvPr/>
        </p:nvSpPr>
        <p:spPr>
          <a:xfrm>
            <a:off x="242579" y="5213130"/>
            <a:ext cx="4806728" cy="3829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sz="2000" dirty="0"/>
              <a:t>Regression coeff. averaged between 70E-90E </a:t>
            </a:r>
          </a:p>
        </p:txBody>
      </p:sp>
      <p:sp>
        <p:nvSpPr>
          <p:cNvPr id="132" name="Shape 132"/>
          <p:cNvSpPr>
            <a:spLocks noGrp="1"/>
          </p:cNvSpPr>
          <p:nvPr>
            <p:ph type="body" idx="4294967295"/>
          </p:nvPr>
        </p:nvSpPr>
        <p:spPr>
          <a:xfrm>
            <a:off x="1024081" y="157276"/>
            <a:ext cx="11122774" cy="1017832"/>
          </a:xfrm>
          <a:prstGeom prst="rect">
            <a:avLst/>
          </a:prstGeom>
        </p:spPr>
        <p:txBody>
          <a:bodyPr>
            <a:normAutofit/>
          </a:bodyPr>
          <a:lstStyle/>
          <a:p>
            <a:pPr marL="0" lvl="0" indent="0" defTabSz="778976">
              <a:spcBef>
                <a:spcPts val="500"/>
              </a:spcBef>
              <a:buSzTx/>
              <a:buNone/>
              <a:defRPr sz="1800"/>
            </a:pPr>
            <a:r>
              <a:rPr sz="2800" b="1" dirty="0">
                <a:latin typeface="Times New Roman"/>
                <a:cs typeface="Times New Roman"/>
              </a:rPr>
              <a:t>Northward propagation of</a:t>
            </a:r>
            <a:r>
              <a:rPr sz="2800" b="1" dirty="0">
                <a:latin typeface="Times New Roman"/>
                <a:ea typeface="Times New Roman"/>
                <a:cs typeface="Times New Roman"/>
                <a:sym typeface="Times New Roman"/>
              </a:rPr>
              <a:t> Boreal Summer Intraseasonal Variability</a:t>
            </a:r>
          </a:p>
        </p:txBody>
      </p:sp>
      <p:grpSp>
        <p:nvGrpSpPr>
          <p:cNvPr id="135" name="Group 135"/>
          <p:cNvGrpSpPr/>
          <p:nvPr/>
        </p:nvGrpSpPr>
        <p:grpSpPr>
          <a:xfrm>
            <a:off x="627789" y="1670276"/>
            <a:ext cx="3802417" cy="2386383"/>
            <a:chOff x="0" y="0"/>
            <a:chExt cx="3802416" cy="1876123"/>
          </a:xfrm>
        </p:grpSpPr>
        <p:sp>
          <p:nvSpPr>
            <p:cNvPr id="133" name="Shape 133"/>
            <p:cNvSpPr/>
            <p:nvPr/>
          </p:nvSpPr>
          <p:spPr>
            <a:xfrm>
              <a:off x="10169" y="0"/>
              <a:ext cx="3792248" cy="1876124"/>
            </a:xfrm>
            <a:prstGeom prst="rect">
              <a:avLst/>
            </a:prstGeom>
            <a:solidFill>
              <a:srgbClr val="FFFFFF"/>
            </a:solidFill>
            <a:ln w="63500" cap="flat">
              <a:solidFill>
                <a:srgbClr val="000090"/>
              </a:solidFill>
              <a:prstDash val="solid"/>
              <a:miter lim="8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134" name="Shape 134"/>
            <p:cNvSpPr/>
            <p:nvPr/>
          </p:nvSpPr>
          <p:spPr>
            <a:xfrm>
              <a:off x="0" y="207935"/>
              <a:ext cx="3707167" cy="14602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atin typeface="Times New Roman"/>
                  <a:ea typeface="Times New Roman"/>
                  <a:cs typeface="Times New Roman"/>
                  <a:sym typeface="Times New Roman"/>
                </a:defRPr>
              </a:lvl1pPr>
            </a:lstStyle>
            <a:p>
              <a:pPr lvl="0">
                <a:defRPr sz="1800"/>
              </a:pPr>
              <a:r>
                <a:rPr sz="2400"/>
                <a:t>Lag regression of 20-90 day filtered rainfall anomalies against itself at an equatorial base point 75-85E, 5S-5N</a:t>
              </a:r>
            </a:p>
          </p:txBody>
        </p:sp>
      </p:grpSp>
      <p:grpSp>
        <p:nvGrpSpPr>
          <p:cNvPr id="138" name="Group 138"/>
          <p:cNvGrpSpPr/>
          <p:nvPr/>
        </p:nvGrpSpPr>
        <p:grpSpPr>
          <a:xfrm>
            <a:off x="637958" y="1591341"/>
            <a:ext cx="3856207" cy="2465319"/>
            <a:chOff x="-3665249" y="-171325"/>
            <a:chExt cx="3856206" cy="2101592"/>
          </a:xfrm>
        </p:grpSpPr>
        <p:sp>
          <p:nvSpPr>
            <p:cNvPr id="136" name="Shape 136"/>
            <p:cNvSpPr/>
            <p:nvPr/>
          </p:nvSpPr>
          <p:spPr>
            <a:xfrm>
              <a:off x="-3665249" y="-171325"/>
              <a:ext cx="3792248" cy="2101592"/>
            </a:xfrm>
            <a:prstGeom prst="rect">
              <a:avLst/>
            </a:prstGeom>
            <a:solidFill>
              <a:srgbClr val="FFFFFF"/>
            </a:solidFill>
            <a:ln w="63500" cap="flat">
              <a:solidFill>
                <a:srgbClr val="000090"/>
              </a:solidFill>
              <a:prstDash val="solid"/>
              <a:miter lim="8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137" name="Shape 137"/>
            <p:cNvSpPr/>
            <p:nvPr/>
          </p:nvSpPr>
          <p:spPr>
            <a:xfrm>
              <a:off x="-3664790" y="85476"/>
              <a:ext cx="3855747" cy="1803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atin typeface="Times New Roman"/>
                  <a:ea typeface="Times New Roman"/>
                  <a:cs typeface="Times New Roman"/>
                  <a:sym typeface="Times New Roman"/>
                </a:defRPr>
              </a:lvl1pPr>
            </a:lstStyle>
            <a:p>
              <a:pPr lvl="0">
                <a:defRPr sz="1800"/>
              </a:pPr>
              <a:r>
                <a:rPr sz="2400" dirty="0"/>
                <a:t>Lag regression of 20-90 day filtered rainfall anomalies against itself at an off-equatorial base point 85-95E, 10-20N</a:t>
              </a:r>
            </a:p>
          </p:txBody>
        </p:sp>
      </p:grpSp>
      <p:pic>
        <p:nvPicPr>
          <p:cNvPr id="139" name="panel_plot_lag_regress_iso_rain_wind850_bob_north.png"/>
          <p:cNvPicPr/>
          <p:nvPr/>
        </p:nvPicPr>
        <p:blipFill>
          <a:blip r:embed="rId4">
            <a:extLst/>
          </a:blip>
          <a:srcRect l="9990" t="4189" r="8948"/>
          <a:stretch>
            <a:fillRect/>
          </a:stretch>
        </p:blipFill>
        <p:spPr>
          <a:xfrm>
            <a:off x="5031216" y="1175107"/>
            <a:ext cx="7758262" cy="7792651"/>
          </a:xfrm>
          <a:prstGeom prst="rect">
            <a:avLst/>
          </a:prstGeom>
          <a:ln w="12700">
            <a:miter lim="400000"/>
          </a:ln>
        </p:spPr>
      </p:pic>
      <p:sp>
        <p:nvSpPr>
          <p:cNvPr id="140" name="Shape 140"/>
          <p:cNvSpPr/>
          <p:nvPr/>
        </p:nvSpPr>
        <p:spPr>
          <a:xfrm>
            <a:off x="97696" y="5600445"/>
            <a:ext cx="4933728" cy="3829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sz="2000" dirty="0"/>
              <a:t>Regression coeff. averaged between 80E-100E </a:t>
            </a:r>
          </a:p>
        </p:txBody>
      </p:sp>
      <p:pic>
        <p:nvPicPr>
          <p:cNvPr id="13" name="Picture 12" descr="plot_summer_iso_variance_rain_NMM.png"/>
          <p:cNvPicPr>
            <a:picLocks noChangeAspect="1"/>
          </p:cNvPicPr>
          <p:nvPr/>
        </p:nvPicPr>
        <p:blipFill rotWithShape="1">
          <a:blip r:embed="rId5">
            <a:extLst>
              <a:ext uri="{28A0092B-C50C-407E-A947-70E740481C1C}">
                <a14:useLocalDpi xmlns:a14="http://schemas.microsoft.com/office/drawing/2010/main" val="0"/>
              </a:ext>
            </a:extLst>
          </a:blip>
          <a:srcRect l="21506" r="22006" b="67664"/>
          <a:stretch/>
        </p:blipFill>
        <p:spPr>
          <a:xfrm>
            <a:off x="242579" y="6686625"/>
            <a:ext cx="4600711" cy="2617062"/>
          </a:xfrm>
          <a:prstGeom prst="rect">
            <a:avLst/>
          </a:prstGeom>
        </p:spPr>
      </p:pic>
      <p:cxnSp>
        <p:nvCxnSpPr>
          <p:cNvPr id="3" name="Straight Connector 2"/>
          <p:cNvCxnSpPr/>
          <p:nvPr/>
        </p:nvCxnSpPr>
        <p:spPr>
          <a:xfrm>
            <a:off x="1763761" y="6819877"/>
            <a:ext cx="0" cy="2147881"/>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19" name="Straight Connector 18"/>
          <p:cNvCxnSpPr/>
          <p:nvPr/>
        </p:nvCxnSpPr>
        <p:spPr>
          <a:xfrm>
            <a:off x="2480569" y="6878209"/>
            <a:ext cx="0" cy="2147881"/>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7" name="Rectangle 6"/>
          <p:cNvSpPr/>
          <p:nvPr/>
        </p:nvSpPr>
        <p:spPr>
          <a:xfrm>
            <a:off x="1928379" y="7807584"/>
            <a:ext cx="211651" cy="258685"/>
          </a:xfrm>
          <a:prstGeom prst="rect">
            <a:avLst/>
          </a:prstGeom>
          <a:blipFill rotWithShape="1">
            <a:blip r:embed="rId6"/>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Rectangle 21"/>
          <p:cNvSpPr/>
          <p:nvPr/>
        </p:nvSpPr>
        <p:spPr>
          <a:xfrm>
            <a:off x="2245398" y="7230957"/>
            <a:ext cx="235171" cy="258685"/>
          </a:xfrm>
          <a:prstGeom prst="rect">
            <a:avLst/>
          </a:prstGeom>
          <a:blipFill rotWithShape="1">
            <a:blip r:embed="rId6"/>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iterate>
                                    <p:tmAbs val="0"/>
                                  </p:iterate>
                                  <p:childTnLst>
                                    <p:animEffect transition="out" filter="fade">
                                      <p:cBhvr>
                                        <p:cTn id="6" dur="1000" fill="hold"/>
                                        <p:tgtEl>
                                          <p:spTgt spid="130"/>
                                        </p:tgtEl>
                                      </p:cBhvr>
                                    </p:animEffect>
                                    <p:set>
                                      <p:cBhvr>
                                        <p:cTn id="7" fill="hold">
                                          <p:stCondLst>
                                            <p:cond delay="999"/>
                                          </p:stCondLst>
                                        </p:cTn>
                                        <p:tgtEl>
                                          <p:spTgt spid="130"/>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2" nodeType="afterEffect">
                                  <p:stCondLst>
                                    <p:cond delay="0"/>
                                  </p:stCondLst>
                                  <p:iterate>
                                    <p:tmAbs val="0"/>
                                  </p:iterate>
                                  <p:childTnLst>
                                    <p:set>
                                      <p:cBhvr>
                                        <p:cTn id="10" fill="hold"/>
                                        <p:tgtEl>
                                          <p:spTgt spid="139"/>
                                        </p:tgtEl>
                                        <p:attrNameLst>
                                          <p:attrName>style.visibility</p:attrName>
                                        </p:attrNameLst>
                                      </p:cBhvr>
                                      <p:to>
                                        <p:strVal val="visible"/>
                                      </p:to>
                                    </p:set>
                                    <p:animEffect transition="in" filter="fade">
                                      <p:cBhvr>
                                        <p:cTn id="11" dur="1000"/>
                                        <p:tgtEl>
                                          <p:spTgt spid="139"/>
                                        </p:tgtEl>
                                      </p:cBhvr>
                                    </p:animEffect>
                                  </p:childTnLst>
                                </p:cTn>
                              </p:par>
                            </p:childTnLst>
                          </p:cTn>
                        </p:par>
                        <p:par>
                          <p:cTn id="12" fill="hold">
                            <p:stCondLst>
                              <p:cond delay="2000"/>
                            </p:stCondLst>
                            <p:childTnLst>
                              <p:par>
                                <p:cTn id="13" presetID="10" presetClass="exit" presetSubtype="0" fill="hold" grpId="3" nodeType="afterEffect">
                                  <p:stCondLst>
                                    <p:cond delay="0"/>
                                  </p:stCondLst>
                                  <p:iterate>
                                    <p:tmAbs val="0"/>
                                  </p:iterate>
                                  <p:childTnLst>
                                    <p:animEffect transition="out" filter="fade">
                                      <p:cBhvr>
                                        <p:cTn id="14" dur="1000" fill="hold"/>
                                        <p:tgtEl>
                                          <p:spTgt spid="135"/>
                                        </p:tgtEl>
                                      </p:cBhvr>
                                    </p:animEffect>
                                    <p:set>
                                      <p:cBhvr>
                                        <p:cTn id="15" fill="hold">
                                          <p:stCondLst>
                                            <p:cond delay="999"/>
                                          </p:stCondLst>
                                        </p:cTn>
                                        <p:tgtEl>
                                          <p:spTgt spid="135"/>
                                        </p:tgtEl>
                                        <p:attrNameLst>
                                          <p:attrName>style.visibility</p:attrName>
                                        </p:attrNameLst>
                                      </p:cBhvr>
                                      <p:to>
                                        <p:strVal val="hidden"/>
                                      </p:to>
                                    </p:set>
                                  </p:childTnLst>
                                </p:cTn>
                              </p:par>
                            </p:childTnLst>
                          </p:cTn>
                        </p:par>
                        <p:par>
                          <p:cTn id="16" fill="hold">
                            <p:stCondLst>
                              <p:cond delay="3000"/>
                            </p:stCondLst>
                            <p:childTnLst>
                              <p:par>
                                <p:cTn id="17" presetID="10" presetClass="entr" presetSubtype="0" fill="hold" grpId="4" nodeType="afterEffect">
                                  <p:stCondLst>
                                    <p:cond delay="0"/>
                                  </p:stCondLst>
                                  <p:iterate>
                                    <p:tmAbs val="0"/>
                                  </p:iterate>
                                  <p:childTnLst>
                                    <p:set>
                                      <p:cBhvr>
                                        <p:cTn id="18" fill="hold"/>
                                        <p:tgtEl>
                                          <p:spTgt spid="138"/>
                                        </p:tgtEl>
                                        <p:attrNameLst>
                                          <p:attrName>style.visibility</p:attrName>
                                        </p:attrNameLst>
                                      </p:cBhvr>
                                      <p:to>
                                        <p:strVal val="visible"/>
                                      </p:to>
                                    </p:set>
                                    <p:animEffect transition="in" filter="fade">
                                      <p:cBhvr>
                                        <p:cTn id="19" dur="1000"/>
                                        <p:tgtEl>
                                          <p:spTgt spid="138"/>
                                        </p:tgtEl>
                                      </p:cBhvr>
                                    </p:animEffect>
                                  </p:childTnLst>
                                </p:cTn>
                              </p:par>
                            </p:childTnLst>
                          </p:cTn>
                        </p:par>
                        <p:par>
                          <p:cTn id="20" fill="hold">
                            <p:stCondLst>
                              <p:cond delay="4000"/>
                            </p:stCondLst>
                            <p:childTnLst>
                              <p:par>
                                <p:cTn id="21" presetID="9" presetClass="exit" presetSubtype="0" fill="hold" grpId="5" nodeType="afterEffect">
                                  <p:stCondLst>
                                    <p:cond delay="0"/>
                                  </p:stCondLst>
                                  <p:iterate>
                                    <p:tmAbs val="0"/>
                                  </p:iterate>
                                  <p:childTnLst>
                                    <p:animEffect transition="out" filter="dissolve">
                                      <p:cBhvr>
                                        <p:cTn id="22" dur="1000" fill="hold"/>
                                        <p:tgtEl>
                                          <p:spTgt spid="131"/>
                                        </p:tgtEl>
                                      </p:cBhvr>
                                    </p:animEffect>
                                    <p:set>
                                      <p:cBhvr>
                                        <p:cTn id="23" fill="hold">
                                          <p:stCondLst>
                                            <p:cond delay="999"/>
                                          </p:stCondLst>
                                        </p:cTn>
                                        <p:tgtEl>
                                          <p:spTgt spid="131"/>
                                        </p:tgtEl>
                                        <p:attrNameLst>
                                          <p:attrName>style.visibility</p:attrName>
                                        </p:attrNameLst>
                                      </p:cBhvr>
                                      <p:to>
                                        <p:strVal val="hidden"/>
                                      </p:to>
                                    </p:set>
                                  </p:childTnLst>
                                </p:cTn>
                              </p:par>
                            </p:childTnLst>
                          </p:cTn>
                        </p:par>
                        <p:par>
                          <p:cTn id="24" fill="hold">
                            <p:stCondLst>
                              <p:cond delay="5000"/>
                            </p:stCondLst>
                            <p:childTnLst>
                              <p:par>
                                <p:cTn id="25" presetID="9" presetClass="entr" presetSubtype="0" fill="hold" grpId="6" nodeType="afterEffect">
                                  <p:stCondLst>
                                    <p:cond delay="0"/>
                                  </p:stCondLst>
                                  <p:iterate>
                                    <p:tmAbs val="0"/>
                                  </p:iterate>
                                  <p:childTnLst>
                                    <p:set>
                                      <p:cBhvr>
                                        <p:cTn id="26" fill="hold"/>
                                        <p:tgtEl>
                                          <p:spTgt spid="140"/>
                                        </p:tgtEl>
                                        <p:attrNameLst>
                                          <p:attrName>style.visibility</p:attrName>
                                        </p:attrNameLst>
                                      </p:cBhvr>
                                      <p:to>
                                        <p:strVal val="visible"/>
                                      </p:to>
                                    </p:set>
                                    <p:animEffect transition="in" filter="dissolve">
                                      <p:cBhvr>
                                        <p:cTn id="2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P spid="131" grpId="5" animBg="1" advAuto="0"/>
      <p:bldP spid="135" grpId="3" animBg="1" advAuto="0"/>
      <p:bldP spid="138" grpId="4" animBg="1" advAuto="0"/>
      <p:bldP spid="139" grpId="2" animBg="1" advAuto="0"/>
      <p:bldP spid="140" grpId="6"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lot_lag_regress_iso_rain_bob_north_NMM.png"/>
          <p:cNvPicPr/>
          <p:nvPr/>
        </p:nvPicPr>
        <p:blipFill>
          <a:blip r:embed="rId2">
            <a:extLst/>
          </a:blip>
          <a:srcRect l="34238" r="31327"/>
          <a:stretch>
            <a:fillRect/>
          </a:stretch>
        </p:blipFill>
        <p:spPr>
          <a:xfrm>
            <a:off x="6825754" y="2044964"/>
            <a:ext cx="4136678" cy="6403430"/>
          </a:xfrm>
          <a:prstGeom prst="rect">
            <a:avLst/>
          </a:prstGeom>
          <a:ln w="12700">
            <a:miter lim="400000"/>
          </a:ln>
        </p:spPr>
      </p:pic>
      <p:pic>
        <p:nvPicPr>
          <p:cNvPr id="143" name="plot_lag_regress_iso_rain_eq_north_NMM.png"/>
          <p:cNvPicPr/>
          <p:nvPr/>
        </p:nvPicPr>
        <p:blipFill>
          <a:blip r:embed="rId3">
            <a:extLst/>
          </a:blip>
          <a:srcRect l="33187" r="31146"/>
          <a:stretch>
            <a:fillRect/>
          </a:stretch>
        </p:blipFill>
        <p:spPr>
          <a:xfrm>
            <a:off x="1539502" y="2037771"/>
            <a:ext cx="4440536" cy="6410623"/>
          </a:xfrm>
          <a:prstGeom prst="rect">
            <a:avLst/>
          </a:prstGeom>
          <a:ln w="12700">
            <a:miter lim="400000"/>
          </a:ln>
        </p:spPr>
      </p:pic>
      <p:sp>
        <p:nvSpPr>
          <p:cNvPr id="144" name="Shape 144"/>
          <p:cNvSpPr>
            <a:spLocks noGrp="1"/>
          </p:cNvSpPr>
          <p:nvPr>
            <p:ph type="body" idx="4294967295"/>
          </p:nvPr>
        </p:nvSpPr>
        <p:spPr>
          <a:xfrm>
            <a:off x="2608588" y="195511"/>
            <a:ext cx="8063896" cy="1017832"/>
          </a:xfrm>
          <a:prstGeom prst="rect">
            <a:avLst/>
          </a:prstGeom>
        </p:spPr>
        <p:txBody>
          <a:bodyPr>
            <a:normAutofit/>
          </a:bodyPr>
          <a:lstStyle/>
          <a:p>
            <a:pPr marL="0" lvl="0" indent="0" defTabSz="778976">
              <a:spcBef>
                <a:spcPts val="500"/>
              </a:spcBef>
              <a:buSzTx/>
              <a:buNone/>
              <a:defRPr sz="1800"/>
            </a:pPr>
            <a:r>
              <a:rPr sz="2400" b="1" dirty="0">
                <a:latin typeface="Times New Roman"/>
                <a:cs typeface="Times New Roman"/>
              </a:rPr>
              <a:t>Northward propagation of</a:t>
            </a:r>
            <a:r>
              <a:rPr sz="2400" b="1" dirty="0">
                <a:latin typeface="Times New Roman"/>
                <a:ea typeface="Times New Roman"/>
                <a:cs typeface="Times New Roman"/>
                <a:sym typeface="Times New Roman"/>
              </a:rPr>
              <a:t> </a:t>
            </a:r>
            <a:r>
              <a:rPr sz="2400" b="1" dirty="0" smtClean="0">
                <a:latin typeface="Times New Roman"/>
                <a:ea typeface="Times New Roman"/>
                <a:cs typeface="Times New Roman"/>
                <a:sym typeface="Times New Roman"/>
              </a:rPr>
              <a:t>BSI</a:t>
            </a:r>
            <a:r>
              <a:rPr lang="en-US" sz="2400" b="1" dirty="0" smtClean="0">
                <a:latin typeface="Times New Roman"/>
                <a:ea typeface="Times New Roman"/>
                <a:cs typeface="Times New Roman"/>
                <a:sym typeface="Times New Roman"/>
              </a:rPr>
              <a:t>S</a:t>
            </a:r>
            <a:r>
              <a:rPr sz="2400" b="1" dirty="0" smtClean="0">
                <a:latin typeface="Times New Roman"/>
                <a:ea typeface="Times New Roman"/>
                <a:cs typeface="Times New Roman"/>
                <a:sym typeface="Times New Roman"/>
              </a:rPr>
              <a:t>V</a:t>
            </a:r>
            <a:r>
              <a:rPr lang="en-US" sz="2400" b="1" dirty="0" smtClean="0">
                <a:latin typeface="Times New Roman"/>
                <a:ea typeface="Times New Roman"/>
                <a:cs typeface="Times New Roman"/>
                <a:sym typeface="Times New Roman"/>
              </a:rPr>
              <a:t> in</a:t>
            </a:r>
            <a:r>
              <a:rPr sz="2400" b="1" dirty="0" smtClean="0">
                <a:latin typeface="Times New Roman"/>
                <a:ea typeface="Times New Roman"/>
                <a:cs typeface="Times New Roman"/>
                <a:sym typeface="Times New Roman"/>
              </a:rPr>
              <a:t> </a:t>
            </a:r>
            <a:r>
              <a:rPr sz="2400" b="1" dirty="0">
                <a:latin typeface="Times New Roman"/>
                <a:ea typeface="Times New Roman"/>
                <a:cs typeface="Times New Roman"/>
                <a:sym typeface="Times New Roman"/>
              </a:rPr>
              <a:t>CFS v2</a:t>
            </a:r>
          </a:p>
        </p:txBody>
      </p:sp>
      <p:sp>
        <p:nvSpPr>
          <p:cNvPr id="145" name="Shape 145"/>
          <p:cNvSpPr/>
          <p:nvPr/>
        </p:nvSpPr>
        <p:spPr>
          <a:xfrm>
            <a:off x="2397719" y="919795"/>
            <a:ext cx="2724101" cy="6750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sz="2000" dirty="0"/>
              <a:t>Regression w.r.t equatorial base point</a:t>
            </a:r>
          </a:p>
        </p:txBody>
      </p:sp>
      <p:sp>
        <p:nvSpPr>
          <p:cNvPr id="146" name="Shape 146"/>
          <p:cNvSpPr/>
          <p:nvPr/>
        </p:nvSpPr>
        <p:spPr>
          <a:xfrm>
            <a:off x="7217692" y="919795"/>
            <a:ext cx="2724102" cy="6750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Times New Roman"/>
                <a:ea typeface="Times New Roman"/>
                <a:cs typeface="Times New Roman"/>
                <a:sym typeface="Times New Roman"/>
              </a:defRPr>
            </a:lvl1pPr>
          </a:lstStyle>
          <a:p>
            <a:pPr lvl="0">
              <a:defRPr sz="1800"/>
            </a:pPr>
            <a:r>
              <a:rPr sz="2000"/>
              <a:t>Regression w.r.t off-equatorial base point</a:t>
            </a:r>
          </a:p>
        </p:txBody>
      </p:sp>
      <p:cxnSp>
        <p:nvCxnSpPr>
          <p:cNvPr id="3" name="Straight Connector 2"/>
          <p:cNvCxnSpPr/>
          <p:nvPr/>
        </p:nvCxnSpPr>
        <p:spPr>
          <a:xfrm flipV="1">
            <a:off x="8560122" y="6749327"/>
            <a:ext cx="1381672" cy="752538"/>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9" name="Straight Connector 8"/>
          <p:cNvCxnSpPr/>
          <p:nvPr/>
        </p:nvCxnSpPr>
        <p:spPr>
          <a:xfrm flipV="1">
            <a:off x="3374204" y="6266773"/>
            <a:ext cx="1381672" cy="752538"/>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1995823" y="253808"/>
            <a:ext cx="9313954" cy="4156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590133">
              <a:defRPr sz="3000" b="1">
                <a:latin typeface="Times New Roman"/>
                <a:ea typeface="Times New Roman"/>
                <a:cs typeface="Times New Roman"/>
                <a:sym typeface="Times New Roman"/>
              </a:defRPr>
            </a:lvl1pPr>
          </a:lstStyle>
          <a:p>
            <a:pPr lvl="0">
              <a:defRPr sz="1800" b="0"/>
            </a:pPr>
            <a:r>
              <a:rPr sz="3000" b="1" dirty="0"/>
              <a:t>Skill score based on northward propagation of BSISV</a:t>
            </a:r>
          </a:p>
        </p:txBody>
      </p:sp>
      <p:pic>
        <p:nvPicPr>
          <p:cNvPr id="150" name="image19.png"/>
          <p:cNvPicPr/>
          <p:nvPr/>
        </p:nvPicPr>
        <p:blipFill>
          <a:blip r:embed="rId2">
            <a:extLst/>
          </a:blip>
          <a:stretch>
            <a:fillRect/>
          </a:stretch>
        </p:blipFill>
        <p:spPr>
          <a:xfrm>
            <a:off x="157917" y="1584944"/>
            <a:ext cx="3424881" cy="1533252"/>
          </a:xfrm>
          <a:prstGeom prst="rect">
            <a:avLst/>
          </a:prstGeom>
          <a:ln w="12700">
            <a:miter lim="400000"/>
          </a:ln>
        </p:spPr>
      </p:pic>
      <p:pic>
        <p:nvPicPr>
          <p:cNvPr id="151" name="image20.png"/>
          <p:cNvPicPr/>
          <p:nvPr/>
        </p:nvPicPr>
        <p:blipFill>
          <a:blip r:embed="rId3">
            <a:extLst/>
          </a:blip>
          <a:stretch>
            <a:fillRect/>
          </a:stretch>
        </p:blipFill>
        <p:spPr>
          <a:xfrm>
            <a:off x="259517" y="3816695"/>
            <a:ext cx="2066255" cy="374169"/>
          </a:xfrm>
          <a:prstGeom prst="rect">
            <a:avLst/>
          </a:prstGeom>
          <a:ln w="12700">
            <a:miter lim="400000"/>
          </a:ln>
        </p:spPr>
      </p:pic>
      <p:sp>
        <p:nvSpPr>
          <p:cNvPr id="152" name="Shape 152"/>
          <p:cNvSpPr/>
          <p:nvPr/>
        </p:nvSpPr>
        <p:spPr>
          <a:xfrm>
            <a:off x="222764" y="4278812"/>
            <a:ext cx="3546119" cy="1969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defTabSz="45561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latin typeface="Times New Roman"/>
                <a:ea typeface="Times New Roman"/>
                <a:cs typeface="Times New Roman"/>
                <a:sym typeface="Times New Roman"/>
              </a:defRPr>
            </a:lvl1pPr>
          </a:lstStyle>
          <a:p>
            <a:pPr lvl="0">
              <a:defRPr sz="1800"/>
            </a:pPr>
            <a:r>
              <a:rPr sz="2200"/>
              <a:t>is the ratio between model simulated and observed standard deviation. R is the pattern correlation and R0 the upper limit for pattern correlation.</a:t>
            </a:r>
          </a:p>
        </p:txBody>
      </p:sp>
      <p:pic>
        <p:nvPicPr>
          <p:cNvPr id="153" name="bar_plot_iso_prop_skill.png"/>
          <p:cNvPicPr/>
          <p:nvPr/>
        </p:nvPicPr>
        <p:blipFill>
          <a:blip r:embed="rId4">
            <a:extLst/>
          </a:blip>
          <a:srcRect l="13378" t="17379" r="12183" b="19243"/>
          <a:stretch>
            <a:fillRect/>
          </a:stretch>
        </p:blipFill>
        <p:spPr>
          <a:xfrm>
            <a:off x="4376589" y="616321"/>
            <a:ext cx="7111058" cy="5753796"/>
          </a:xfrm>
          <a:prstGeom prst="rect">
            <a:avLst/>
          </a:prstGeom>
          <a:ln w="12700">
            <a:miter lim="400000"/>
          </a:ln>
        </p:spPr>
      </p:pic>
      <p:pic>
        <p:nvPicPr>
          <p:cNvPr id="154" name="bar_plot_iso_prop_skill_withCFS.png"/>
          <p:cNvPicPr/>
          <p:nvPr/>
        </p:nvPicPr>
        <p:blipFill>
          <a:blip r:embed="rId5">
            <a:extLst/>
          </a:blip>
          <a:srcRect l="13294" t="18221" r="12048" b="11018"/>
          <a:stretch>
            <a:fillRect/>
          </a:stretch>
        </p:blipFill>
        <p:spPr>
          <a:xfrm>
            <a:off x="4364484" y="690270"/>
            <a:ext cx="7135474" cy="6398596"/>
          </a:xfrm>
          <a:prstGeom prst="rect">
            <a:avLst/>
          </a:prstGeom>
          <a:ln w="12700">
            <a:miter lim="400000"/>
          </a:ln>
        </p:spPr>
      </p:pic>
      <p:sp>
        <p:nvSpPr>
          <p:cNvPr id="155" name="Shape 155"/>
          <p:cNvSpPr/>
          <p:nvPr/>
        </p:nvSpPr>
        <p:spPr>
          <a:xfrm>
            <a:off x="732043" y="6571112"/>
            <a:ext cx="3035108" cy="11494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800" b="1" i="1">
                <a:solidFill>
                  <a:srgbClr val="BE00F4"/>
                </a:solidFill>
                <a:latin typeface="Times New Roman"/>
                <a:ea typeface="Times New Roman"/>
                <a:cs typeface="Times New Roman"/>
                <a:sym typeface="Times New Roman"/>
              </a:defRPr>
            </a:lvl1pPr>
          </a:lstStyle>
          <a:p>
            <a:pPr lvl="0">
              <a:defRPr b="0" i="0">
                <a:solidFill>
                  <a:srgbClr val="000000"/>
                </a:solidFill>
              </a:defRPr>
            </a:pPr>
            <a:r>
              <a:rPr b="1" i="1" dirty="0">
                <a:solidFill>
                  <a:srgbClr val="BE00F4"/>
                </a:solidFill>
              </a:rPr>
              <a:t>Combined pattern correlation  from the two previous plots</a:t>
            </a:r>
          </a:p>
        </p:txBody>
      </p:sp>
      <p:grpSp>
        <p:nvGrpSpPr>
          <p:cNvPr id="158" name="Group 158"/>
          <p:cNvGrpSpPr/>
          <p:nvPr/>
        </p:nvGrpSpPr>
        <p:grpSpPr>
          <a:xfrm>
            <a:off x="4579074" y="4610507"/>
            <a:ext cx="6920884" cy="4565961"/>
            <a:chOff x="0" y="0"/>
            <a:chExt cx="6920883" cy="4565960"/>
          </a:xfrm>
        </p:grpSpPr>
        <p:pic>
          <p:nvPicPr>
            <p:cNvPr id="156" name="bar_plot_iso_prop_speed_withCFS.png"/>
            <p:cNvPicPr/>
            <p:nvPr/>
          </p:nvPicPr>
          <p:blipFill>
            <a:blip r:embed="rId6">
              <a:extLst/>
            </a:blip>
            <a:srcRect l="13486" t="18251" r="11983" b="20286"/>
            <a:stretch>
              <a:fillRect/>
            </a:stretch>
          </p:blipFill>
          <p:spPr>
            <a:xfrm>
              <a:off x="0" y="0"/>
              <a:ext cx="6920885" cy="4565961"/>
            </a:xfrm>
            <a:prstGeom prst="rect">
              <a:avLst/>
            </a:prstGeom>
            <a:ln w="12700" cap="flat">
              <a:noFill/>
              <a:miter lim="400000"/>
            </a:ln>
            <a:effectLst/>
          </p:spPr>
        </p:pic>
        <p:sp>
          <p:nvSpPr>
            <p:cNvPr id="157" name="Shape 157"/>
            <p:cNvSpPr/>
            <p:nvPr/>
          </p:nvSpPr>
          <p:spPr>
            <a:xfrm>
              <a:off x="2917651" y="245504"/>
              <a:ext cx="3736926" cy="431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atin typeface="Times New Roman"/>
                  <a:ea typeface="Times New Roman"/>
                  <a:cs typeface="Times New Roman"/>
                  <a:sym typeface="Times New Roman"/>
                </a:defRPr>
              </a:lvl1pPr>
            </a:lstStyle>
            <a:p>
              <a:pPr lvl="0">
                <a:defRPr sz="1800"/>
              </a:pPr>
              <a:r>
                <a:rPr sz="2400"/>
                <a:t>Northward propagation speed</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iterate>
                                    <p:tmAbs val="0"/>
                                  </p:iterate>
                                  <p:childTnLst>
                                    <p:animEffect transition="out" filter="fade">
                                      <p:cBhvr>
                                        <p:cTn id="6" dur="1000" fill="hold"/>
                                        <p:tgtEl>
                                          <p:spTgt spid="153"/>
                                        </p:tgtEl>
                                      </p:cBhvr>
                                    </p:animEffect>
                                    <p:set>
                                      <p:cBhvr>
                                        <p:cTn id="7" fill="hold">
                                          <p:stCondLst>
                                            <p:cond delay="999"/>
                                          </p:stCondLst>
                                        </p:cTn>
                                        <p:tgtEl>
                                          <p:spTgt spid="153"/>
                                        </p:tgtEl>
                                        <p:attrNameLst>
                                          <p:attrName>style.visibility</p:attrName>
                                        </p:attrNameLst>
                                      </p:cBhvr>
                                      <p:to>
                                        <p:strVal val="hidden"/>
                                      </p:to>
                                    </p:set>
                                  </p:childTnLst>
                                </p:cTn>
                              </p:par>
                              <p:par>
                                <p:cTn id="8" presetID="10" presetClass="entr" presetSubtype="0" fill="hold" grpId="2" nodeType="withEffect">
                                  <p:stCondLst>
                                    <p:cond delay="0"/>
                                  </p:stCondLst>
                                  <p:iterate>
                                    <p:tmAbs val="0"/>
                                  </p:iterate>
                                  <p:childTnLst>
                                    <p:set>
                                      <p:cBhvr>
                                        <p:cTn id="9" fill="hold"/>
                                        <p:tgtEl>
                                          <p:spTgt spid="154"/>
                                        </p:tgtEl>
                                        <p:attrNameLst>
                                          <p:attrName>style.visibility</p:attrName>
                                        </p:attrNameLst>
                                      </p:cBhvr>
                                      <p:to>
                                        <p:strVal val="visible"/>
                                      </p:to>
                                    </p:set>
                                    <p:animEffect transition="in" filter="fade">
                                      <p:cBhvr>
                                        <p:cTn id="10" dur="500"/>
                                        <p:tgtEl>
                                          <p:spTgt spid="1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3" nodeType="clickEffect">
                                  <p:stCondLst>
                                    <p:cond delay="0"/>
                                  </p:stCondLst>
                                  <p:iterate>
                                    <p:tmAbs val="0"/>
                                  </p:iterate>
                                  <p:childTnLst>
                                    <p:animEffect transition="out" filter="fade">
                                      <p:cBhvr>
                                        <p:cTn id="14" dur="1000" fill="hold"/>
                                        <p:tgtEl>
                                          <p:spTgt spid="154"/>
                                        </p:tgtEl>
                                      </p:cBhvr>
                                    </p:animEffect>
                                    <p:set>
                                      <p:cBhvr>
                                        <p:cTn id="15" fill="hold">
                                          <p:stCondLst>
                                            <p:cond delay="999"/>
                                          </p:stCondLst>
                                        </p:cTn>
                                        <p:tgtEl>
                                          <p:spTgt spid="154"/>
                                        </p:tgtEl>
                                        <p:attrNameLst>
                                          <p:attrName>style.visibility</p:attrName>
                                        </p:attrNameLst>
                                      </p:cBhvr>
                                      <p:to>
                                        <p:strVal val="hidden"/>
                                      </p:to>
                                    </p:set>
                                  </p:childTnLst>
                                </p:cTn>
                              </p:par>
                              <p:par>
                                <p:cTn id="16" presetID="10" presetClass="entr" presetSubtype="0" fill="hold" grpId="5" nodeType="withEffect">
                                  <p:stCondLst>
                                    <p:cond delay="0"/>
                                  </p:stCondLst>
                                  <p:iterate>
                                    <p:tmAbs val="0"/>
                                  </p:iterate>
                                  <p:childTnLst>
                                    <p:set>
                                      <p:cBhvr>
                                        <p:cTn id="17" fill="hold"/>
                                        <p:tgtEl>
                                          <p:spTgt spid="158"/>
                                        </p:tgtEl>
                                        <p:attrNameLst>
                                          <p:attrName>style.visibility</p:attrName>
                                        </p:attrNameLst>
                                      </p:cBhvr>
                                      <p:to>
                                        <p:strVal val="visible"/>
                                      </p:to>
                                    </p:set>
                                    <p:animEffect transition="in" filter="fade">
                                      <p:cBhvr>
                                        <p:cTn id="18"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P spid="154" grpId="2" animBg="1" advAuto="0"/>
      <p:bldP spid="154" grpId="3" animBg="1" advAuto="0"/>
      <p:bldP spid="158" grpId="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1998</TotalTime>
  <Words>2336</Words>
  <Application>Microsoft Macintosh PowerPoint</Application>
  <PresentationFormat>Custom</PresentationFormat>
  <Paragraphs>336</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Neena Suhas</cp:lastModifiedBy>
  <cp:revision>68</cp:revision>
  <dcterms:modified xsi:type="dcterms:W3CDTF">2015-02-18T07:13:21Z</dcterms:modified>
</cp:coreProperties>
</file>