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60" r:id="rId12"/>
    <p:sldMasterId id="2147483661" r:id="rId13"/>
    <p:sldMasterId id="2147483662" r:id="rId14"/>
    <p:sldMasterId id="2147483663" r:id="rId15"/>
  </p:sldMasterIdLst>
  <p:notesMasterIdLst>
    <p:notesMasterId r:id="rId51"/>
  </p:notesMasterIdLst>
  <p:sldIdLst>
    <p:sldId id="256" r:id="rId16"/>
    <p:sldId id="275" r:id="rId17"/>
    <p:sldId id="276" r:id="rId18"/>
    <p:sldId id="277" r:id="rId19"/>
    <p:sldId id="278" r:id="rId20"/>
    <p:sldId id="279" r:id="rId21"/>
    <p:sldId id="280" r:id="rId22"/>
    <p:sldId id="281" r:id="rId23"/>
    <p:sldId id="296" r:id="rId24"/>
    <p:sldId id="282" r:id="rId25"/>
    <p:sldId id="303" r:id="rId26"/>
    <p:sldId id="284" r:id="rId27"/>
    <p:sldId id="285" r:id="rId28"/>
    <p:sldId id="286" r:id="rId29"/>
    <p:sldId id="287" r:id="rId30"/>
    <p:sldId id="288" r:id="rId31"/>
    <p:sldId id="289" r:id="rId32"/>
    <p:sldId id="311" r:id="rId33"/>
    <p:sldId id="290" r:id="rId34"/>
    <p:sldId id="306" r:id="rId35"/>
    <p:sldId id="307" r:id="rId36"/>
    <p:sldId id="308" r:id="rId37"/>
    <p:sldId id="291" r:id="rId38"/>
    <p:sldId id="297" r:id="rId39"/>
    <p:sldId id="292" r:id="rId40"/>
    <p:sldId id="293" r:id="rId41"/>
    <p:sldId id="299" r:id="rId42"/>
    <p:sldId id="294" r:id="rId43"/>
    <p:sldId id="295" r:id="rId44"/>
    <p:sldId id="300" r:id="rId45"/>
    <p:sldId id="305" r:id="rId46"/>
    <p:sldId id="301" r:id="rId47"/>
    <p:sldId id="302" r:id="rId48"/>
    <p:sldId id="304" r:id="rId49"/>
    <p:sldId id="309" r:id="rId50"/>
  </p:sldIdLst>
  <p:sldSz cx="9144000" cy="6858000" type="screen4x3"/>
  <p:notesSz cx="6934200" cy="9234488"/>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CC"/>
    <a:srgbClr val="FF33CC"/>
    <a:srgbClr val="000099"/>
    <a:srgbClr val="0099FF"/>
    <a:srgbClr val="0000FF"/>
    <a:srgbClr val="00CC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2" autoAdjust="0"/>
    <p:restoredTop sz="94660"/>
  </p:normalViewPr>
  <p:slideViewPr>
    <p:cSldViewPr>
      <p:cViewPr varScale="1">
        <p:scale>
          <a:sx n="70" d="100"/>
          <a:sy n="70" d="100"/>
        </p:scale>
        <p:origin x="1512"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e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AutoShape 1"/>
          <p:cNvSpPr>
            <a:spLocks noChangeArrowheads="1"/>
          </p:cNvSpPr>
          <p:nvPr/>
        </p:nvSpPr>
        <p:spPr bwMode="auto">
          <a:xfrm>
            <a:off x="0" y="0"/>
            <a:ext cx="6934200" cy="923448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4" name="Text Box 2"/>
          <p:cNvSpPr txBox="1">
            <a:spLocks noChangeArrowheads="1"/>
          </p:cNvSpP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p:cNvSpPr txBox="1">
            <a:spLocks noChangeArrowheads="1"/>
          </p:cNvSpPr>
          <p:nvPr/>
        </p:nvSpPr>
        <p:spPr bwMode="auto">
          <a:xfrm>
            <a:off x="3929063" y="0"/>
            <a:ext cx="300513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6" name="Rectangle 4"/>
          <p:cNvSpPr>
            <a:spLocks noGrp="1" noRot="1" noChangeAspect="1" noChangeArrowheads="1"/>
          </p:cNvSpPr>
          <p:nvPr>
            <p:ph type="sldImg"/>
          </p:nvPr>
        </p:nvSpPr>
        <p:spPr bwMode="auto">
          <a:xfrm>
            <a:off x="1158875" y="692150"/>
            <a:ext cx="4614863" cy="346075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8437" name="Rectangle 5"/>
          <p:cNvSpPr>
            <a:spLocks noGrp="1" noChangeArrowheads="1"/>
          </p:cNvSpPr>
          <p:nvPr>
            <p:ph type="body"/>
          </p:nvPr>
        </p:nvSpPr>
        <p:spPr bwMode="auto">
          <a:xfrm>
            <a:off x="925513" y="4386263"/>
            <a:ext cx="5081587" cy="415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0" tIns="46080" rIns="92520" bIns="46080" numCol="1" anchor="t" anchorCtr="0" compatLnSpc="1">
            <a:prstTxWarp prst="textNoShape">
              <a:avLst/>
            </a:prstTxWarp>
          </a:bodyPr>
          <a:lstStyle/>
          <a:p>
            <a:pPr lvl="0"/>
            <a:endParaRPr lang="en-US" altLang="en-US" smtClean="0"/>
          </a:p>
        </p:txBody>
      </p:sp>
      <p:sp>
        <p:nvSpPr>
          <p:cNvPr id="18438" name="Text Box 6"/>
          <p:cNvSpPr txBox="1">
            <a:spLocks noChangeArrowheads="1"/>
          </p:cNvSpPr>
          <p:nvPr/>
        </p:nvSpPr>
        <p:spPr bwMode="auto">
          <a:xfrm>
            <a:off x="0" y="8770938"/>
            <a:ext cx="300513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9" name="Rectangle 7"/>
          <p:cNvSpPr>
            <a:spLocks noGrp="1" noChangeArrowheads="1"/>
          </p:cNvSpPr>
          <p:nvPr>
            <p:ph type="sldNum"/>
          </p:nvPr>
        </p:nvSpPr>
        <p:spPr bwMode="auto">
          <a:xfrm>
            <a:off x="3929063" y="8770938"/>
            <a:ext cx="30035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20" tIns="46080" rIns="92520" bIns="4608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Verdana" pitchFamily="32" charset="0"/>
                <a:ea typeface="PMingLiU" pitchFamily="16" charset="-120"/>
              </a:defRPr>
            </a:lvl1pPr>
          </a:lstStyle>
          <a:p>
            <a:fld id="{285C17DB-B6F0-46A0-AE9D-6EB7F87D23FA}" type="slidenum">
              <a:rPr lang="en-US" altLang="en-US"/>
              <a:pPr/>
              <a:t>‹#›</a:t>
            </a:fld>
            <a:endParaRPr lang="en-US" altLang="en-US"/>
          </a:p>
        </p:txBody>
      </p:sp>
    </p:spTree>
    <p:extLst>
      <p:ext uri="{BB962C8B-B14F-4D97-AF65-F5344CB8AC3E}">
        <p14:creationId xmlns:p14="http://schemas.microsoft.com/office/powerpoint/2010/main" val="30304363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EA1C740-A3BB-41A3-8E92-FC172BCE10E8}" type="slidenum">
              <a:rPr lang="en-US" altLang="en-US"/>
              <a:pPr/>
              <a:t>1</a:t>
            </a:fld>
            <a:endParaRPr lang="en-US" altLang="en-US"/>
          </a:p>
        </p:txBody>
      </p:sp>
      <p:sp>
        <p:nvSpPr>
          <p:cNvPr id="37889" name="Rectangle 1"/>
          <p:cNvSpPr txBox="1">
            <a:spLocks noGrp="1" noRot="1" noChangeAspect="1" noChangeArrowheads="1"/>
          </p:cNvSpPr>
          <p:nvPr>
            <p:ph type="sldImg"/>
          </p:nvPr>
        </p:nvSpPr>
        <p:spPr bwMode="auto">
          <a:xfrm>
            <a:off x="1158875" y="692150"/>
            <a:ext cx="4616450" cy="3462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925513" y="4386263"/>
            <a:ext cx="5083175" cy="4154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5398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A6240CEA-3E87-420A-8B9D-ACD850D03514}" type="slidenum">
              <a:rPr lang="en-US" altLang="en-US"/>
              <a:pPr/>
              <a:t>‹#›</a:t>
            </a:fld>
            <a:endParaRPr lang="en-US" altLang="en-US"/>
          </a:p>
        </p:txBody>
      </p:sp>
    </p:spTree>
    <p:extLst>
      <p:ext uri="{BB962C8B-B14F-4D97-AF65-F5344CB8AC3E}">
        <p14:creationId xmlns:p14="http://schemas.microsoft.com/office/powerpoint/2010/main" val="193372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3A9BEA3C-320D-47B5-96A7-9C8CE8D6589F}" type="slidenum">
              <a:rPr lang="en-US" altLang="en-US"/>
              <a:pPr/>
              <a:t>‹#›</a:t>
            </a:fld>
            <a:endParaRPr lang="en-US" altLang="en-US"/>
          </a:p>
        </p:txBody>
      </p:sp>
    </p:spTree>
    <p:extLst>
      <p:ext uri="{BB962C8B-B14F-4D97-AF65-F5344CB8AC3E}">
        <p14:creationId xmlns:p14="http://schemas.microsoft.com/office/powerpoint/2010/main" val="20260335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A4D4E5C2-2898-41BF-B13D-67FB31828AC0}" type="slidenum">
              <a:rPr lang="en-US" altLang="en-US"/>
              <a:pPr/>
              <a:t>‹#›</a:t>
            </a:fld>
            <a:endParaRPr lang="en-US" altLang="en-US"/>
          </a:p>
        </p:txBody>
      </p:sp>
    </p:spTree>
    <p:extLst>
      <p:ext uri="{BB962C8B-B14F-4D97-AF65-F5344CB8AC3E}">
        <p14:creationId xmlns:p14="http://schemas.microsoft.com/office/powerpoint/2010/main" val="19658163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9C11A73D-9005-49F6-B556-FA15CEA2106C}" type="slidenum">
              <a:rPr lang="en-US" altLang="en-US"/>
              <a:pPr/>
              <a:t>‹#›</a:t>
            </a:fld>
            <a:endParaRPr lang="en-US" altLang="en-US"/>
          </a:p>
        </p:txBody>
      </p:sp>
    </p:spTree>
    <p:extLst>
      <p:ext uri="{BB962C8B-B14F-4D97-AF65-F5344CB8AC3E}">
        <p14:creationId xmlns:p14="http://schemas.microsoft.com/office/powerpoint/2010/main" val="28021800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8D2A7C2F-ABF6-4F95-810C-27F109C8EF47}" type="slidenum">
              <a:rPr lang="en-US" altLang="en-US"/>
              <a:pPr/>
              <a:t>‹#›</a:t>
            </a:fld>
            <a:endParaRPr lang="en-US" altLang="en-US"/>
          </a:p>
        </p:txBody>
      </p:sp>
    </p:spTree>
    <p:extLst>
      <p:ext uri="{BB962C8B-B14F-4D97-AF65-F5344CB8AC3E}">
        <p14:creationId xmlns:p14="http://schemas.microsoft.com/office/powerpoint/2010/main" val="2319893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3C52AE32-2BDA-4073-A7B3-64CECD64C4A1}" type="slidenum">
              <a:rPr lang="en-US" altLang="en-US"/>
              <a:pPr/>
              <a:t>‹#›</a:t>
            </a:fld>
            <a:endParaRPr lang="en-US" altLang="en-US"/>
          </a:p>
        </p:txBody>
      </p:sp>
    </p:spTree>
    <p:extLst>
      <p:ext uri="{BB962C8B-B14F-4D97-AF65-F5344CB8AC3E}">
        <p14:creationId xmlns:p14="http://schemas.microsoft.com/office/powerpoint/2010/main" val="5420809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62F21C93-687F-4E68-BD8A-C6C7BACDDFEF}" type="slidenum">
              <a:rPr lang="en-US" altLang="en-US"/>
              <a:pPr/>
              <a:t>‹#›</a:t>
            </a:fld>
            <a:endParaRPr lang="en-US" altLang="en-US"/>
          </a:p>
        </p:txBody>
      </p:sp>
    </p:spTree>
    <p:extLst>
      <p:ext uri="{BB962C8B-B14F-4D97-AF65-F5344CB8AC3E}">
        <p14:creationId xmlns:p14="http://schemas.microsoft.com/office/powerpoint/2010/main" val="33515134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A4321F1E-E664-4F92-A97E-A42A2B837CAA}" type="slidenum">
              <a:rPr lang="en-US" altLang="en-US"/>
              <a:pPr/>
              <a:t>‹#›</a:t>
            </a:fld>
            <a:endParaRPr lang="en-US" altLang="en-US"/>
          </a:p>
        </p:txBody>
      </p:sp>
    </p:spTree>
    <p:extLst>
      <p:ext uri="{BB962C8B-B14F-4D97-AF65-F5344CB8AC3E}">
        <p14:creationId xmlns:p14="http://schemas.microsoft.com/office/powerpoint/2010/main" val="7122246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7253113E-5F68-4370-BD28-E5D6B2A63057}" type="slidenum">
              <a:rPr lang="en-US" altLang="en-US"/>
              <a:pPr/>
              <a:t>‹#›</a:t>
            </a:fld>
            <a:endParaRPr lang="en-US" altLang="en-US"/>
          </a:p>
        </p:txBody>
      </p:sp>
    </p:spTree>
    <p:extLst>
      <p:ext uri="{BB962C8B-B14F-4D97-AF65-F5344CB8AC3E}">
        <p14:creationId xmlns:p14="http://schemas.microsoft.com/office/powerpoint/2010/main" val="36347439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BAFC1890-149B-412D-971A-DD6ADE14326A}" type="slidenum">
              <a:rPr lang="en-US" altLang="en-US"/>
              <a:pPr/>
              <a:t>‹#›</a:t>
            </a:fld>
            <a:endParaRPr lang="en-US" altLang="en-US"/>
          </a:p>
        </p:txBody>
      </p:sp>
    </p:spTree>
    <p:extLst>
      <p:ext uri="{BB962C8B-B14F-4D97-AF65-F5344CB8AC3E}">
        <p14:creationId xmlns:p14="http://schemas.microsoft.com/office/powerpoint/2010/main" val="12950781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26FD740D-9965-497B-8FFD-5A5AC60940C6}" type="slidenum">
              <a:rPr lang="en-US" altLang="en-US"/>
              <a:pPr/>
              <a:t>‹#›</a:t>
            </a:fld>
            <a:endParaRPr lang="en-US" altLang="en-US"/>
          </a:p>
        </p:txBody>
      </p:sp>
    </p:spTree>
    <p:extLst>
      <p:ext uri="{BB962C8B-B14F-4D97-AF65-F5344CB8AC3E}">
        <p14:creationId xmlns:p14="http://schemas.microsoft.com/office/powerpoint/2010/main" val="32297404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1062CFB5-A2B6-4037-9047-E4B84284DE49}" type="slidenum">
              <a:rPr lang="en-US" altLang="en-US"/>
              <a:pPr/>
              <a:t>‹#›</a:t>
            </a:fld>
            <a:endParaRPr lang="en-US" altLang="en-US"/>
          </a:p>
        </p:txBody>
      </p:sp>
    </p:spTree>
    <p:extLst>
      <p:ext uri="{BB962C8B-B14F-4D97-AF65-F5344CB8AC3E}">
        <p14:creationId xmlns:p14="http://schemas.microsoft.com/office/powerpoint/2010/main" val="18695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2D8C3671-0B3A-4E29-9F7C-E0381FC98583}" type="slidenum">
              <a:rPr lang="en-US" altLang="en-US"/>
              <a:pPr/>
              <a:t>‹#›</a:t>
            </a:fld>
            <a:endParaRPr lang="en-US" altLang="en-US"/>
          </a:p>
        </p:txBody>
      </p:sp>
    </p:spTree>
    <p:extLst>
      <p:ext uri="{BB962C8B-B14F-4D97-AF65-F5344CB8AC3E}">
        <p14:creationId xmlns:p14="http://schemas.microsoft.com/office/powerpoint/2010/main" val="36970623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AE67C40-7739-4A0D-871A-0A1ADD72F5EE}" type="slidenum">
              <a:rPr lang="en-US" altLang="en-US"/>
              <a:pPr/>
              <a:t>‹#›</a:t>
            </a:fld>
            <a:endParaRPr lang="en-US" altLang="en-US"/>
          </a:p>
        </p:txBody>
      </p:sp>
    </p:spTree>
    <p:extLst>
      <p:ext uri="{BB962C8B-B14F-4D97-AF65-F5344CB8AC3E}">
        <p14:creationId xmlns:p14="http://schemas.microsoft.com/office/powerpoint/2010/main" val="2754898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E7AC9CF1-3CDF-4361-B384-16E74F58EE40}"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6532182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A21F936D-23D1-4A31-8F4F-CC38A5FF22A1}"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7225373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EBDEFDE3-E968-49D7-AB15-DD51D966C0DC}"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1137025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8FB541C6-CBAA-470F-805C-CC982D26C117}"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7800501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62918F2E-5DCD-457F-A51B-33C9B3E29A72}" type="slidenum">
              <a:rPr lang="en-US" altLang="en-US"/>
              <a:pPr/>
              <a:t>‹#›</a:t>
            </a:fld>
            <a:endParaRPr lang="en-US" altLang="en-US"/>
          </a:p>
        </p:txBody>
      </p:sp>
      <p:sp>
        <p:nvSpPr>
          <p:cNvPr id="8" name="Footer Placeholder 7"/>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8924317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9186423C-2CBA-4A56-864D-E67D7F58D7ED}" type="slidenum">
              <a:rPr lang="en-US" altLang="en-US"/>
              <a:pPr/>
              <a:t>‹#›</a:t>
            </a:fld>
            <a:endParaRPr lang="en-US" altLang="en-US"/>
          </a:p>
        </p:txBody>
      </p:sp>
      <p:sp>
        <p:nvSpPr>
          <p:cNvPr id="4" name="Footer Placeholder 3"/>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3220620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ACB95099-F124-48B7-A1CE-5877575AA4F0}" type="slidenum">
              <a:rPr lang="en-US" altLang="en-US"/>
              <a:pPr/>
              <a:t>‹#›</a:t>
            </a:fld>
            <a:endParaRPr lang="en-US" altLang="en-US"/>
          </a:p>
        </p:txBody>
      </p:sp>
      <p:sp>
        <p:nvSpPr>
          <p:cNvPr id="3" name="Footer Placeholder 2"/>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355559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7F070855-85DC-4494-ADC9-978FB7AB3651}"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40843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636C7B1-2E8D-47E0-8FE5-274C5FCFBF43}"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99146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544E84E5-EE15-4A2C-88F1-43825F677F72}" type="slidenum">
              <a:rPr lang="en-US" altLang="en-US"/>
              <a:pPr/>
              <a:t>‹#›</a:t>
            </a:fld>
            <a:endParaRPr lang="en-US" altLang="en-US"/>
          </a:p>
        </p:txBody>
      </p:sp>
    </p:spTree>
    <p:extLst>
      <p:ext uri="{BB962C8B-B14F-4D97-AF65-F5344CB8AC3E}">
        <p14:creationId xmlns:p14="http://schemas.microsoft.com/office/powerpoint/2010/main" val="4011993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F568A4E5-7BD2-4944-A84E-12651A9C0B2D}"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8601888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4427B4BA-C4E0-485A-A37C-6200C80E13FA}"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9430161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03FB47BB-4AA5-4128-A51C-7A0DB100FC5E}"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4794911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0F315B84-4EE0-4CB7-B084-F0C7B3DE4BE7}"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804763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2713127F-6355-416E-81A3-B8B2A44C46B1}"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6739929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22F0823B-C85C-4268-8C75-510332DFE41E}"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786155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87830FC7-C908-465E-B7A8-BBE713DE022C}" type="slidenum">
              <a:rPr lang="en-US" altLang="en-US"/>
              <a:pPr/>
              <a:t>‹#›</a:t>
            </a:fld>
            <a:endParaRPr lang="en-US" altLang="en-US"/>
          </a:p>
        </p:txBody>
      </p:sp>
      <p:sp>
        <p:nvSpPr>
          <p:cNvPr id="8" name="Footer Placeholder 7"/>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6478180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E37A736D-9CAB-4456-8615-47B896CF1DB3}" type="slidenum">
              <a:rPr lang="en-US" altLang="en-US"/>
              <a:pPr/>
              <a:t>‹#›</a:t>
            </a:fld>
            <a:endParaRPr lang="en-US" altLang="en-US"/>
          </a:p>
        </p:txBody>
      </p:sp>
      <p:sp>
        <p:nvSpPr>
          <p:cNvPr id="4" name="Footer Placeholder 3"/>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5508363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887B5CB-7A26-485F-84C8-ABFEE27196B6}" type="slidenum">
              <a:rPr lang="en-US" altLang="en-US"/>
              <a:pPr/>
              <a:t>‹#›</a:t>
            </a:fld>
            <a:endParaRPr lang="en-US" altLang="en-US"/>
          </a:p>
        </p:txBody>
      </p:sp>
      <p:sp>
        <p:nvSpPr>
          <p:cNvPr id="3" name="Footer Placeholder 2"/>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1625586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F75FDC2-35BD-433E-B48E-7AE25C33F5C6}"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30973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FC0F88F5-97BB-4531-8A4F-D40A9D12D496}" type="slidenum">
              <a:rPr lang="en-US" altLang="en-US"/>
              <a:pPr/>
              <a:t>‹#›</a:t>
            </a:fld>
            <a:endParaRPr lang="en-US" altLang="en-US"/>
          </a:p>
        </p:txBody>
      </p:sp>
    </p:spTree>
    <p:extLst>
      <p:ext uri="{BB962C8B-B14F-4D97-AF65-F5344CB8AC3E}">
        <p14:creationId xmlns:p14="http://schemas.microsoft.com/office/powerpoint/2010/main" val="38297339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0DEFFD9B-8DF0-4070-9B5E-856EEBD24BE6}"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4959623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5F805FB7-D597-467F-9977-E7212E3CD648}"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8165248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CCE477F7-C247-49AB-A5B0-18655980DB35}"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42922659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83EDD93A-AA1C-4B54-969A-B9880963F0C5}"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0284405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FAFB55D0-5A6E-46F4-A96C-00960BF78737}"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9859879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475283F1-93EF-4E69-B0F9-1832E09DD545}"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2899399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6A68596B-ED6E-4EA9-8A3C-BE090E81EF8F}"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0895907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32ED8909-AF22-4F82-B802-FE5E6D3D238A}" type="slidenum">
              <a:rPr lang="en-US" altLang="en-US"/>
              <a:pPr/>
              <a:t>‹#›</a:t>
            </a:fld>
            <a:endParaRPr lang="en-US" altLang="en-US"/>
          </a:p>
        </p:txBody>
      </p:sp>
      <p:sp>
        <p:nvSpPr>
          <p:cNvPr id="8" name="Footer Placeholder 7"/>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5975555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6CAC0260-A46C-41DD-88ED-95B24B80D220}" type="slidenum">
              <a:rPr lang="en-US" altLang="en-US"/>
              <a:pPr/>
              <a:t>‹#›</a:t>
            </a:fld>
            <a:endParaRPr lang="en-US" altLang="en-US"/>
          </a:p>
        </p:txBody>
      </p:sp>
      <p:sp>
        <p:nvSpPr>
          <p:cNvPr id="4" name="Footer Placeholder 3"/>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6890189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A3973CDE-195F-440F-8E7B-9E8E096928A3}" type="slidenum">
              <a:rPr lang="en-US" altLang="en-US"/>
              <a:pPr/>
              <a:t>‹#›</a:t>
            </a:fld>
            <a:endParaRPr lang="en-US" altLang="en-US"/>
          </a:p>
        </p:txBody>
      </p:sp>
      <p:sp>
        <p:nvSpPr>
          <p:cNvPr id="3" name="Footer Placeholder 2"/>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70759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A75E403C-ABA6-4C02-9617-E2BA1CD38C49}" type="slidenum">
              <a:rPr lang="en-US" altLang="en-US"/>
              <a:pPr/>
              <a:t>‹#›</a:t>
            </a:fld>
            <a:endParaRPr lang="en-US" altLang="en-US"/>
          </a:p>
        </p:txBody>
      </p:sp>
    </p:spTree>
    <p:extLst>
      <p:ext uri="{BB962C8B-B14F-4D97-AF65-F5344CB8AC3E}">
        <p14:creationId xmlns:p14="http://schemas.microsoft.com/office/powerpoint/2010/main" val="8308976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56832701-D29C-43BF-9059-810332F333F0}"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4700258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DA0D443-FB69-403E-A40D-DE4B300C9638}"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8549853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9EECAEE4-B6D2-4766-8C90-FA248F7DF6C5}"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3246617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CDE501F1-33BB-4F21-9487-C3A133A09D97}"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4433673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933890ED-CDEF-48AA-ACC6-4ACC50F9C248}"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4514932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202151EB-8C2C-4DD3-81E0-5A323EE86F5F}"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8625126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70F29B48-8263-4E22-ABF6-D7815219D63C}"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0372878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316AE7ED-C62E-4F74-9282-29625D4A50C3}"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0680709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82C854EE-27AC-4220-8CBB-2E368784E73D}" type="slidenum">
              <a:rPr lang="en-US" altLang="en-US"/>
              <a:pPr/>
              <a:t>‹#›</a:t>
            </a:fld>
            <a:endParaRPr lang="en-US" altLang="en-US"/>
          </a:p>
        </p:txBody>
      </p:sp>
      <p:sp>
        <p:nvSpPr>
          <p:cNvPr id="8" name="Footer Placeholder 7"/>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8833999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984A3C53-D0E3-4DFD-8AB5-A61CF5C24658}" type="slidenum">
              <a:rPr lang="en-US" altLang="en-US"/>
              <a:pPr/>
              <a:t>‹#›</a:t>
            </a:fld>
            <a:endParaRPr lang="en-US" altLang="en-US"/>
          </a:p>
        </p:txBody>
      </p:sp>
      <p:sp>
        <p:nvSpPr>
          <p:cNvPr id="4" name="Footer Placeholder 3"/>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57106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71474BE4-9BC1-4A8F-8DE4-65B3ED697BE0}" type="slidenum">
              <a:rPr lang="en-US" altLang="en-US"/>
              <a:pPr/>
              <a:t>‹#›</a:t>
            </a:fld>
            <a:endParaRPr lang="en-US" altLang="en-US"/>
          </a:p>
        </p:txBody>
      </p:sp>
    </p:spTree>
    <p:extLst>
      <p:ext uri="{BB962C8B-B14F-4D97-AF65-F5344CB8AC3E}">
        <p14:creationId xmlns:p14="http://schemas.microsoft.com/office/powerpoint/2010/main" val="20139868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C4B91696-3A43-4409-9C37-98651D82AA11}" type="slidenum">
              <a:rPr lang="en-US" altLang="en-US"/>
              <a:pPr/>
              <a:t>‹#›</a:t>
            </a:fld>
            <a:endParaRPr lang="en-US" altLang="en-US"/>
          </a:p>
        </p:txBody>
      </p:sp>
      <p:sp>
        <p:nvSpPr>
          <p:cNvPr id="3" name="Footer Placeholder 2"/>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4382707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1F1452D5-5879-41CC-A9D6-EC42F9618E7F}"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3055575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BAF7E90B-B1A3-48D5-8E4C-AC8220D390D0}"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9488850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7D6E0830-10AC-4DE3-8948-F0C8A81DDEAB}"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8379022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2D875A7B-47D6-41CE-AF8A-693BDE5E6D29}"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7479250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7CD05FFE-D9A2-40AC-B631-42BCCD9D1BBC}"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2622693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2C69BA69-FA89-4AEA-AD2E-37D307CC0758}"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0039715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9B3AD890-6498-4C2C-8997-BFF42B2EB420}"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7275988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1CE25CEF-4F0E-4AAD-932C-1E4107C21DAD}"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8332449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9DE829FA-4F87-4D3E-A099-E97D59CC8A68}" type="slidenum">
              <a:rPr lang="en-US" altLang="en-US"/>
              <a:pPr/>
              <a:t>‹#›</a:t>
            </a:fld>
            <a:endParaRPr lang="en-US" altLang="en-US"/>
          </a:p>
        </p:txBody>
      </p:sp>
      <p:sp>
        <p:nvSpPr>
          <p:cNvPr id="8" name="Footer Placeholder 7"/>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7796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4EA00AB3-73B3-468B-B780-6C40F3C262C9}" type="slidenum">
              <a:rPr lang="en-US" altLang="en-US"/>
              <a:pPr/>
              <a:t>‹#›</a:t>
            </a:fld>
            <a:endParaRPr lang="en-US" altLang="en-US"/>
          </a:p>
        </p:txBody>
      </p:sp>
    </p:spTree>
    <p:extLst>
      <p:ext uri="{BB962C8B-B14F-4D97-AF65-F5344CB8AC3E}">
        <p14:creationId xmlns:p14="http://schemas.microsoft.com/office/powerpoint/2010/main" val="8451505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695E7186-9CF3-49F2-921B-9DA8E7E5215E}" type="slidenum">
              <a:rPr lang="en-US" altLang="en-US"/>
              <a:pPr/>
              <a:t>‹#›</a:t>
            </a:fld>
            <a:endParaRPr lang="en-US" altLang="en-US"/>
          </a:p>
        </p:txBody>
      </p:sp>
      <p:sp>
        <p:nvSpPr>
          <p:cNvPr id="4" name="Footer Placeholder 3"/>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477243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1DBABFBC-C257-4F2D-81F1-4DBDE52E0930}" type="slidenum">
              <a:rPr lang="en-US" altLang="en-US"/>
              <a:pPr/>
              <a:t>‹#›</a:t>
            </a:fld>
            <a:endParaRPr lang="en-US" altLang="en-US"/>
          </a:p>
        </p:txBody>
      </p:sp>
      <p:sp>
        <p:nvSpPr>
          <p:cNvPr id="3" name="Footer Placeholder 2"/>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826772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7FC6E96A-04A2-4A6D-8148-2F2DB72178A3}"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853618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7540A034-7803-42D5-A1E3-3ACBE841352A}" type="slidenum">
              <a:rPr lang="en-US" altLang="en-US"/>
              <a:pPr/>
              <a:t>‹#›</a:t>
            </a:fld>
            <a:endParaRPr lang="en-US" altLang="en-US"/>
          </a:p>
        </p:txBody>
      </p:sp>
      <p:sp>
        <p:nvSpPr>
          <p:cNvPr id="6" name="Footer Placeholder 5"/>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22863527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7B9C3FA8-5D62-4C15-BC1D-91CFE9D261EF}"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31345238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5E7A2C14-23E4-4E13-A3F3-838A6964F5CF}" type="slidenum">
              <a:rPr lang="en-US" altLang="en-US"/>
              <a:pPr/>
              <a:t>‹#›</a:t>
            </a:fld>
            <a:endParaRPr lang="en-US" altLang="en-US"/>
          </a:p>
        </p:txBody>
      </p:sp>
      <p:sp>
        <p:nvSpPr>
          <p:cNvPr id="5" name="Footer Placeholder 4"/>
          <p:cNvSpPr>
            <a:spLocks noGrp="1"/>
          </p:cNvSpPr>
          <p:nvPr>
            <p:ph type="ftr" idx="11"/>
          </p:nvPr>
        </p:nvSpPr>
        <p:spPr/>
        <p:txBody>
          <a:bodyPr/>
          <a:lstStyle>
            <a:lvl1pPr>
              <a:defRPr/>
            </a:lvl1pPr>
          </a:lstStyle>
          <a:p>
            <a:r>
              <a:rPr lang="en-US" altLang="en-US"/>
              <a:t>ICAP WG Meeting, 21-24 Oct 2014</a:t>
            </a:r>
          </a:p>
        </p:txBody>
      </p:sp>
    </p:spTree>
    <p:extLst>
      <p:ext uri="{BB962C8B-B14F-4D97-AF65-F5344CB8AC3E}">
        <p14:creationId xmlns:p14="http://schemas.microsoft.com/office/powerpoint/2010/main" val="134080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EEAE5A0B-E6AE-4FC0-9E35-FD8A7DFB8D9E}" type="slidenum">
              <a:rPr lang="en-US" altLang="en-US"/>
              <a:pPr/>
              <a:t>‹#›</a:t>
            </a:fld>
            <a:endParaRPr lang="en-US" altLang="en-US"/>
          </a:p>
        </p:txBody>
      </p:sp>
    </p:spTree>
    <p:extLst>
      <p:ext uri="{BB962C8B-B14F-4D97-AF65-F5344CB8AC3E}">
        <p14:creationId xmlns:p14="http://schemas.microsoft.com/office/powerpoint/2010/main" val="78638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856A40FD-FAB0-4955-9774-6964A937B63B}" type="slidenum">
              <a:rPr lang="en-US" altLang="en-US"/>
              <a:pPr/>
              <a:t>‹#›</a:t>
            </a:fld>
            <a:endParaRPr lang="en-US" altLang="en-US"/>
          </a:p>
        </p:txBody>
      </p:sp>
    </p:spTree>
    <p:extLst>
      <p:ext uri="{BB962C8B-B14F-4D97-AF65-F5344CB8AC3E}">
        <p14:creationId xmlns:p14="http://schemas.microsoft.com/office/powerpoint/2010/main" val="304841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6F689454-0B87-4940-BAD2-4B4A504A443C}" type="slidenum">
              <a:rPr lang="en-US" altLang="en-US"/>
              <a:pPr/>
              <a:t>‹#›</a:t>
            </a:fld>
            <a:endParaRPr lang="en-US" altLang="en-US"/>
          </a:p>
        </p:txBody>
      </p:sp>
    </p:spTree>
    <p:extLst>
      <p:ext uri="{BB962C8B-B14F-4D97-AF65-F5344CB8AC3E}">
        <p14:creationId xmlns:p14="http://schemas.microsoft.com/office/powerpoint/2010/main" val="211268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B145B007-9A7F-4491-96B8-F21610A68F6C}" type="slidenum">
              <a:rPr lang="en-US" altLang="en-US"/>
              <a:pPr/>
              <a:t>‹#›</a:t>
            </a:fld>
            <a:endParaRPr lang="en-US" altLang="en-US"/>
          </a:p>
        </p:txBody>
      </p:sp>
    </p:spTree>
    <p:extLst>
      <p:ext uri="{BB962C8B-B14F-4D97-AF65-F5344CB8AC3E}">
        <p14:creationId xmlns:p14="http://schemas.microsoft.com/office/powerpoint/2010/main" val="90054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4965BC5C-8C93-48F2-B3E3-879FF2054984}" type="slidenum">
              <a:rPr lang="en-US" altLang="en-US"/>
              <a:pPr/>
              <a:t>‹#›</a:t>
            </a:fld>
            <a:endParaRPr lang="en-US" altLang="en-US"/>
          </a:p>
        </p:txBody>
      </p:sp>
    </p:spTree>
    <p:extLst>
      <p:ext uri="{BB962C8B-B14F-4D97-AF65-F5344CB8AC3E}">
        <p14:creationId xmlns:p14="http://schemas.microsoft.com/office/powerpoint/2010/main" val="130615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1F83A486-5E74-46E0-A4DF-9E0FF3B5A325}" type="slidenum">
              <a:rPr lang="en-US" altLang="en-US"/>
              <a:pPr/>
              <a:t>‹#›</a:t>
            </a:fld>
            <a:endParaRPr lang="en-US" altLang="en-US"/>
          </a:p>
        </p:txBody>
      </p:sp>
    </p:spTree>
    <p:extLst>
      <p:ext uri="{BB962C8B-B14F-4D97-AF65-F5344CB8AC3E}">
        <p14:creationId xmlns:p14="http://schemas.microsoft.com/office/powerpoint/2010/main" val="207926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7DDE3DEC-8CDD-4D3E-907E-93721B43C9A4}" type="slidenum">
              <a:rPr lang="en-US" altLang="en-US"/>
              <a:pPr/>
              <a:t>‹#›</a:t>
            </a:fld>
            <a:endParaRPr lang="en-US" altLang="en-US"/>
          </a:p>
        </p:txBody>
      </p:sp>
    </p:spTree>
    <p:extLst>
      <p:ext uri="{BB962C8B-B14F-4D97-AF65-F5344CB8AC3E}">
        <p14:creationId xmlns:p14="http://schemas.microsoft.com/office/powerpoint/2010/main" val="1523414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5D12413-1636-4D8C-92CC-0C23DD0FC66A}" type="slidenum">
              <a:rPr lang="en-US" altLang="en-US"/>
              <a:pPr/>
              <a:t>‹#›</a:t>
            </a:fld>
            <a:endParaRPr lang="en-US" altLang="en-US"/>
          </a:p>
        </p:txBody>
      </p:sp>
    </p:spTree>
    <p:extLst>
      <p:ext uri="{BB962C8B-B14F-4D97-AF65-F5344CB8AC3E}">
        <p14:creationId xmlns:p14="http://schemas.microsoft.com/office/powerpoint/2010/main" val="3347685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4BB642B-6438-4C91-86FD-139C7D0DEB38}" type="slidenum">
              <a:rPr lang="en-US" altLang="en-US"/>
              <a:pPr/>
              <a:t>‹#›</a:t>
            </a:fld>
            <a:endParaRPr lang="en-US" altLang="en-US"/>
          </a:p>
        </p:txBody>
      </p:sp>
    </p:spTree>
    <p:extLst>
      <p:ext uri="{BB962C8B-B14F-4D97-AF65-F5344CB8AC3E}">
        <p14:creationId xmlns:p14="http://schemas.microsoft.com/office/powerpoint/2010/main" val="213201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62B063F1-36BE-4AD9-AA7D-545A7BD77038}" type="slidenum">
              <a:rPr lang="en-US" altLang="en-US"/>
              <a:pPr/>
              <a:t>‹#›</a:t>
            </a:fld>
            <a:endParaRPr lang="en-US" altLang="en-US"/>
          </a:p>
        </p:txBody>
      </p:sp>
    </p:spTree>
    <p:extLst>
      <p:ext uri="{BB962C8B-B14F-4D97-AF65-F5344CB8AC3E}">
        <p14:creationId xmlns:p14="http://schemas.microsoft.com/office/powerpoint/2010/main" val="381242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A61ED4AD-323F-44A4-860C-E932D2E6659F}" type="slidenum">
              <a:rPr lang="en-US" altLang="en-US"/>
              <a:pPr/>
              <a:t>‹#›</a:t>
            </a:fld>
            <a:endParaRPr lang="en-US" altLang="en-US"/>
          </a:p>
        </p:txBody>
      </p:sp>
    </p:spTree>
    <p:extLst>
      <p:ext uri="{BB962C8B-B14F-4D97-AF65-F5344CB8AC3E}">
        <p14:creationId xmlns:p14="http://schemas.microsoft.com/office/powerpoint/2010/main" val="643888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377BF8EB-B8BA-4396-BD67-A93102CB8CC8}" type="slidenum">
              <a:rPr lang="en-US" altLang="en-US"/>
              <a:pPr/>
              <a:t>‹#›</a:t>
            </a:fld>
            <a:endParaRPr lang="en-US" altLang="en-US"/>
          </a:p>
        </p:txBody>
      </p:sp>
    </p:spTree>
    <p:extLst>
      <p:ext uri="{BB962C8B-B14F-4D97-AF65-F5344CB8AC3E}">
        <p14:creationId xmlns:p14="http://schemas.microsoft.com/office/powerpoint/2010/main" val="1112907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9D7F960D-9B0B-452B-A992-C8916132511E}" type="slidenum">
              <a:rPr lang="en-US" altLang="en-US"/>
              <a:pPr/>
              <a:t>‹#›</a:t>
            </a:fld>
            <a:endParaRPr lang="en-US" altLang="en-US"/>
          </a:p>
        </p:txBody>
      </p:sp>
    </p:spTree>
    <p:extLst>
      <p:ext uri="{BB962C8B-B14F-4D97-AF65-F5344CB8AC3E}">
        <p14:creationId xmlns:p14="http://schemas.microsoft.com/office/powerpoint/2010/main" val="3256605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EC32B7F0-1333-4404-9169-F5FB29176D97}" type="slidenum">
              <a:rPr lang="en-US" altLang="en-US"/>
              <a:pPr/>
              <a:t>‹#›</a:t>
            </a:fld>
            <a:endParaRPr lang="en-US" altLang="en-US"/>
          </a:p>
        </p:txBody>
      </p:sp>
    </p:spTree>
    <p:extLst>
      <p:ext uri="{BB962C8B-B14F-4D97-AF65-F5344CB8AC3E}">
        <p14:creationId xmlns:p14="http://schemas.microsoft.com/office/powerpoint/2010/main" val="228605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24CE2DF9-2958-4F5D-8407-D23588392544}" type="slidenum">
              <a:rPr lang="en-US" altLang="en-US"/>
              <a:pPr/>
              <a:t>‹#›</a:t>
            </a:fld>
            <a:endParaRPr lang="en-US" altLang="en-US"/>
          </a:p>
        </p:txBody>
      </p:sp>
    </p:spTree>
    <p:extLst>
      <p:ext uri="{BB962C8B-B14F-4D97-AF65-F5344CB8AC3E}">
        <p14:creationId xmlns:p14="http://schemas.microsoft.com/office/powerpoint/2010/main" val="158112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80D20F48-6FF3-4E35-9A88-2A19A081193E}" type="slidenum">
              <a:rPr lang="en-US" altLang="en-US"/>
              <a:pPr/>
              <a:t>‹#›</a:t>
            </a:fld>
            <a:endParaRPr lang="en-US" altLang="en-US"/>
          </a:p>
        </p:txBody>
      </p:sp>
    </p:spTree>
    <p:extLst>
      <p:ext uri="{BB962C8B-B14F-4D97-AF65-F5344CB8AC3E}">
        <p14:creationId xmlns:p14="http://schemas.microsoft.com/office/powerpoint/2010/main" val="296962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665F87F7-5A58-4BB8-8DED-03D1C07FAD33}" type="slidenum">
              <a:rPr lang="en-US" altLang="en-US"/>
              <a:pPr/>
              <a:t>‹#›</a:t>
            </a:fld>
            <a:endParaRPr lang="en-US" altLang="en-US"/>
          </a:p>
        </p:txBody>
      </p:sp>
    </p:spTree>
    <p:extLst>
      <p:ext uri="{BB962C8B-B14F-4D97-AF65-F5344CB8AC3E}">
        <p14:creationId xmlns:p14="http://schemas.microsoft.com/office/powerpoint/2010/main" val="196776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CBC2C983-621E-465D-A81D-BCA3FF4F1BF1}" type="slidenum">
              <a:rPr lang="en-US" altLang="en-US"/>
              <a:pPr/>
              <a:t>‹#›</a:t>
            </a:fld>
            <a:endParaRPr lang="en-US" altLang="en-US"/>
          </a:p>
        </p:txBody>
      </p:sp>
    </p:spTree>
    <p:extLst>
      <p:ext uri="{BB962C8B-B14F-4D97-AF65-F5344CB8AC3E}">
        <p14:creationId xmlns:p14="http://schemas.microsoft.com/office/powerpoint/2010/main" val="225745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EE084FC0-15CC-4CBD-9A0C-CE59EB9899A5}" type="slidenum">
              <a:rPr lang="en-US" altLang="en-US"/>
              <a:pPr/>
              <a:t>‹#›</a:t>
            </a:fld>
            <a:endParaRPr lang="en-US" altLang="en-US"/>
          </a:p>
        </p:txBody>
      </p:sp>
    </p:spTree>
    <p:extLst>
      <p:ext uri="{BB962C8B-B14F-4D97-AF65-F5344CB8AC3E}">
        <p14:creationId xmlns:p14="http://schemas.microsoft.com/office/powerpoint/2010/main" val="1312155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DCFF8557-BF8C-4DB3-B015-071F78EAE892}" type="slidenum">
              <a:rPr lang="en-US" altLang="en-US"/>
              <a:pPr/>
              <a:t>‹#›</a:t>
            </a:fld>
            <a:endParaRPr lang="en-US" altLang="en-US"/>
          </a:p>
        </p:txBody>
      </p:sp>
    </p:spTree>
    <p:extLst>
      <p:ext uri="{BB962C8B-B14F-4D97-AF65-F5344CB8AC3E}">
        <p14:creationId xmlns:p14="http://schemas.microsoft.com/office/powerpoint/2010/main" val="4162383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9FCEA439-7CB6-45FD-802D-BFDAEA89E811}" type="slidenum">
              <a:rPr lang="en-US" altLang="en-US"/>
              <a:pPr/>
              <a:t>‹#›</a:t>
            </a:fld>
            <a:endParaRPr lang="en-US" altLang="en-US"/>
          </a:p>
        </p:txBody>
      </p:sp>
    </p:spTree>
    <p:extLst>
      <p:ext uri="{BB962C8B-B14F-4D97-AF65-F5344CB8AC3E}">
        <p14:creationId xmlns:p14="http://schemas.microsoft.com/office/powerpoint/2010/main" val="814897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37FD1142-92E6-48CF-9A48-2F11C0DDCC7D}" type="slidenum">
              <a:rPr lang="en-US" altLang="en-US"/>
              <a:pPr/>
              <a:t>‹#›</a:t>
            </a:fld>
            <a:endParaRPr lang="en-US" altLang="en-US"/>
          </a:p>
        </p:txBody>
      </p:sp>
    </p:spTree>
    <p:extLst>
      <p:ext uri="{BB962C8B-B14F-4D97-AF65-F5344CB8AC3E}">
        <p14:creationId xmlns:p14="http://schemas.microsoft.com/office/powerpoint/2010/main" val="371191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1A328459-A6CC-45D2-AD79-CC5152AD054F}" type="slidenum">
              <a:rPr lang="en-US" altLang="en-US"/>
              <a:pPr/>
              <a:t>‹#›</a:t>
            </a:fld>
            <a:endParaRPr lang="en-US" altLang="en-US"/>
          </a:p>
        </p:txBody>
      </p:sp>
    </p:spTree>
    <p:extLst>
      <p:ext uri="{BB962C8B-B14F-4D97-AF65-F5344CB8AC3E}">
        <p14:creationId xmlns:p14="http://schemas.microsoft.com/office/powerpoint/2010/main" val="573458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A039F885-A364-45C1-9AB1-969762578EC7}" type="slidenum">
              <a:rPr lang="en-US" altLang="en-US"/>
              <a:pPr/>
              <a:t>‹#›</a:t>
            </a:fld>
            <a:endParaRPr lang="en-US" altLang="en-US"/>
          </a:p>
        </p:txBody>
      </p:sp>
    </p:spTree>
    <p:extLst>
      <p:ext uri="{BB962C8B-B14F-4D97-AF65-F5344CB8AC3E}">
        <p14:creationId xmlns:p14="http://schemas.microsoft.com/office/powerpoint/2010/main" val="3531673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A3E58C7D-6963-4163-9661-244C66712BA2}" type="slidenum">
              <a:rPr lang="en-US" altLang="en-US"/>
              <a:pPr/>
              <a:t>‹#›</a:t>
            </a:fld>
            <a:endParaRPr lang="en-US" altLang="en-US"/>
          </a:p>
        </p:txBody>
      </p:sp>
    </p:spTree>
    <p:extLst>
      <p:ext uri="{BB962C8B-B14F-4D97-AF65-F5344CB8AC3E}">
        <p14:creationId xmlns:p14="http://schemas.microsoft.com/office/powerpoint/2010/main" val="232262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36E3B7CF-884E-4D25-BAB7-56F9AACF802E}" type="slidenum">
              <a:rPr lang="en-US" altLang="en-US"/>
              <a:pPr/>
              <a:t>‹#›</a:t>
            </a:fld>
            <a:endParaRPr lang="en-US" altLang="en-US"/>
          </a:p>
        </p:txBody>
      </p:sp>
    </p:spTree>
    <p:extLst>
      <p:ext uri="{BB962C8B-B14F-4D97-AF65-F5344CB8AC3E}">
        <p14:creationId xmlns:p14="http://schemas.microsoft.com/office/powerpoint/2010/main" val="1071471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D5823263-2743-47D0-B3BE-E5052FC632C5}" type="slidenum">
              <a:rPr lang="en-US" altLang="en-US"/>
              <a:pPr/>
              <a:t>‹#›</a:t>
            </a:fld>
            <a:endParaRPr lang="en-US" altLang="en-US"/>
          </a:p>
        </p:txBody>
      </p:sp>
    </p:spTree>
    <p:extLst>
      <p:ext uri="{BB962C8B-B14F-4D97-AF65-F5344CB8AC3E}">
        <p14:creationId xmlns:p14="http://schemas.microsoft.com/office/powerpoint/2010/main" val="10821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3F898E57-09D1-4A57-9108-3C37BE2534E6}" type="slidenum">
              <a:rPr lang="en-US" altLang="en-US"/>
              <a:pPr/>
              <a:t>‹#›</a:t>
            </a:fld>
            <a:endParaRPr lang="en-US" altLang="en-US"/>
          </a:p>
        </p:txBody>
      </p:sp>
    </p:spTree>
    <p:extLst>
      <p:ext uri="{BB962C8B-B14F-4D97-AF65-F5344CB8AC3E}">
        <p14:creationId xmlns:p14="http://schemas.microsoft.com/office/powerpoint/2010/main" val="3176907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30234365-B418-4F7E-B4F1-6C6E9625CBFA}" type="slidenum">
              <a:rPr lang="en-US" altLang="en-US"/>
              <a:pPr/>
              <a:t>‹#›</a:t>
            </a:fld>
            <a:endParaRPr lang="en-US" altLang="en-US"/>
          </a:p>
        </p:txBody>
      </p:sp>
    </p:spTree>
    <p:extLst>
      <p:ext uri="{BB962C8B-B14F-4D97-AF65-F5344CB8AC3E}">
        <p14:creationId xmlns:p14="http://schemas.microsoft.com/office/powerpoint/2010/main" val="1251839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EFC5BE78-6F04-40AC-B59B-6325431AD51E}" type="slidenum">
              <a:rPr lang="en-US" altLang="en-US"/>
              <a:pPr/>
              <a:t>‹#›</a:t>
            </a:fld>
            <a:endParaRPr lang="en-US" altLang="en-US"/>
          </a:p>
        </p:txBody>
      </p:sp>
    </p:spTree>
    <p:extLst>
      <p:ext uri="{BB962C8B-B14F-4D97-AF65-F5344CB8AC3E}">
        <p14:creationId xmlns:p14="http://schemas.microsoft.com/office/powerpoint/2010/main" val="1328809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9303388A-EBC0-481D-AC42-04D84359A995}" type="slidenum">
              <a:rPr lang="en-US" altLang="en-US"/>
              <a:pPr/>
              <a:t>‹#›</a:t>
            </a:fld>
            <a:endParaRPr lang="en-US" altLang="en-US"/>
          </a:p>
        </p:txBody>
      </p:sp>
    </p:spTree>
    <p:extLst>
      <p:ext uri="{BB962C8B-B14F-4D97-AF65-F5344CB8AC3E}">
        <p14:creationId xmlns:p14="http://schemas.microsoft.com/office/powerpoint/2010/main" val="4052318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549ED16-F05F-4098-AA65-B56B8A0D6985}" type="slidenum">
              <a:rPr lang="en-US" altLang="en-US"/>
              <a:pPr/>
              <a:t>‹#›</a:t>
            </a:fld>
            <a:endParaRPr lang="en-US" altLang="en-US"/>
          </a:p>
        </p:txBody>
      </p:sp>
    </p:spTree>
    <p:extLst>
      <p:ext uri="{BB962C8B-B14F-4D97-AF65-F5344CB8AC3E}">
        <p14:creationId xmlns:p14="http://schemas.microsoft.com/office/powerpoint/2010/main" val="75002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B474871A-B892-4DA7-8B7D-CF5835E544D3}" type="slidenum">
              <a:rPr lang="en-US" altLang="en-US"/>
              <a:pPr/>
              <a:t>‹#›</a:t>
            </a:fld>
            <a:endParaRPr lang="en-US" altLang="en-US"/>
          </a:p>
        </p:txBody>
      </p:sp>
    </p:spTree>
    <p:extLst>
      <p:ext uri="{BB962C8B-B14F-4D97-AF65-F5344CB8AC3E}">
        <p14:creationId xmlns:p14="http://schemas.microsoft.com/office/powerpoint/2010/main" val="1687966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A2136B97-A274-4394-BE8A-0F046C43F64B}" type="slidenum">
              <a:rPr lang="en-US" altLang="en-US"/>
              <a:pPr/>
              <a:t>‹#›</a:t>
            </a:fld>
            <a:endParaRPr lang="en-US" altLang="en-US"/>
          </a:p>
        </p:txBody>
      </p:sp>
    </p:spTree>
    <p:extLst>
      <p:ext uri="{BB962C8B-B14F-4D97-AF65-F5344CB8AC3E}">
        <p14:creationId xmlns:p14="http://schemas.microsoft.com/office/powerpoint/2010/main" val="316663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32CB5D8E-F6FE-4AFD-8426-D778FB4EEBFA}" type="slidenum">
              <a:rPr lang="en-US" altLang="en-US"/>
              <a:pPr/>
              <a:t>‹#›</a:t>
            </a:fld>
            <a:endParaRPr lang="en-US" altLang="en-US"/>
          </a:p>
        </p:txBody>
      </p:sp>
    </p:spTree>
    <p:extLst>
      <p:ext uri="{BB962C8B-B14F-4D97-AF65-F5344CB8AC3E}">
        <p14:creationId xmlns:p14="http://schemas.microsoft.com/office/powerpoint/2010/main" val="2065756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E6D5BE4B-E9B4-4683-A01D-A3302247ABDE}" type="slidenum">
              <a:rPr lang="en-US" altLang="en-US"/>
              <a:pPr/>
              <a:t>‹#›</a:t>
            </a:fld>
            <a:endParaRPr lang="en-US" altLang="en-US"/>
          </a:p>
        </p:txBody>
      </p:sp>
    </p:spTree>
    <p:extLst>
      <p:ext uri="{BB962C8B-B14F-4D97-AF65-F5344CB8AC3E}">
        <p14:creationId xmlns:p14="http://schemas.microsoft.com/office/powerpoint/2010/main" val="277359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C7F29109-5DFF-44E2-991D-48B9BFE5D8CC}" type="slidenum">
              <a:rPr lang="en-US" altLang="en-US"/>
              <a:pPr/>
              <a:t>‹#›</a:t>
            </a:fld>
            <a:endParaRPr lang="en-US" altLang="en-US"/>
          </a:p>
        </p:txBody>
      </p:sp>
    </p:spTree>
    <p:extLst>
      <p:ext uri="{BB962C8B-B14F-4D97-AF65-F5344CB8AC3E}">
        <p14:creationId xmlns:p14="http://schemas.microsoft.com/office/powerpoint/2010/main" val="871459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77AB4813-999D-41D7-96CE-F5C1E3F4D905}" type="slidenum">
              <a:rPr lang="en-US" altLang="en-US"/>
              <a:pPr/>
              <a:t>‹#›</a:t>
            </a:fld>
            <a:endParaRPr lang="en-US" altLang="en-US"/>
          </a:p>
        </p:txBody>
      </p:sp>
    </p:spTree>
    <p:extLst>
      <p:ext uri="{BB962C8B-B14F-4D97-AF65-F5344CB8AC3E}">
        <p14:creationId xmlns:p14="http://schemas.microsoft.com/office/powerpoint/2010/main" val="303023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1A987FB3-DF2A-49F2-B203-0553EEDD606F}" type="slidenum">
              <a:rPr lang="en-US" altLang="en-US"/>
              <a:pPr/>
              <a:t>‹#›</a:t>
            </a:fld>
            <a:endParaRPr lang="en-US" altLang="en-US"/>
          </a:p>
        </p:txBody>
      </p:sp>
    </p:spTree>
    <p:extLst>
      <p:ext uri="{BB962C8B-B14F-4D97-AF65-F5344CB8AC3E}">
        <p14:creationId xmlns:p14="http://schemas.microsoft.com/office/powerpoint/2010/main" val="1672577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8E6FD599-DF9B-4B6B-B8CF-09233532A321}" type="slidenum">
              <a:rPr lang="en-US" altLang="en-US"/>
              <a:pPr/>
              <a:t>‹#›</a:t>
            </a:fld>
            <a:endParaRPr lang="en-US" altLang="en-US"/>
          </a:p>
        </p:txBody>
      </p:sp>
    </p:spTree>
    <p:extLst>
      <p:ext uri="{BB962C8B-B14F-4D97-AF65-F5344CB8AC3E}">
        <p14:creationId xmlns:p14="http://schemas.microsoft.com/office/powerpoint/2010/main" val="1351747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631F1F4B-2A66-4242-AB86-A3CA5E31D2E1}" type="slidenum">
              <a:rPr lang="en-US" altLang="en-US"/>
              <a:pPr/>
              <a:t>‹#›</a:t>
            </a:fld>
            <a:endParaRPr lang="en-US" altLang="en-US"/>
          </a:p>
        </p:txBody>
      </p:sp>
    </p:spTree>
    <p:extLst>
      <p:ext uri="{BB962C8B-B14F-4D97-AF65-F5344CB8AC3E}">
        <p14:creationId xmlns:p14="http://schemas.microsoft.com/office/powerpoint/2010/main" val="148407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6F383DC1-A9DC-49D7-B926-970689DC9223}" type="slidenum">
              <a:rPr lang="en-US" altLang="en-US"/>
              <a:pPr/>
              <a:t>‹#›</a:t>
            </a:fld>
            <a:endParaRPr lang="en-US" altLang="en-US"/>
          </a:p>
        </p:txBody>
      </p:sp>
    </p:spTree>
    <p:extLst>
      <p:ext uri="{BB962C8B-B14F-4D97-AF65-F5344CB8AC3E}">
        <p14:creationId xmlns:p14="http://schemas.microsoft.com/office/powerpoint/2010/main" val="3988539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C50C928D-6FBB-465B-B257-EADFC06792C4}" type="slidenum">
              <a:rPr lang="en-US" altLang="en-US"/>
              <a:pPr/>
              <a:t>‹#›</a:t>
            </a:fld>
            <a:endParaRPr lang="en-US" altLang="en-US"/>
          </a:p>
        </p:txBody>
      </p:sp>
    </p:spTree>
    <p:extLst>
      <p:ext uri="{BB962C8B-B14F-4D97-AF65-F5344CB8AC3E}">
        <p14:creationId xmlns:p14="http://schemas.microsoft.com/office/powerpoint/2010/main" val="2995208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465AD20-D1C5-4B93-8765-F1F8387EC2AC}" type="slidenum">
              <a:rPr lang="en-US" altLang="en-US"/>
              <a:pPr/>
              <a:t>‹#›</a:t>
            </a:fld>
            <a:endParaRPr lang="en-US" altLang="en-US"/>
          </a:p>
        </p:txBody>
      </p:sp>
    </p:spTree>
    <p:extLst>
      <p:ext uri="{BB962C8B-B14F-4D97-AF65-F5344CB8AC3E}">
        <p14:creationId xmlns:p14="http://schemas.microsoft.com/office/powerpoint/2010/main" val="2204496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0DD49166-772F-4830-84DB-045D6E672AEA}" type="slidenum">
              <a:rPr lang="en-US" altLang="en-US"/>
              <a:pPr/>
              <a:t>‹#›</a:t>
            </a:fld>
            <a:endParaRPr lang="en-US" altLang="en-US"/>
          </a:p>
        </p:txBody>
      </p:sp>
    </p:spTree>
    <p:extLst>
      <p:ext uri="{BB962C8B-B14F-4D97-AF65-F5344CB8AC3E}">
        <p14:creationId xmlns:p14="http://schemas.microsoft.com/office/powerpoint/2010/main" val="1429676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9D39C80D-7441-4C69-BAC6-2AEA9F3564C7}" type="slidenum">
              <a:rPr lang="en-US" altLang="en-US"/>
              <a:pPr/>
              <a:t>‹#›</a:t>
            </a:fld>
            <a:endParaRPr lang="en-US" altLang="en-US"/>
          </a:p>
        </p:txBody>
      </p:sp>
    </p:spTree>
    <p:extLst>
      <p:ext uri="{BB962C8B-B14F-4D97-AF65-F5344CB8AC3E}">
        <p14:creationId xmlns:p14="http://schemas.microsoft.com/office/powerpoint/2010/main" val="1504910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654E1352-2913-43DE-8153-56588C4BB2B1}" type="slidenum">
              <a:rPr lang="en-US" altLang="en-US"/>
              <a:pPr/>
              <a:t>‹#›</a:t>
            </a:fld>
            <a:endParaRPr lang="en-US" altLang="en-US"/>
          </a:p>
        </p:txBody>
      </p:sp>
    </p:spTree>
    <p:extLst>
      <p:ext uri="{BB962C8B-B14F-4D97-AF65-F5344CB8AC3E}">
        <p14:creationId xmlns:p14="http://schemas.microsoft.com/office/powerpoint/2010/main" val="206222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B838FCE1-184C-4A9B-816D-079B382238CB}" type="slidenum">
              <a:rPr lang="en-US" altLang="en-US"/>
              <a:pPr/>
              <a:t>‹#›</a:t>
            </a:fld>
            <a:endParaRPr lang="en-US" altLang="en-US"/>
          </a:p>
        </p:txBody>
      </p:sp>
    </p:spTree>
    <p:extLst>
      <p:ext uri="{BB962C8B-B14F-4D97-AF65-F5344CB8AC3E}">
        <p14:creationId xmlns:p14="http://schemas.microsoft.com/office/powerpoint/2010/main" val="4277059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E376F792-E44F-4AC5-957C-CE541CAF429C}" type="slidenum">
              <a:rPr lang="en-US" altLang="en-US"/>
              <a:pPr/>
              <a:t>‹#›</a:t>
            </a:fld>
            <a:endParaRPr lang="en-US" altLang="en-US"/>
          </a:p>
        </p:txBody>
      </p:sp>
    </p:spTree>
    <p:extLst>
      <p:ext uri="{BB962C8B-B14F-4D97-AF65-F5344CB8AC3E}">
        <p14:creationId xmlns:p14="http://schemas.microsoft.com/office/powerpoint/2010/main" val="2148877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9B8ED9CF-C080-48D8-8F90-99BEFF5C286C}" type="slidenum">
              <a:rPr lang="en-US" altLang="en-US"/>
              <a:pPr/>
              <a:t>‹#›</a:t>
            </a:fld>
            <a:endParaRPr lang="en-US" altLang="en-US"/>
          </a:p>
        </p:txBody>
      </p:sp>
    </p:spTree>
    <p:extLst>
      <p:ext uri="{BB962C8B-B14F-4D97-AF65-F5344CB8AC3E}">
        <p14:creationId xmlns:p14="http://schemas.microsoft.com/office/powerpoint/2010/main" val="2327132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4081BB93-5C02-43FA-B888-3C4481983DC7}" type="slidenum">
              <a:rPr lang="en-US" altLang="en-US"/>
              <a:pPr/>
              <a:t>‹#›</a:t>
            </a:fld>
            <a:endParaRPr lang="en-US" altLang="en-US"/>
          </a:p>
        </p:txBody>
      </p:sp>
    </p:spTree>
    <p:extLst>
      <p:ext uri="{BB962C8B-B14F-4D97-AF65-F5344CB8AC3E}">
        <p14:creationId xmlns:p14="http://schemas.microsoft.com/office/powerpoint/2010/main" val="94063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A7651BB9-9CDE-4DD6-A333-628F393423EB}" type="slidenum">
              <a:rPr lang="en-US" altLang="en-US"/>
              <a:pPr/>
              <a:t>‹#›</a:t>
            </a:fld>
            <a:endParaRPr lang="en-US" altLang="en-US"/>
          </a:p>
        </p:txBody>
      </p:sp>
    </p:spTree>
    <p:extLst>
      <p:ext uri="{BB962C8B-B14F-4D97-AF65-F5344CB8AC3E}">
        <p14:creationId xmlns:p14="http://schemas.microsoft.com/office/powerpoint/2010/main" val="4216737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F2A504F4-1C1F-4760-9F8C-46C929BCDF82}" type="slidenum">
              <a:rPr lang="en-US" altLang="en-US"/>
              <a:pPr/>
              <a:t>‹#›</a:t>
            </a:fld>
            <a:endParaRPr lang="en-US" altLang="en-US"/>
          </a:p>
        </p:txBody>
      </p:sp>
    </p:spTree>
    <p:extLst>
      <p:ext uri="{BB962C8B-B14F-4D97-AF65-F5344CB8AC3E}">
        <p14:creationId xmlns:p14="http://schemas.microsoft.com/office/powerpoint/2010/main" val="3842889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B0A5B60-DEA0-4480-8D85-A2421734F673}" type="slidenum">
              <a:rPr lang="en-US" altLang="en-US"/>
              <a:pPr/>
              <a:t>‹#›</a:t>
            </a:fld>
            <a:endParaRPr lang="en-US" altLang="en-US"/>
          </a:p>
        </p:txBody>
      </p:sp>
    </p:spTree>
    <p:extLst>
      <p:ext uri="{BB962C8B-B14F-4D97-AF65-F5344CB8AC3E}">
        <p14:creationId xmlns:p14="http://schemas.microsoft.com/office/powerpoint/2010/main" val="3417972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B8E7FB48-AD0B-413C-B915-CFBA03E1BF79}" type="slidenum">
              <a:rPr lang="en-US" altLang="en-US"/>
              <a:pPr/>
              <a:t>‹#›</a:t>
            </a:fld>
            <a:endParaRPr lang="en-US" altLang="en-US"/>
          </a:p>
        </p:txBody>
      </p:sp>
    </p:spTree>
    <p:extLst>
      <p:ext uri="{BB962C8B-B14F-4D97-AF65-F5344CB8AC3E}">
        <p14:creationId xmlns:p14="http://schemas.microsoft.com/office/powerpoint/2010/main" val="2167081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5C543312-1936-4B56-950D-B70C0D7EC777}" type="slidenum">
              <a:rPr lang="en-US" altLang="en-US"/>
              <a:pPr/>
              <a:t>‹#›</a:t>
            </a:fld>
            <a:endParaRPr lang="en-US" altLang="en-US"/>
          </a:p>
        </p:txBody>
      </p:sp>
    </p:spTree>
    <p:extLst>
      <p:ext uri="{BB962C8B-B14F-4D97-AF65-F5344CB8AC3E}">
        <p14:creationId xmlns:p14="http://schemas.microsoft.com/office/powerpoint/2010/main" val="738492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EDD43EA-ADFB-4F37-84B2-3F195EA8E139}" type="slidenum">
              <a:rPr lang="en-US" altLang="en-US"/>
              <a:pPr/>
              <a:t>‹#›</a:t>
            </a:fld>
            <a:endParaRPr lang="en-US" altLang="en-US"/>
          </a:p>
        </p:txBody>
      </p:sp>
    </p:spTree>
    <p:extLst>
      <p:ext uri="{BB962C8B-B14F-4D97-AF65-F5344CB8AC3E}">
        <p14:creationId xmlns:p14="http://schemas.microsoft.com/office/powerpoint/2010/main" val="82040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0DF6E780-3DBB-4626-A3A6-3D4A1052AD29}" type="slidenum">
              <a:rPr lang="en-US" altLang="en-US"/>
              <a:pPr/>
              <a:t>‹#›</a:t>
            </a:fld>
            <a:endParaRPr lang="en-US" altLang="en-US"/>
          </a:p>
        </p:txBody>
      </p:sp>
    </p:spTree>
    <p:extLst>
      <p:ext uri="{BB962C8B-B14F-4D97-AF65-F5344CB8AC3E}">
        <p14:creationId xmlns:p14="http://schemas.microsoft.com/office/powerpoint/2010/main" val="33360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5DD96EF2-372D-4DA5-87DB-56A3E2B26760}" type="slidenum">
              <a:rPr lang="en-US" altLang="en-US"/>
              <a:pPr/>
              <a:t>‹#›</a:t>
            </a:fld>
            <a:endParaRPr lang="en-US" altLang="en-US"/>
          </a:p>
        </p:txBody>
      </p:sp>
    </p:spTree>
    <p:extLst>
      <p:ext uri="{BB962C8B-B14F-4D97-AF65-F5344CB8AC3E}">
        <p14:creationId xmlns:p14="http://schemas.microsoft.com/office/powerpoint/2010/main" val="677024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16EC4F23-293A-47E9-BFE1-5858DEAFB933}" type="slidenum">
              <a:rPr lang="en-US" altLang="en-US"/>
              <a:pPr/>
              <a:t>‹#›</a:t>
            </a:fld>
            <a:endParaRPr lang="en-US" altLang="en-US"/>
          </a:p>
        </p:txBody>
      </p:sp>
    </p:spTree>
    <p:extLst>
      <p:ext uri="{BB962C8B-B14F-4D97-AF65-F5344CB8AC3E}">
        <p14:creationId xmlns:p14="http://schemas.microsoft.com/office/powerpoint/2010/main" val="3490433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E6EEB875-0312-443B-BF54-9378C917E371}" type="slidenum">
              <a:rPr lang="en-US" altLang="en-US"/>
              <a:pPr/>
              <a:t>‹#›</a:t>
            </a:fld>
            <a:endParaRPr lang="en-US" altLang="en-US"/>
          </a:p>
        </p:txBody>
      </p:sp>
    </p:spTree>
    <p:extLst>
      <p:ext uri="{BB962C8B-B14F-4D97-AF65-F5344CB8AC3E}">
        <p14:creationId xmlns:p14="http://schemas.microsoft.com/office/powerpoint/2010/main" val="423855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DD05085B-178B-46C7-A0D8-67A6418F5A69}" type="slidenum">
              <a:rPr lang="en-US" altLang="en-US"/>
              <a:pPr/>
              <a:t>‹#›</a:t>
            </a:fld>
            <a:endParaRPr lang="en-US" altLang="en-US"/>
          </a:p>
        </p:txBody>
      </p:sp>
    </p:spTree>
    <p:extLst>
      <p:ext uri="{BB962C8B-B14F-4D97-AF65-F5344CB8AC3E}">
        <p14:creationId xmlns:p14="http://schemas.microsoft.com/office/powerpoint/2010/main" val="190352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80122FB8-C1E8-4CEB-8922-1BAF3F3C272A}" type="slidenum">
              <a:rPr lang="en-US" altLang="en-US"/>
              <a:pPr/>
              <a:t>‹#›</a:t>
            </a:fld>
            <a:endParaRPr lang="en-US" altLang="en-US"/>
          </a:p>
        </p:txBody>
      </p:sp>
    </p:spTree>
    <p:extLst>
      <p:ext uri="{BB962C8B-B14F-4D97-AF65-F5344CB8AC3E}">
        <p14:creationId xmlns:p14="http://schemas.microsoft.com/office/powerpoint/2010/main" val="3490180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94064508-3809-4595-93F0-69E6D098CB6C}" type="slidenum">
              <a:rPr lang="en-US" altLang="en-US"/>
              <a:pPr/>
              <a:t>‹#›</a:t>
            </a:fld>
            <a:endParaRPr lang="en-US" altLang="en-US"/>
          </a:p>
        </p:txBody>
      </p:sp>
    </p:spTree>
    <p:extLst>
      <p:ext uri="{BB962C8B-B14F-4D97-AF65-F5344CB8AC3E}">
        <p14:creationId xmlns:p14="http://schemas.microsoft.com/office/powerpoint/2010/main" val="938876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C4CE759A-9113-488F-AF9F-4F1724ED69F9}" type="slidenum">
              <a:rPr lang="en-US" altLang="en-US"/>
              <a:pPr/>
              <a:t>‹#›</a:t>
            </a:fld>
            <a:endParaRPr lang="en-US" altLang="en-US"/>
          </a:p>
        </p:txBody>
      </p:sp>
    </p:spTree>
    <p:extLst>
      <p:ext uri="{BB962C8B-B14F-4D97-AF65-F5344CB8AC3E}">
        <p14:creationId xmlns:p14="http://schemas.microsoft.com/office/powerpoint/2010/main" val="518471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12C1FD37-53CB-4468-A1C9-1E7DD6E08F51}" type="slidenum">
              <a:rPr lang="en-US" altLang="en-US"/>
              <a:pPr/>
              <a:t>‹#›</a:t>
            </a:fld>
            <a:endParaRPr lang="en-US" altLang="en-US"/>
          </a:p>
        </p:txBody>
      </p:sp>
    </p:spTree>
    <p:extLst>
      <p:ext uri="{BB962C8B-B14F-4D97-AF65-F5344CB8AC3E}">
        <p14:creationId xmlns:p14="http://schemas.microsoft.com/office/powerpoint/2010/main" val="3680020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DCA640EC-8D20-4EEC-B2B6-0312377086E4}" type="slidenum">
              <a:rPr lang="en-US" altLang="en-US"/>
              <a:pPr/>
              <a:t>‹#›</a:t>
            </a:fld>
            <a:endParaRPr lang="en-US" altLang="en-US"/>
          </a:p>
        </p:txBody>
      </p:sp>
    </p:spTree>
    <p:extLst>
      <p:ext uri="{BB962C8B-B14F-4D97-AF65-F5344CB8AC3E}">
        <p14:creationId xmlns:p14="http://schemas.microsoft.com/office/powerpoint/2010/main" val="1786496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482A7224-201A-4899-8E83-2E4F42B14636}" type="slidenum">
              <a:rPr lang="en-US" altLang="en-US"/>
              <a:pPr/>
              <a:t>‹#›</a:t>
            </a:fld>
            <a:endParaRPr lang="en-US" altLang="en-US"/>
          </a:p>
        </p:txBody>
      </p:sp>
    </p:spTree>
    <p:extLst>
      <p:ext uri="{BB962C8B-B14F-4D97-AF65-F5344CB8AC3E}">
        <p14:creationId xmlns:p14="http://schemas.microsoft.com/office/powerpoint/2010/main" val="691234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C8395E86-D7A9-456D-A2B8-19F5E4F23E7D}" type="slidenum">
              <a:rPr lang="en-US" altLang="en-US"/>
              <a:pPr/>
              <a:t>‹#›</a:t>
            </a:fld>
            <a:endParaRPr lang="en-US" altLang="en-US"/>
          </a:p>
        </p:txBody>
      </p:sp>
    </p:spTree>
    <p:extLst>
      <p:ext uri="{BB962C8B-B14F-4D97-AF65-F5344CB8AC3E}">
        <p14:creationId xmlns:p14="http://schemas.microsoft.com/office/powerpoint/2010/main" val="65499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A1114A01-7D18-4ADF-80DD-4113EF2CA814}" type="slidenum">
              <a:rPr lang="en-US" altLang="en-US"/>
              <a:pPr/>
              <a:t>‹#›</a:t>
            </a:fld>
            <a:endParaRPr lang="en-US" altLang="en-US"/>
          </a:p>
        </p:txBody>
      </p:sp>
    </p:spTree>
    <p:extLst>
      <p:ext uri="{BB962C8B-B14F-4D97-AF65-F5344CB8AC3E}">
        <p14:creationId xmlns:p14="http://schemas.microsoft.com/office/powerpoint/2010/main" val="3984225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FB5BE703-D9A9-4796-A79C-D74CE564B3AD}" type="slidenum">
              <a:rPr lang="en-US" altLang="en-US"/>
              <a:pPr/>
              <a:t>‹#›</a:t>
            </a:fld>
            <a:endParaRPr lang="en-US" altLang="en-US"/>
          </a:p>
        </p:txBody>
      </p:sp>
    </p:spTree>
    <p:extLst>
      <p:ext uri="{BB962C8B-B14F-4D97-AF65-F5344CB8AC3E}">
        <p14:creationId xmlns:p14="http://schemas.microsoft.com/office/powerpoint/2010/main" val="1778479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DE2417AF-EAD8-4E00-A317-9124F3250560}" type="slidenum">
              <a:rPr lang="en-US" altLang="en-US"/>
              <a:pPr/>
              <a:t>‹#›</a:t>
            </a:fld>
            <a:endParaRPr lang="en-US" altLang="en-US"/>
          </a:p>
        </p:txBody>
      </p:sp>
    </p:spTree>
    <p:extLst>
      <p:ext uri="{BB962C8B-B14F-4D97-AF65-F5344CB8AC3E}">
        <p14:creationId xmlns:p14="http://schemas.microsoft.com/office/powerpoint/2010/main" val="4893048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BA974693-8E03-4B7A-8D4C-54917D79E40B}" type="slidenum">
              <a:rPr lang="en-US" altLang="en-US"/>
              <a:pPr/>
              <a:t>‹#›</a:t>
            </a:fld>
            <a:endParaRPr lang="en-US" altLang="en-US"/>
          </a:p>
        </p:txBody>
      </p:sp>
    </p:spTree>
    <p:extLst>
      <p:ext uri="{BB962C8B-B14F-4D97-AF65-F5344CB8AC3E}">
        <p14:creationId xmlns:p14="http://schemas.microsoft.com/office/powerpoint/2010/main" val="1469286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C9E34520-E865-4695-9417-068FE1C37502}" type="slidenum">
              <a:rPr lang="en-US" altLang="en-US"/>
              <a:pPr/>
              <a:t>‹#›</a:t>
            </a:fld>
            <a:endParaRPr lang="en-US" altLang="en-US"/>
          </a:p>
        </p:txBody>
      </p:sp>
    </p:spTree>
    <p:extLst>
      <p:ext uri="{BB962C8B-B14F-4D97-AF65-F5344CB8AC3E}">
        <p14:creationId xmlns:p14="http://schemas.microsoft.com/office/powerpoint/2010/main" val="34415659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A72F9CA8-65A3-412A-8D50-7E410C9D4675}" type="slidenum">
              <a:rPr lang="en-US" altLang="en-US"/>
              <a:pPr/>
              <a:t>‹#›</a:t>
            </a:fld>
            <a:endParaRPr lang="en-US" altLang="en-US"/>
          </a:p>
        </p:txBody>
      </p:sp>
    </p:spTree>
    <p:extLst>
      <p:ext uri="{BB962C8B-B14F-4D97-AF65-F5344CB8AC3E}">
        <p14:creationId xmlns:p14="http://schemas.microsoft.com/office/powerpoint/2010/main" val="10848705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835A2AF1-676E-4A1E-AD91-E7C71AAAAEBB}" type="slidenum">
              <a:rPr lang="en-US" altLang="en-US"/>
              <a:pPr/>
              <a:t>‹#›</a:t>
            </a:fld>
            <a:endParaRPr lang="en-US" altLang="en-US"/>
          </a:p>
        </p:txBody>
      </p:sp>
    </p:spTree>
    <p:extLst>
      <p:ext uri="{BB962C8B-B14F-4D97-AF65-F5344CB8AC3E}">
        <p14:creationId xmlns:p14="http://schemas.microsoft.com/office/powerpoint/2010/main" val="2215734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51A0383D-CDF1-4689-B261-9FA0DC3D51C0}" type="slidenum">
              <a:rPr lang="en-US" altLang="en-US"/>
              <a:pPr/>
              <a:t>‹#›</a:t>
            </a:fld>
            <a:endParaRPr lang="en-US" altLang="en-US"/>
          </a:p>
        </p:txBody>
      </p:sp>
    </p:spTree>
    <p:extLst>
      <p:ext uri="{BB962C8B-B14F-4D97-AF65-F5344CB8AC3E}">
        <p14:creationId xmlns:p14="http://schemas.microsoft.com/office/powerpoint/2010/main" val="369049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FB290FE0-FC02-4840-BE1A-B22E9BA6C619}" type="slidenum">
              <a:rPr lang="en-US" altLang="en-US"/>
              <a:pPr/>
              <a:t>‹#›</a:t>
            </a:fld>
            <a:endParaRPr lang="en-US" altLang="en-US"/>
          </a:p>
        </p:txBody>
      </p:sp>
    </p:spTree>
    <p:extLst>
      <p:ext uri="{BB962C8B-B14F-4D97-AF65-F5344CB8AC3E}">
        <p14:creationId xmlns:p14="http://schemas.microsoft.com/office/powerpoint/2010/main" val="3047004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2166461D-D112-4359-8439-A973FB6D3CE7}" type="slidenum">
              <a:rPr lang="en-US" altLang="en-US"/>
              <a:pPr/>
              <a:t>‹#›</a:t>
            </a:fld>
            <a:endParaRPr lang="en-US" altLang="en-US"/>
          </a:p>
        </p:txBody>
      </p:sp>
    </p:spTree>
    <p:extLst>
      <p:ext uri="{BB962C8B-B14F-4D97-AF65-F5344CB8AC3E}">
        <p14:creationId xmlns:p14="http://schemas.microsoft.com/office/powerpoint/2010/main" val="3785294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3015FEA9-F93B-43EC-8630-4B1D873A27BE}" type="slidenum">
              <a:rPr lang="en-US" altLang="en-US"/>
              <a:pPr/>
              <a:t>‹#›</a:t>
            </a:fld>
            <a:endParaRPr lang="en-US" altLang="en-US"/>
          </a:p>
        </p:txBody>
      </p:sp>
    </p:spTree>
    <p:extLst>
      <p:ext uri="{BB962C8B-B14F-4D97-AF65-F5344CB8AC3E}">
        <p14:creationId xmlns:p14="http://schemas.microsoft.com/office/powerpoint/2010/main" val="132304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471839D0-BFF6-48BC-A98B-DF370BC2647A}" type="slidenum">
              <a:rPr lang="en-US" altLang="en-US"/>
              <a:pPr/>
              <a:t>‹#›</a:t>
            </a:fld>
            <a:endParaRPr lang="en-US" altLang="en-US"/>
          </a:p>
        </p:txBody>
      </p:sp>
    </p:spTree>
    <p:extLst>
      <p:ext uri="{BB962C8B-B14F-4D97-AF65-F5344CB8AC3E}">
        <p14:creationId xmlns:p14="http://schemas.microsoft.com/office/powerpoint/2010/main" val="7710118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7DBC699A-5378-428C-89F7-A29D675626ED}" type="slidenum">
              <a:rPr lang="en-US" altLang="en-US"/>
              <a:pPr/>
              <a:t>‹#›</a:t>
            </a:fld>
            <a:endParaRPr lang="en-US" altLang="en-US"/>
          </a:p>
        </p:txBody>
      </p:sp>
    </p:spTree>
    <p:extLst>
      <p:ext uri="{BB962C8B-B14F-4D97-AF65-F5344CB8AC3E}">
        <p14:creationId xmlns:p14="http://schemas.microsoft.com/office/powerpoint/2010/main" val="31565353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713567EF-FB25-44CD-A6C4-C26DA4D38AA7}" type="slidenum">
              <a:rPr lang="en-US" altLang="en-US"/>
              <a:pPr/>
              <a:t>‹#›</a:t>
            </a:fld>
            <a:endParaRPr lang="en-US" altLang="en-US"/>
          </a:p>
        </p:txBody>
      </p:sp>
    </p:spTree>
    <p:extLst>
      <p:ext uri="{BB962C8B-B14F-4D97-AF65-F5344CB8AC3E}">
        <p14:creationId xmlns:p14="http://schemas.microsoft.com/office/powerpoint/2010/main" val="30778656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FE0248DD-5365-42A1-96B1-7BF81604C7A6}" type="slidenum">
              <a:rPr lang="en-US" altLang="en-US"/>
              <a:pPr/>
              <a:t>‹#›</a:t>
            </a:fld>
            <a:endParaRPr lang="en-US" altLang="en-US"/>
          </a:p>
        </p:txBody>
      </p:sp>
    </p:spTree>
    <p:extLst>
      <p:ext uri="{BB962C8B-B14F-4D97-AF65-F5344CB8AC3E}">
        <p14:creationId xmlns:p14="http://schemas.microsoft.com/office/powerpoint/2010/main" val="1882058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altLang="en-US"/>
              <a:t>ICAP WG Meeting, 21-24 Oct 2014</a:t>
            </a:r>
          </a:p>
        </p:txBody>
      </p:sp>
      <p:sp>
        <p:nvSpPr>
          <p:cNvPr id="8" name="Slide Number Placeholder 7"/>
          <p:cNvSpPr>
            <a:spLocks noGrp="1"/>
          </p:cNvSpPr>
          <p:nvPr>
            <p:ph type="sldNum" idx="11"/>
          </p:nvPr>
        </p:nvSpPr>
        <p:spPr/>
        <p:txBody>
          <a:bodyPr/>
          <a:lstStyle>
            <a:lvl1pPr>
              <a:defRPr/>
            </a:lvl1pPr>
          </a:lstStyle>
          <a:p>
            <a:fld id="{93717A83-3303-4D33-9233-1B3D7B41841B}" type="slidenum">
              <a:rPr lang="en-US" altLang="en-US"/>
              <a:pPr/>
              <a:t>‹#›</a:t>
            </a:fld>
            <a:endParaRPr lang="en-US" altLang="en-US"/>
          </a:p>
        </p:txBody>
      </p:sp>
    </p:spTree>
    <p:extLst>
      <p:ext uri="{BB962C8B-B14F-4D97-AF65-F5344CB8AC3E}">
        <p14:creationId xmlns:p14="http://schemas.microsoft.com/office/powerpoint/2010/main" val="1714827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altLang="en-US"/>
              <a:t>ICAP WG Meeting, 21-24 Oct 2014</a:t>
            </a:r>
          </a:p>
        </p:txBody>
      </p:sp>
      <p:sp>
        <p:nvSpPr>
          <p:cNvPr id="4" name="Slide Number Placeholder 3"/>
          <p:cNvSpPr>
            <a:spLocks noGrp="1"/>
          </p:cNvSpPr>
          <p:nvPr>
            <p:ph type="sldNum" idx="11"/>
          </p:nvPr>
        </p:nvSpPr>
        <p:spPr/>
        <p:txBody>
          <a:bodyPr/>
          <a:lstStyle>
            <a:lvl1pPr>
              <a:defRPr/>
            </a:lvl1pPr>
          </a:lstStyle>
          <a:p>
            <a:fld id="{BC256A38-7EBA-46E0-B5B4-74BCAFB33C39}" type="slidenum">
              <a:rPr lang="en-US" altLang="en-US"/>
              <a:pPr/>
              <a:t>‹#›</a:t>
            </a:fld>
            <a:endParaRPr lang="en-US" altLang="en-US"/>
          </a:p>
        </p:txBody>
      </p:sp>
    </p:spTree>
    <p:extLst>
      <p:ext uri="{BB962C8B-B14F-4D97-AF65-F5344CB8AC3E}">
        <p14:creationId xmlns:p14="http://schemas.microsoft.com/office/powerpoint/2010/main" val="881143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altLang="en-US"/>
              <a:t>ICAP WG Meeting, 21-24 Oct 2014</a:t>
            </a:r>
          </a:p>
        </p:txBody>
      </p:sp>
      <p:sp>
        <p:nvSpPr>
          <p:cNvPr id="3" name="Slide Number Placeholder 2"/>
          <p:cNvSpPr>
            <a:spLocks noGrp="1"/>
          </p:cNvSpPr>
          <p:nvPr>
            <p:ph type="sldNum" idx="11"/>
          </p:nvPr>
        </p:nvSpPr>
        <p:spPr/>
        <p:txBody>
          <a:bodyPr/>
          <a:lstStyle>
            <a:lvl1pPr>
              <a:defRPr/>
            </a:lvl1pPr>
          </a:lstStyle>
          <a:p>
            <a:fld id="{0737C20F-C3C3-48C3-885B-08D49F631319}" type="slidenum">
              <a:rPr lang="en-US" altLang="en-US"/>
              <a:pPr/>
              <a:t>‹#›</a:t>
            </a:fld>
            <a:endParaRPr lang="en-US" altLang="en-US"/>
          </a:p>
        </p:txBody>
      </p:sp>
    </p:spTree>
    <p:extLst>
      <p:ext uri="{BB962C8B-B14F-4D97-AF65-F5344CB8AC3E}">
        <p14:creationId xmlns:p14="http://schemas.microsoft.com/office/powerpoint/2010/main" val="2133005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E28749DB-540D-4E53-907A-9008089E7895}" type="slidenum">
              <a:rPr lang="en-US" altLang="en-US"/>
              <a:pPr/>
              <a:t>‹#›</a:t>
            </a:fld>
            <a:endParaRPr lang="en-US" altLang="en-US"/>
          </a:p>
        </p:txBody>
      </p:sp>
    </p:spTree>
    <p:extLst>
      <p:ext uri="{BB962C8B-B14F-4D97-AF65-F5344CB8AC3E}">
        <p14:creationId xmlns:p14="http://schemas.microsoft.com/office/powerpoint/2010/main" val="28162006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altLang="en-US"/>
              <a:t>ICAP WG Meeting, 21-24 Oct 2014</a:t>
            </a:r>
          </a:p>
        </p:txBody>
      </p:sp>
      <p:sp>
        <p:nvSpPr>
          <p:cNvPr id="6" name="Slide Number Placeholder 5"/>
          <p:cNvSpPr>
            <a:spLocks noGrp="1"/>
          </p:cNvSpPr>
          <p:nvPr>
            <p:ph type="sldNum" idx="11"/>
          </p:nvPr>
        </p:nvSpPr>
        <p:spPr/>
        <p:txBody>
          <a:bodyPr/>
          <a:lstStyle>
            <a:lvl1pPr>
              <a:defRPr/>
            </a:lvl1pPr>
          </a:lstStyle>
          <a:p>
            <a:fld id="{15963606-6C2F-4A1D-B615-FD4339925985}" type="slidenum">
              <a:rPr lang="en-US" altLang="en-US"/>
              <a:pPr/>
              <a:t>‹#›</a:t>
            </a:fld>
            <a:endParaRPr lang="en-US" altLang="en-US"/>
          </a:p>
        </p:txBody>
      </p:sp>
    </p:spTree>
    <p:extLst>
      <p:ext uri="{BB962C8B-B14F-4D97-AF65-F5344CB8AC3E}">
        <p14:creationId xmlns:p14="http://schemas.microsoft.com/office/powerpoint/2010/main" val="32558085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CB754F8F-3A9B-47A3-85B2-74F38D52AC14}" type="slidenum">
              <a:rPr lang="en-US" altLang="en-US"/>
              <a:pPr/>
              <a:t>‹#›</a:t>
            </a:fld>
            <a:endParaRPr lang="en-US" altLang="en-US"/>
          </a:p>
        </p:txBody>
      </p:sp>
    </p:spTree>
    <p:extLst>
      <p:ext uri="{BB962C8B-B14F-4D97-AF65-F5344CB8AC3E}">
        <p14:creationId xmlns:p14="http://schemas.microsoft.com/office/powerpoint/2010/main" val="12857860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altLang="en-US"/>
              <a:t>ICAP WG Meeting, 21-24 Oct 2014</a:t>
            </a:r>
          </a:p>
        </p:txBody>
      </p:sp>
      <p:sp>
        <p:nvSpPr>
          <p:cNvPr id="5" name="Slide Number Placeholder 4"/>
          <p:cNvSpPr>
            <a:spLocks noGrp="1"/>
          </p:cNvSpPr>
          <p:nvPr>
            <p:ph type="sldNum" idx="11"/>
          </p:nvPr>
        </p:nvSpPr>
        <p:spPr/>
        <p:txBody>
          <a:bodyPr/>
          <a:lstStyle>
            <a:lvl1pPr>
              <a:defRPr/>
            </a:lvl1pPr>
          </a:lstStyle>
          <a:p>
            <a:fld id="{952E383F-A313-4164-B832-7812BE57D52F}" type="slidenum">
              <a:rPr lang="en-US" altLang="en-US"/>
              <a:pPr/>
              <a:t>‹#›</a:t>
            </a:fld>
            <a:endParaRPr lang="en-US" altLang="en-US"/>
          </a:p>
        </p:txBody>
      </p:sp>
    </p:spTree>
    <p:extLst>
      <p:ext uri="{BB962C8B-B14F-4D97-AF65-F5344CB8AC3E}">
        <p14:creationId xmlns:p14="http://schemas.microsoft.com/office/powerpoint/2010/main" val="393637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3.xml"/><Relationship Id="rId16" Type="http://schemas.openxmlformats.org/officeDocument/2006/relationships/image" Target="../media/image4.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5.png"/><Relationship Id="rId2" Type="http://schemas.openxmlformats.org/officeDocument/2006/relationships/slideLayout" Target="../slideLayouts/slideLayout134.xml"/><Relationship Id="rId16" Type="http://schemas.openxmlformats.org/officeDocument/2006/relationships/image" Target="../media/image4.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17" Type="http://schemas.openxmlformats.org/officeDocument/2006/relationships/image" Target="../media/image5.png"/><Relationship Id="rId2" Type="http://schemas.openxmlformats.org/officeDocument/2006/relationships/slideLayout" Target="../slideLayouts/slideLayout145.xml"/><Relationship Id="rId16" Type="http://schemas.openxmlformats.org/officeDocument/2006/relationships/image" Target="../media/image4.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17" Type="http://schemas.openxmlformats.org/officeDocument/2006/relationships/image" Target="../media/image5.png"/><Relationship Id="rId2" Type="http://schemas.openxmlformats.org/officeDocument/2006/relationships/slideLayout" Target="../slideLayouts/slideLayout156.xml"/><Relationship Id="rId16" Type="http://schemas.openxmlformats.org/officeDocument/2006/relationships/image" Target="../media/image4.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3.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Rectangle 4"/>
          <p:cNvSpPr>
            <a:spLocks noGrp="1" noChangeArrowheads="1"/>
          </p:cNvSpPr>
          <p:nvPr>
            <p:ph type="ftr"/>
          </p:nvPr>
        </p:nvSpPr>
        <p:spPr bwMode="auto">
          <a:xfrm>
            <a:off x="838200" y="6537325"/>
            <a:ext cx="72374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r>
              <a:rPr lang="en-US" altLang="en-US"/>
              <a:t>ICAP WG Meeting, 21-24 Oct 2014</a:t>
            </a:r>
          </a:p>
        </p:txBody>
      </p:sp>
      <p:sp>
        <p:nvSpPr>
          <p:cNvPr id="1029" name="Rectangle 5"/>
          <p:cNvSpPr>
            <a:spLocks noGrp="1" noChangeArrowheads="1"/>
          </p:cNvSpPr>
          <p:nvPr>
            <p:ph type="sldNum"/>
          </p:nvPr>
        </p:nvSpPr>
        <p:spPr bwMode="auto">
          <a:xfrm>
            <a:off x="7010400" y="6553200"/>
            <a:ext cx="21320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2C09E41-3107-43F2-A7B6-D09ED162E326}" type="slidenum">
              <a:rPr lang="en-US" altLang="en-US"/>
              <a:pPr/>
              <a:t>‹#›</a:t>
            </a:fld>
            <a:endParaRPr lang="en-US" altLang="en-US"/>
          </a:p>
        </p:txBody>
      </p:sp>
      <p:pic>
        <p:nvPicPr>
          <p:cNvPr id="103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42"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43"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10245"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508E8AE7-2EA7-48A0-B74B-FA1E867431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Rectangle 6"/>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1271" name="Rectangle 7"/>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1272" name="Text Box 8"/>
          <p:cNvSpPr txBox="1">
            <a:spLocks noChangeArrowheads="1"/>
          </p:cNvSpPr>
          <p:nvPr/>
        </p:nvSpPr>
        <p:spPr bwMode="auto">
          <a:xfrm>
            <a:off x="7010400" y="65532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3" name="Rectangle 9"/>
          <p:cNvSpPr>
            <a:spLocks noGrp="1" noChangeArrowheads="1"/>
          </p:cNvSpPr>
          <p:nvPr>
            <p:ph type="sldNum"/>
          </p:nvPr>
        </p:nvSpPr>
        <p:spPr bwMode="auto">
          <a:xfrm>
            <a:off x="7010400" y="6553200"/>
            <a:ext cx="21320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Lst>
              <a:defRPr sz="1400">
                <a:solidFill>
                  <a:srgbClr val="000000"/>
                </a:solidFill>
                <a:latin typeface="Times New Roman" pitchFamily="16" charset="0"/>
                <a:ea typeface="PMingLiU" pitchFamily="16" charset="-120"/>
              </a:defRPr>
            </a:lvl1pPr>
          </a:lstStyle>
          <a:p>
            <a:fld id="{9440955E-2BCE-49D4-93C6-7B3534C4F288}" type="slidenum">
              <a:rPr lang="en-US" altLang="en-US"/>
              <a:pPr/>
              <a:t>‹#›</a:t>
            </a:fld>
            <a:endParaRPr lang="en-US" altLang="en-US"/>
          </a:p>
        </p:txBody>
      </p:sp>
      <p:sp>
        <p:nvSpPr>
          <p:cNvPr id="11274" name="Rectangle 10"/>
          <p:cNvSpPr>
            <a:spLocks noGrp="1" noChangeArrowheads="1"/>
          </p:cNvSpPr>
          <p:nvPr>
            <p:ph type="ftr"/>
          </p:nvPr>
        </p:nvSpPr>
        <p:spPr bwMode="auto">
          <a:xfrm>
            <a:off x="838200" y="6537325"/>
            <a:ext cx="723741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 pos="3619500" algn="l"/>
                <a:tab pos="4343400" algn="l"/>
                <a:tab pos="5067300" algn="l"/>
                <a:tab pos="5791200" algn="l"/>
                <a:tab pos="6515100" algn="l"/>
                <a:tab pos="7239000" algn="l"/>
              </a:tabLst>
              <a:defRPr sz="1400" b="1" i="1">
                <a:solidFill>
                  <a:srgbClr val="000099"/>
                </a:solidFill>
                <a:latin typeface="Times New Roman" pitchFamily="16" charset="0"/>
                <a:ea typeface="PMingLiU" pitchFamily="16" charset="-120"/>
              </a:defRPr>
            </a:lvl1pPr>
          </a:lstStyle>
          <a:p>
            <a:r>
              <a:rPr lang="en-US" altLang="en-US"/>
              <a:t>ICAP WG Meeting, 21-24 Oct 2014</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6"/>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3319" name="Rectangle 7"/>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3320" name="Text Box 8"/>
          <p:cNvSpPr txBox="1">
            <a:spLocks noChangeArrowheads="1"/>
          </p:cNvSpPr>
          <p:nvPr/>
        </p:nvSpPr>
        <p:spPr bwMode="auto">
          <a:xfrm>
            <a:off x="7010400" y="65532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21" name="Rectangle 9"/>
          <p:cNvSpPr>
            <a:spLocks noGrp="1" noChangeArrowheads="1"/>
          </p:cNvSpPr>
          <p:nvPr>
            <p:ph type="sldNum"/>
          </p:nvPr>
        </p:nvSpPr>
        <p:spPr bwMode="auto">
          <a:xfrm>
            <a:off x="7010400" y="6553200"/>
            <a:ext cx="21320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Lst>
              <a:defRPr sz="1400">
                <a:solidFill>
                  <a:srgbClr val="000000"/>
                </a:solidFill>
                <a:latin typeface="Times New Roman" pitchFamily="16" charset="0"/>
                <a:ea typeface="PMingLiU" pitchFamily="16" charset="-120"/>
              </a:defRPr>
            </a:lvl1pPr>
          </a:lstStyle>
          <a:p>
            <a:fld id="{39DF0916-67CE-4E45-9AFE-FDDB83D2C60F}" type="slidenum">
              <a:rPr lang="en-US" altLang="en-US"/>
              <a:pPr/>
              <a:t>‹#›</a:t>
            </a:fld>
            <a:endParaRPr lang="en-US" altLang="en-US"/>
          </a:p>
        </p:txBody>
      </p:sp>
      <p:sp>
        <p:nvSpPr>
          <p:cNvPr id="13322" name="Rectangle 10"/>
          <p:cNvSpPr>
            <a:spLocks noGrp="1" noChangeArrowheads="1"/>
          </p:cNvSpPr>
          <p:nvPr>
            <p:ph type="ftr"/>
          </p:nvPr>
        </p:nvSpPr>
        <p:spPr bwMode="auto">
          <a:xfrm>
            <a:off x="8382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 pos="3619500" algn="l"/>
                <a:tab pos="4343400" algn="l"/>
                <a:tab pos="5067300" algn="l"/>
                <a:tab pos="5791200" algn="l"/>
                <a:tab pos="6515100" algn="l"/>
                <a:tab pos="7239000" algn="l"/>
              </a:tabLst>
              <a:defRPr sz="1400" b="1" i="1">
                <a:solidFill>
                  <a:srgbClr val="000099"/>
                </a:solidFill>
                <a:latin typeface="Times New Roman" pitchFamily="16" charset="0"/>
                <a:ea typeface="PMingLiU" pitchFamily="16" charset="-120"/>
              </a:defRPr>
            </a:lvl1pPr>
          </a:lstStyle>
          <a:p>
            <a:r>
              <a:rPr lang="en-US" altLang="en-US"/>
              <a:t>ICAP WG Meeting, 21-24 Oct 2014</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Rectangle 6"/>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4343" name="Rectangle 7"/>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4344" name="Text Box 8"/>
          <p:cNvSpPr txBox="1">
            <a:spLocks noChangeArrowheads="1"/>
          </p:cNvSpPr>
          <p:nvPr/>
        </p:nvSpPr>
        <p:spPr bwMode="auto">
          <a:xfrm>
            <a:off x="7010400" y="65532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5" name="Rectangle 9"/>
          <p:cNvSpPr>
            <a:spLocks noGrp="1" noChangeArrowheads="1"/>
          </p:cNvSpPr>
          <p:nvPr>
            <p:ph type="sldNum"/>
          </p:nvPr>
        </p:nvSpPr>
        <p:spPr bwMode="auto">
          <a:xfrm>
            <a:off x="7010400" y="6553200"/>
            <a:ext cx="21320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Lst>
              <a:defRPr sz="1400">
                <a:solidFill>
                  <a:srgbClr val="000000"/>
                </a:solidFill>
                <a:latin typeface="Times New Roman" pitchFamily="16" charset="0"/>
                <a:ea typeface="PMingLiU" pitchFamily="16" charset="-120"/>
              </a:defRPr>
            </a:lvl1pPr>
          </a:lstStyle>
          <a:p>
            <a:fld id="{B6519BDF-B7CF-4E9A-AFA2-81AC389331D7}" type="slidenum">
              <a:rPr lang="en-US" altLang="en-US"/>
              <a:pPr/>
              <a:t>‹#›</a:t>
            </a:fld>
            <a:endParaRPr lang="en-US" altLang="en-US"/>
          </a:p>
        </p:txBody>
      </p:sp>
      <p:sp>
        <p:nvSpPr>
          <p:cNvPr id="14346" name="Rectangle 10"/>
          <p:cNvSpPr>
            <a:spLocks noGrp="1" noChangeArrowheads="1"/>
          </p:cNvSpPr>
          <p:nvPr>
            <p:ph type="ftr"/>
          </p:nvPr>
        </p:nvSpPr>
        <p:spPr bwMode="auto">
          <a:xfrm>
            <a:off x="8382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 pos="3619500" algn="l"/>
                <a:tab pos="4343400" algn="l"/>
                <a:tab pos="5067300" algn="l"/>
                <a:tab pos="5791200" algn="l"/>
                <a:tab pos="6515100" algn="l"/>
                <a:tab pos="7239000" algn="l"/>
              </a:tabLst>
              <a:defRPr sz="1400" b="1" i="1">
                <a:solidFill>
                  <a:srgbClr val="000099"/>
                </a:solidFill>
                <a:latin typeface="Times New Roman" pitchFamily="16" charset="0"/>
                <a:ea typeface="PMingLiU" pitchFamily="16" charset="-120"/>
              </a:defRPr>
            </a:lvl1pPr>
          </a:lstStyle>
          <a:p>
            <a:r>
              <a:rPr lang="en-US" altLang="en-US"/>
              <a:t>ICAP WG Meeting, 21-24 Oct 2014</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Rectangle 6"/>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5367" name="Rectangle 7"/>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5368" name="Text Box 8"/>
          <p:cNvSpPr txBox="1">
            <a:spLocks noChangeArrowheads="1"/>
          </p:cNvSpPr>
          <p:nvPr/>
        </p:nvSpPr>
        <p:spPr bwMode="auto">
          <a:xfrm>
            <a:off x="7010400" y="65532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9" name="Rectangle 9"/>
          <p:cNvSpPr>
            <a:spLocks noGrp="1" noChangeArrowheads="1"/>
          </p:cNvSpPr>
          <p:nvPr>
            <p:ph type="sldNum"/>
          </p:nvPr>
        </p:nvSpPr>
        <p:spPr bwMode="auto">
          <a:xfrm>
            <a:off x="7010400" y="6553200"/>
            <a:ext cx="21320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Lst>
              <a:defRPr sz="1400">
                <a:solidFill>
                  <a:srgbClr val="000000"/>
                </a:solidFill>
                <a:latin typeface="Times New Roman" pitchFamily="16" charset="0"/>
                <a:ea typeface="PMingLiU" pitchFamily="16" charset="-120"/>
              </a:defRPr>
            </a:lvl1pPr>
          </a:lstStyle>
          <a:p>
            <a:fld id="{54F8718C-8627-4E60-B3CC-DC1224FAE9C9}" type="slidenum">
              <a:rPr lang="en-US" altLang="en-US"/>
              <a:pPr/>
              <a:t>‹#›</a:t>
            </a:fld>
            <a:endParaRPr lang="en-US" altLang="en-US"/>
          </a:p>
        </p:txBody>
      </p:sp>
      <p:sp>
        <p:nvSpPr>
          <p:cNvPr id="15370" name="Rectangle 10"/>
          <p:cNvSpPr>
            <a:spLocks noGrp="1" noChangeArrowheads="1"/>
          </p:cNvSpPr>
          <p:nvPr>
            <p:ph type="ftr"/>
          </p:nvPr>
        </p:nvSpPr>
        <p:spPr bwMode="auto">
          <a:xfrm>
            <a:off x="8382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 pos="3619500" algn="l"/>
                <a:tab pos="4343400" algn="l"/>
                <a:tab pos="5067300" algn="l"/>
                <a:tab pos="5791200" algn="l"/>
                <a:tab pos="6515100" algn="l"/>
                <a:tab pos="7239000" algn="l"/>
              </a:tabLst>
              <a:defRPr sz="1400" b="1" i="1">
                <a:solidFill>
                  <a:srgbClr val="000099"/>
                </a:solidFill>
                <a:latin typeface="Times New Roman" pitchFamily="16" charset="0"/>
                <a:ea typeface="PMingLiU" pitchFamily="16" charset="-120"/>
              </a:defRPr>
            </a:lvl1pPr>
          </a:lstStyle>
          <a:p>
            <a:r>
              <a:rPr lang="en-US" altLang="en-US"/>
              <a:t>ICAP WG Meeting, 21-24 Oct 2014</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0"/>
            <a:ext cx="677863" cy="396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0"/>
            <a:ext cx="457200" cy="45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50275" y="0"/>
            <a:ext cx="593725" cy="461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Rectangle 6"/>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6391" name="Rectangle 7"/>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6392" name="Text Box 8"/>
          <p:cNvSpPr txBox="1">
            <a:spLocks noChangeArrowheads="1"/>
          </p:cNvSpPr>
          <p:nvPr/>
        </p:nvSpPr>
        <p:spPr bwMode="auto">
          <a:xfrm>
            <a:off x="7010400" y="6553200"/>
            <a:ext cx="2133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3" name="Rectangle 9"/>
          <p:cNvSpPr>
            <a:spLocks noGrp="1" noChangeArrowheads="1"/>
          </p:cNvSpPr>
          <p:nvPr>
            <p:ph type="sldNum"/>
          </p:nvPr>
        </p:nvSpPr>
        <p:spPr bwMode="auto">
          <a:xfrm>
            <a:off x="7010400" y="6553200"/>
            <a:ext cx="21320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Lst>
              <a:defRPr sz="1400">
                <a:solidFill>
                  <a:srgbClr val="000000"/>
                </a:solidFill>
                <a:latin typeface="Times New Roman" pitchFamily="16" charset="0"/>
                <a:ea typeface="PMingLiU" pitchFamily="16" charset="-120"/>
              </a:defRPr>
            </a:lvl1pPr>
          </a:lstStyle>
          <a:p>
            <a:fld id="{4D6D5655-B0FF-44D5-A3D8-71CF58CDC04B}" type="slidenum">
              <a:rPr lang="en-US" altLang="en-US"/>
              <a:pPr/>
              <a:t>‹#›</a:t>
            </a:fld>
            <a:endParaRPr lang="en-US" altLang="en-US"/>
          </a:p>
        </p:txBody>
      </p:sp>
      <p:sp>
        <p:nvSpPr>
          <p:cNvPr id="16394" name="Rectangle 10"/>
          <p:cNvSpPr>
            <a:spLocks noGrp="1" noChangeArrowheads="1"/>
          </p:cNvSpPr>
          <p:nvPr>
            <p:ph type="ftr"/>
          </p:nvPr>
        </p:nvSpPr>
        <p:spPr bwMode="auto">
          <a:xfrm>
            <a:off x="8382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 pos="3619500" algn="l"/>
                <a:tab pos="4343400" algn="l"/>
                <a:tab pos="5067300" algn="l"/>
                <a:tab pos="5791200" algn="l"/>
                <a:tab pos="6515100" algn="l"/>
                <a:tab pos="7239000" algn="l"/>
              </a:tabLst>
              <a:defRPr sz="1400" b="1" i="1">
                <a:solidFill>
                  <a:srgbClr val="000099"/>
                </a:solidFill>
                <a:latin typeface="Times New Roman" pitchFamily="16" charset="0"/>
                <a:ea typeface="PMingLiU" pitchFamily="16" charset="-120"/>
              </a:defRPr>
            </a:lvl1pPr>
          </a:lstStyle>
          <a:p>
            <a:r>
              <a:rPr lang="en-US" altLang="en-US"/>
              <a:t>ICAP WG Meeting, 21-24 Oct 2014</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0"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1"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205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2E4B9FF2-BEA3-46E0-900F-E667C23B85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4"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5"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3077"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672ACEB9-3DC8-4F29-99AB-24A4ACF7B2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8"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4099"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0"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4101"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98804A44-CCC3-4306-9478-5EE6B268387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5122"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5123"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5125"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EDBF7798-ACB7-4E73-8B61-A08EDED962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614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6147"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8"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614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FB77B84B-DB7E-4B1F-A9BA-6427933241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7170"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7171"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2"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717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C5DDAC0A-2A08-4F2F-BB30-53ED4A0DA4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8194"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8195"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6"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8197"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E273BE8D-A2FE-4356-9F02-2D11076743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9218"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9219"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20" name="Rectangle 4"/>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ltLang="en-US"/>
              <a:t>ICAP WG Meeting, 21-24 Oct 2014</a:t>
            </a:r>
          </a:p>
        </p:txBody>
      </p:sp>
      <p:sp>
        <p:nvSpPr>
          <p:cNvPr id="9221"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CCB9DAEE-4775-4D67-8EC5-33696EF909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6.wmf"/><Relationship Id="rId2" Type="http://schemas.openxmlformats.org/officeDocument/2006/relationships/slideLayout" Target="../slideLayouts/slideLayout128.xml"/><Relationship Id="rId16" Type="http://schemas.openxmlformats.org/officeDocument/2006/relationships/image" Target="../media/image18.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4.bin"/><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28.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28.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28.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8.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8.xml"/></Relationships>
</file>

<file path=ppt/slides/_rels/slide3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838200" y="914400"/>
            <a:ext cx="106680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a:solidFill>
                  <a:srgbClr val="000000"/>
                </a:solidFill>
                <a:latin typeface="Arial" charset="0"/>
                <a:cs typeface="Arial" charset="0"/>
              </a:defRPr>
            </a:lvl9pPr>
          </a:lstStyle>
          <a:p>
            <a:pPr algn="ctr">
              <a:buClrTx/>
              <a:buFontTx/>
              <a:buNone/>
            </a:pPr>
            <a:r>
              <a:rPr lang="en-US" altLang="en-US" sz="2800" b="1" dirty="0" smtClean="0">
                <a:solidFill>
                  <a:srgbClr val="000099"/>
                </a:solidFill>
                <a:latin typeface="Times New Roman" pitchFamily="16" charset="0"/>
                <a:cs typeface="Times New Roman" pitchFamily="16" charset="0"/>
              </a:rPr>
              <a:t>Recent Model Development Activities at NCEP </a:t>
            </a:r>
          </a:p>
          <a:p>
            <a:pPr algn="ctr">
              <a:buClrTx/>
              <a:buFontTx/>
              <a:buNone/>
            </a:pPr>
            <a:r>
              <a:rPr lang="en-US" altLang="en-US" sz="2800" b="1" dirty="0" smtClean="0">
                <a:solidFill>
                  <a:srgbClr val="000099"/>
                </a:solidFill>
                <a:latin typeface="Times New Roman" pitchFamily="16" charset="0"/>
                <a:cs typeface="Times New Roman" pitchFamily="16" charset="0"/>
              </a:rPr>
              <a:t>(GFS/CFS/GEFS)</a:t>
            </a:r>
          </a:p>
          <a:p>
            <a:pPr algn="ctr">
              <a:buClrTx/>
              <a:buFontTx/>
              <a:buNone/>
            </a:pPr>
            <a:r>
              <a:rPr lang="en-US" altLang="en-US" sz="2800" b="1" dirty="0" smtClean="0">
                <a:solidFill>
                  <a:srgbClr val="000099"/>
                </a:solidFill>
                <a:latin typeface="Times New Roman" pitchFamily="16" charset="0"/>
                <a:cs typeface="Times New Roman" pitchFamily="16" charset="0"/>
              </a:rPr>
              <a:t>And</a:t>
            </a:r>
          </a:p>
          <a:p>
            <a:pPr algn="ctr">
              <a:buClrTx/>
              <a:buFontTx/>
              <a:buNone/>
            </a:pPr>
            <a:r>
              <a:rPr lang="en-US" altLang="en-US" sz="2800" b="1" dirty="0" smtClean="0">
                <a:solidFill>
                  <a:srgbClr val="000099"/>
                </a:solidFill>
                <a:latin typeface="Times New Roman" pitchFamily="16" charset="0"/>
                <a:cs typeface="Times New Roman" pitchFamily="16" charset="0"/>
              </a:rPr>
              <a:t>Monsoon Desk</a:t>
            </a:r>
            <a:r>
              <a:rPr lang="en-US" altLang="en-US" sz="2800" b="1" dirty="0">
                <a:solidFill>
                  <a:srgbClr val="000099"/>
                </a:solidFill>
                <a:latin typeface="Times New Roman" pitchFamily="16" charset="0"/>
                <a:cs typeface="Times New Roman" pitchFamily="16" charset="0"/>
              </a:rPr>
              <a:t/>
            </a:r>
            <a:br>
              <a:rPr lang="en-US" altLang="en-US" sz="2800" b="1" dirty="0">
                <a:solidFill>
                  <a:srgbClr val="000099"/>
                </a:solidFill>
                <a:latin typeface="Times New Roman" pitchFamily="16" charset="0"/>
                <a:cs typeface="Times New Roman" pitchFamily="16" charset="0"/>
              </a:rPr>
            </a:br>
            <a:endParaRPr lang="en-US" altLang="en-US" sz="2800" b="1" dirty="0">
              <a:solidFill>
                <a:srgbClr val="000099"/>
              </a:solidFill>
              <a:latin typeface="Times New Roman" pitchFamily="16" charset="0"/>
              <a:cs typeface="Times New Roman" pitchFamily="16" charset="0"/>
            </a:endParaRPr>
          </a:p>
        </p:txBody>
      </p:sp>
      <p:sp>
        <p:nvSpPr>
          <p:cNvPr id="19458" name="Rectangle 2"/>
          <p:cNvSpPr>
            <a:spLocks noChangeArrowheads="1"/>
          </p:cNvSpPr>
          <p:nvPr/>
        </p:nvSpPr>
        <p:spPr bwMode="auto">
          <a:xfrm>
            <a:off x="373063" y="2819400"/>
            <a:ext cx="861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buClrTx/>
              <a:buFontTx/>
              <a:buNone/>
            </a:pPr>
            <a:r>
              <a:rPr lang="en-US" altLang="en-US">
                <a:solidFill>
                  <a:srgbClr val="000099"/>
                </a:solidFill>
                <a:latin typeface="Calibri" pitchFamily="32" charset="0"/>
                <a:ea typeface="PMingLiU" pitchFamily="16" charset="-120"/>
              </a:rPr>
              <a:t> </a:t>
            </a:r>
          </a:p>
        </p:txBody>
      </p:sp>
      <p:sp>
        <p:nvSpPr>
          <p:cNvPr id="19459" name="Rectangle 3"/>
          <p:cNvSpPr>
            <a:spLocks noChangeArrowheads="1"/>
          </p:cNvSpPr>
          <p:nvPr/>
        </p:nvSpPr>
        <p:spPr bwMode="auto">
          <a:xfrm>
            <a:off x="533400" y="2895600"/>
            <a:ext cx="7848600" cy="3187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altLang="en-US" b="1" dirty="0" smtClean="0">
                <a:latin typeface="Times New Roman" pitchFamily="16" charset="0"/>
                <a:cs typeface="Times New Roman" pitchFamily="16" charset="0"/>
              </a:rPr>
              <a:t>Presented by </a:t>
            </a:r>
            <a:r>
              <a:rPr lang="en-US" altLang="en-US" sz="2000" b="1" dirty="0" smtClean="0">
                <a:latin typeface="Times New Roman" pitchFamily="16" charset="0"/>
                <a:cs typeface="Times New Roman" pitchFamily="16" charset="0"/>
              </a:rPr>
              <a:t>:</a:t>
            </a:r>
          </a:p>
          <a:p>
            <a:pPr algn="ctr">
              <a:buClrTx/>
              <a:buFontTx/>
              <a:buNone/>
            </a:pPr>
            <a:endParaRPr lang="en-US" altLang="en-US" sz="2000" b="1" dirty="0">
              <a:latin typeface="Times New Roman" pitchFamily="16" charset="0"/>
              <a:cs typeface="Times New Roman" pitchFamily="16" charset="0"/>
            </a:endParaRPr>
          </a:p>
          <a:p>
            <a:pPr algn="ctr">
              <a:buClrTx/>
              <a:buFontTx/>
              <a:buNone/>
            </a:pPr>
            <a:r>
              <a:rPr lang="en-US" altLang="en-US" sz="2000" b="1" dirty="0" err="1" smtClean="0">
                <a:latin typeface="Times New Roman" pitchFamily="16" charset="0"/>
                <a:cs typeface="Times New Roman" pitchFamily="16" charset="0"/>
              </a:rPr>
              <a:t>Partha</a:t>
            </a:r>
            <a:r>
              <a:rPr lang="en-US" altLang="en-US" sz="2000" b="1" dirty="0" smtClean="0">
                <a:latin typeface="Times New Roman" pitchFamily="16" charset="0"/>
                <a:cs typeface="Times New Roman" pitchFamily="16" charset="0"/>
              </a:rPr>
              <a:t> </a:t>
            </a:r>
            <a:r>
              <a:rPr lang="en-US" altLang="en-US" sz="2000" b="1" dirty="0">
                <a:latin typeface="Times New Roman" pitchFamily="16" charset="0"/>
                <a:cs typeface="Times New Roman" pitchFamily="16" charset="0"/>
              </a:rPr>
              <a:t>S </a:t>
            </a:r>
            <a:r>
              <a:rPr lang="en-US" altLang="en-US" sz="2000" b="1" dirty="0" err="1">
                <a:latin typeface="Times New Roman" pitchFamily="16" charset="0"/>
                <a:cs typeface="Times New Roman" pitchFamily="16" charset="0"/>
              </a:rPr>
              <a:t>Bhattacharjee</a:t>
            </a:r>
            <a:endParaRPr lang="en-US" altLang="en-US" sz="2000" b="1" dirty="0">
              <a:latin typeface="Times New Roman" pitchFamily="16" charset="0"/>
              <a:cs typeface="Times New Roman" pitchFamily="16" charset="0"/>
            </a:endParaRPr>
          </a:p>
          <a:p>
            <a:pPr algn="ctr">
              <a:buClrTx/>
              <a:buFontTx/>
              <a:buNone/>
            </a:pPr>
            <a:endParaRPr lang="en-US" altLang="en-US" sz="2400" b="1" dirty="0">
              <a:latin typeface="Times New Roman" pitchFamily="16" charset="0"/>
              <a:cs typeface="Times New Roman" pitchFamily="16" charset="0"/>
            </a:endParaRPr>
          </a:p>
          <a:p>
            <a:pPr algn="ctr">
              <a:buClrTx/>
              <a:buFontTx/>
              <a:buNone/>
            </a:pPr>
            <a:r>
              <a:rPr lang="en-US" altLang="en-US" sz="1900" b="1" dirty="0">
                <a:solidFill>
                  <a:srgbClr val="FF0000"/>
                </a:solidFill>
                <a:latin typeface="Times New Roman" pitchFamily="16" charset="0"/>
                <a:cs typeface="Times New Roman" pitchFamily="16" charset="0"/>
              </a:rPr>
              <a:t>I.M. Systems Group</a:t>
            </a:r>
          </a:p>
          <a:p>
            <a:pPr algn="ctr">
              <a:buClrTx/>
              <a:buFontTx/>
              <a:buNone/>
            </a:pPr>
            <a:r>
              <a:rPr lang="en-US" altLang="en-US" sz="1900" b="1" dirty="0">
                <a:solidFill>
                  <a:srgbClr val="FF0000"/>
                </a:solidFill>
                <a:latin typeface="Times New Roman" pitchFamily="16" charset="0"/>
                <a:cs typeface="Times New Roman" pitchFamily="16" charset="0"/>
              </a:rPr>
              <a:t>Environmental Modeling </a:t>
            </a:r>
            <a:r>
              <a:rPr lang="en-US" altLang="en-US" sz="1900" b="1" dirty="0" smtClean="0">
                <a:solidFill>
                  <a:srgbClr val="FF0000"/>
                </a:solidFill>
                <a:latin typeface="Times New Roman" pitchFamily="16" charset="0"/>
                <a:cs typeface="Times New Roman" pitchFamily="16" charset="0"/>
              </a:rPr>
              <a:t>Center (EMC)</a:t>
            </a:r>
            <a:endParaRPr lang="en-US" altLang="en-US" sz="1900" b="1" dirty="0">
              <a:solidFill>
                <a:srgbClr val="FF0000"/>
              </a:solidFill>
              <a:latin typeface="Times New Roman" pitchFamily="16" charset="0"/>
              <a:cs typeface="Times New Roman" pitchFamily="16" charset="0"/>
            </a:endParaRPr>
          </a:p>
          <a:p>
            <a:pPr algn="ctr">
              <a:buClrTx/>
              <a:buFontTx/>
              <a:buNone/>
            </a:pPr>
            <a:r>
              <a:rPr lang="en-US" altLang="en-US" sz="1900" b="1" dirty="0">
                <a:solidFill>
                  <a:srgbClr val="FF0000"/>
                </a:solidFill>
                <a:latin typeface="Times New Roman" pitchFamily="16" charset="0"/>
                <a:cs typeface="Times New Roman" pitchFamily="16" charset="0"/>
              </a:rPr>
              <a:t>NOAA/NWS/NCEP</a:t>
            </a:r>
          </a:p>
          <a:p>
            <a:pPr algn="ctr">
              <a:buClrTx/>
              <a:buFontTx/>
              <a:buNone/>
            </a:pPr>
            <a:endParaRPr lang="en-US" altLang="en-US" sz="2400" b="1" dirty="0" smtClean="0">
              <a:latin typeface="Times New Roman" pitchFamily="16" charset="0"/>
              <a:cs typeface="Times New Roman" pitchFamily="16" charset="0"/>
            </a:endParaRPr>
          </a:p>
          <a:p>
            <a:pPr>
              <a:buClrTx/>
              <a:buFontTx/>
              <a:buNone/>
            </a:pPr>
            <a:r>
              <a:rPr lang="en-US" altLang="en-US" b="1" dirty="0" smtClean="0">
                <a:latin typeface="Times New Roman" pitchFamily="16" charset="0"/>
                <a:cs typeface="Times New Roman" pitchFamily="16" charset="0"/>
              </a:rPr>
              <a:t>Acknowledgements : Glenn White, </a:t>
            </a:r>
            <a:r>
              <a:rPr lang="en-US" altLang="en-US" b="1" dirty="0">
                <a:latin typeface="Times New Roman" pitchFamily="16" charset="0"/>
                <a:cs typeface="Times New Roman" pitchFamily="16" charset="0"/>
              </a:rPr>
              <a:t>Fanglin </a:t>
            </a:r>
            <a:r>
              <a:rPr lang="en-US" altLang="en-US" b="1" dirty="0" smtClean="0">
                <a:latin typeface="Times New Roman" pitchFamily="16" charset="0"/>
                <a:cs typeface="Times New Roman" pitchFamily="16" charset="0"/>
              </a:rPr>
              <a:t>Yang, </a:t>
            </a:r>
            <a:r>
              <a:rPr lang="en-US" altLang="en-US" b="1" dirty="0" err="1" smtClean="0">
                <a:latin typeface="Times New Roman" pitchFamily="16" charset="0"/>
                <a:cs typeface="Times New Roman" pitchFamily="16" charset="0"/>
              </a:rPr>
              <a:t>Shrinivas</a:t>
            </a:r>
            <a:r>
              <a:rPr lang="en-US" altLang="en-US" b="1" dirty="0" smtClean="0">
                <a:latin typeface="Times New Roman" pitchFamily="16" charset="0"/>
                <a:cs typeface="Times New Roman" pitchFamily="16" charset="0"/>
              </a:rPr>
              <a:t> </a:t>
            </a:r>
            <a:r>
              <a:rPr lang="en-US" altLang="en-US" b="1" dirty="0" err="1" smtClean="0">
                <a:latin typeface="Times New Roman" pitchFamily="16" charset="0"/>
                <a:cs typeface="Times New Roman" pitchFamily="16" charset="0"/>
              </a:rPr>
              <a:t>Moorthi</a:t>
            </a:r>
            <a:r>
              <a:rPr lang="en-US" altLang="en-US" b="1" dirty="0" smtClean="0">
                <a:latin typeface="Times New Roman" pitchFamily="16" charset="0"/>
                <a:cs typeface="Times New Roman" pitchFamily="16" charset="0"/>
              </a:rPr>
              <a:t>, </a:t>
            </a:r>
            <a:r>
              <a:rPr lang="en-US" altLang="en-US" b="1" dirty="0">
                <a:latin typeface="Times New Roman" pitchFamily="16" charset="0"/>
                <a:cs typeface="Times New Roman" pitchFamily="16" charset="0"/>
              </a:rPr>
              <a:t>Mark Iredell, </a:t>
            </a:r>
            <a:r>
              <a:rPr lang="en-US" altLang="en-US" b="1" dirty="0" err="1" smtClean="0">
                <a:latin typeface="Times New Roman" pitchFamily="16" charset="0"/>
                <a:cs typeface="Times New Roman" pitchFamily="16" charset="0"/>
              </a:rPr>
              <a:t>Suranjana</a:t>
            </a:r>
            <a:r>
              <a:rPr lang="en-US" altLang="en-US" b="1" dirty="0" smtClean="0">
                <a:latin typeface="Times New Roman" pitchFamily="16" charset="0"/>
                <a:cs typeface="Times New Roman" pitchFamily="16" charset="0"/>
              </a:rPr>
              <a:t> Saha, </a:t>
            </a:r>
            <a:r>
              <a:rPr lang="en-US" altLang="en-US" b="1" dirty="0" err="1" smtClean="0">
                <a:latin typeface="Times New Roman" pitchFamily="16" charset="0"/>
                <a:cs typeface="Times New Roman" pitchFamily="16" charset="0"/>
              </a:rPr>
              <a:t>Yuejian</a:t>
            </a:r>
            <a:r>
              <a:rPr lang="en-US" altLang="en-US" b="1" dirty="0">
                <a:latin typeface="Times New Roman" pitchFamily="16" charset="0"/>
                <a:cs typeface="Times New Roman" pitchFamily="16" charset="0"/>
              </a:rPr>
              <a:t> Zhu, </a:t>
            </a:r>
            <a:r>
              <a:rPr lang="en-US" altLang="en-US" b="1" dirty="0" smtClean="0">
                <a:latin typeface="Times New Roman" pitchFamily="16" charset="0"/>
                <a:cs typeface="Times New Roman" pitchFamily="16" charset="0"/>
              </a:rPr>
              <a:t>Hendrik </a:t>
            </a:r>
            <a:r>
              <a:rPr lang="en-US" altLang="en-US" b="1" dirty="0" err="1" smtClean="0">
                <a:latin typeface="Times New Roman" pitchFamily="16" charset="0"/>
                <a:cs typeface="Times New Roman" pitchFamily="16" charset="0"/>
              </a:rPr>
              <a:t>Tolman</a:t>
            </a:r>
            <a:r>
              <a:rPr lang="en-US" altLang="en-US" b="1" dirty="0" smtClean="0">
                <a:latin typeface="Times New Roman" pitchFamily="16" charset="0"/>
                <a:cs typeface="Times New Roman" pitchFamily="16" charset="0"/>
              </a:rPr>
              <a:t> (NWS/NCEP/EMC)</a:t>
            </a:r>
            <a:endParaRPr lang="en-US" altLang="en-US" b="1" dirty="0">
              <a:latin typeface="Times New Roman" pitchFamily="16" charset="0"/>
              <a:cs typeface="Times New Roman" pitchFamily="16" charset="0"/>
            </a:endParaRPr>
          </a:p>
        </p:txBody>
      </p:sp>
      <p:sp>
        <p:nvSpPr>
          <p:cNvPr id="19460" name="Text Box 4"/>
          <p:cNvSpPr txBox="1">
            <a:spLocks noChangeArrowheads="1"/>
          </p:cNvSpPr>
          <p:nvPr/>
        </p:nvSpPr>
        <p:spPr bwMode="auto">
          <a:xfrm>
            <a:off x="1143000" y="6548203"/>
            <a:ext cx="7239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r>
              <a:rPr lang="en-US" altLang="en-US" sz="1400" b="1" i="1" dirty="0">
                <a:solidFill>
                  <a:srgbClr val="000099"/>
                </a:solidFill>
                <a:latin typeface="Times New Roman" panose="02020603050405020304" pitchFamily="18" charset="0"/>
                <a:cs typeface="Times New Roman" panose="02020603050405020304" pitchFamily="18" charset="0"/>
              </a:rPr>
              <a:t>IITM Monsoon Mission Review meeting, 18-20 Feb, 2015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057400" y="77445"/>
            <a:ext cx="5057795" cy="430887"/>
          </a:xfrm>
          <a:prstGeom prst="rect">
            <a:avLst/>
          </a:prstGeom>
          <a:noFill/>
          <a:ln>
            <a:solidFill>
              <a:schemeClr val="accent2">
                <a:lumMod val="75000"/>
              </a:schemeClr>
            </a:solidFill>
          </a:ln>
        </p:spPr>
        <p:txBody>
          <a:bodyPr wrap="none" rtlCol="0">
            <a:spAutoFit/>
          </a:bodyPr>
          <a:lstStyle/>
          <a:p>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Clouds, microphysics and radiation in GFS</a:t>
            </a:r>
            <a:endParaRPr lang="en-US" sz="2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475" y="533400"/>
            <a:ext cx="9105378" cy="6370975"/>
          </a:xfrm>
          <a:prstGeom prst="rect">
            <a:avLst/>
          </a:prstGeom>
          <a:noFill/>
        </p:spPr>
        <p:txBody>
          <a:bodyPr wrap="none" rtlCol="0">
            <a:spAutoFit/>
          </a:bodyPr>
          <a:lstStyle/>
          <a:p>
            <a:pPr marL="285750" indent="-285750">
              <a:buFont typeface="Wingdings" panose="05000000000000000000" pitchFamily="2" charset="2"/>
              <a:buChar char="Ø"/>
            </a:pP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Prognostic cloud condensate implemented into GFS in 2001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Moorthi</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et al., 2001, T170L42)</a:t>
            </a:r>
          </a:p>
          <a:p>
            <a:pPr marL="285750" indent="-285750">
              <a:buFont typeface="Wingdings" panose="05000000000000000000" pitchFamily="2" charset="2"/>
              <a:buChar char="Ø"/>
            </a:pPr>
            <a:endParaRPr lang="en-US" sz="1700"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Cloud cover is calculated based on Xu and Randall (1996) ; Maximum cloud overlapping in both</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LW and SW (RRTM) radiations ; convective clouds not considered in radiation</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Grid-scale cloud condensation and evaporation is based on Zhao and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Carr</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(1997) and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Sundqvist</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et</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al., (1989)</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GFS deep cumulus convection schemes uses Simplified Arakawa-Schubert (SAS) ; Pan and Wu </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(1995) and with some modifications in Han and Pan (2011) scheme</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Cloud condensate mixed by the turbulent mixing process in the boundary layer</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Deep convection and shallow convection contribute to total cloud condensate through detrainment</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No mixed phase cloud ; Cloud water and ice are partitioned based on temperature and the cloud </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condensate at the upper layer</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Conversion of the condensate (if water) to rain uses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Sundqvist</a:t>
            </a:r>
            <a:r>
              <a:rPr lang="en-US" sz="1700" dirty="0">
                <a:solidFill>
                  <a:schemeClr val="accent2">
                    <a:lumMod val="75000"/>
                  </a:schemeClr>
                </a:solidFill>
                <a:latin typeface="Times New Roman" panose="02020603050405020304" pitchFamily="18" charset="0"/>
                <a:cs typeface="Times New Roman" panose="02020603050405020304" pitchFamily="18" charset="0"/>
              </a:rPr>
              <a:t> et al., (1989</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ice to snow based on </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Lin et al (1983) ; rain and snow evaporation are included as well as melting of snow</a:t>
            </a:r>
          </a:p>
          <a:p>
            <a:endParaRPr lang="en-US" sz="1700"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Precipitation falls instantly (not stored in the atmosphere); rain and snow are distinguished.</a:t>
            </a:r>
          </a:p>
          <a:p>
            <a:endParaRPr lang="en-US" sz="17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17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68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idx="11"/>
          </p:nvPr>
        </p:nvSpPr>
        <p:spPr>
          <a:xfrm>
            <a:off x="838200" y="6553200"/>
            <a:ext cx="7237413" cy="304800"/>
          </a:xfrm>
        </p:spPr>
        <p:txBody>
          <a:bodyPr/>
          <a:lstStyle/>
          <a:p>
            <a:r>
              <a:rPr lang="en-US" altLang="en-US" dirty="0"/>
              <a:t>IITM Monsoon Mission Review meeting, 18-20 Feb, 2015</a:t>
            </a:r>
          </a:p>
        </p:txBody>
      </p:sp>
      <p:sp>
        <p:nvSpPr>
          <p:cNvPr id="5" name="TextBox 1"/>
          <p:cNvSpPr txBox="1">
            <a:spLocks noChangeArrowheads="1"/>
          </p:cNvSpPr>
          <p:nvPr/>
        </p:nvSpPr>
        <p:spPr bwMode="auto">
          <a:xfrm>
            <a:off x="381000" y="533400"/>
            <a:ext cx="8220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600"/>
              </a:spcBef>
            </a:pPr>
            <a:r>
              <a:rPr lang="en-US" altLang="en-US" sz="1800" dirty="0"/>
              <a:t>Before January 2015 implementation,  a K-profile method with a </a:t>
            </a:r>
            <a:r>
              <a:rPr lang="en-US" altLang="en-US" sz="1800" dirty="0" smtClean="0"/>
              <a:t>non-local counter-gradient </a:t>
            </a:r>
            <a:r>
              <a:rPr lang="en-US" altLang="en-US" sz="1800" dirty="0"/>
              <a:t>mixing term (</a:t>
            </a:r>
            <a:r>
              <a:rPr lang="el-GR" altLang="en-US" sz="1800" i="1" dirty="0"/>
              <a:t>γ</a:t>
            </a:r>
            <a:r>
              <a:rPr lang="en-US" altLang="en-US" sz="1800" i="1" baseline="-25000" dirty="0"/>
              <a:t>h</a:t>
            </a:r>
            <a:r>
              <a:rPr lang="en-US" altLang="en-US" sz="1800" dirty="0"/>
              <a:t>) is </a:t>
            </a:r>
            <a:r>
              <a:rPr lang="en-US" altLang="en-US" sz="1800" dirty="0" smtClean="0"/>
              <a:t>used (large non-local convective eddies), </a:t>
            </a:r>
            <a:r>
              <a:rPr lang="en-US" altLang="en-US" sz="1800" dirty="0"/>
              <a:t>so called as eddy-diffusivity counter-gradient (EDCG) PBL scheme (</a:t>
            </a:r>
            <a:r>
              <a:rPr lang="en-US" altLang="en-US" sz="1800" dirty="0" err="1"/>
              <a:t>Troen</a:t>
            </a:r>
            <a:r>
              <a:rPr lang="en-US" altLang="en-US" sz="1800" dirty="0"/>
              <a:t> &amp; </a:t>
            </a:r>
            <a:r>
              <a:rPr lang="en-US" altLang="en-US" sz="1800" dirty="0" err="1"/>
              <a:t>Mahrt</a:t>
            </a:r>
            <a:r>
              <a:rPr lang="en-US" altLang="en-US" sz="1800" dirty="0"/>
              <a:t>, 1986; Hong &amp; Pan, 1996)</a:t>
            </a:r>
          </a:p>
        </p:txBody>
      </p:sp>
      <p:sp>
        <p:nvSpPr>
          <p:cNvPr id="6" name="TextBox 5"/>
          <p:cNvSpPr txBox="1">
            <a:spLocks noChangeArrowheads="1"/>
          </p:cNvSpPr>
          <p:nvPr/>
        </p:nvSpPr>
        <p:spPr bwMode="auto">
          <a:xfrm>
            <a:off x="2247900" y="76200"/>
            <a:ext cx="4648200" cy="492443"/>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600" dirty="0" smtClean="0">
                <a:solidFill>
                  <a:schemeClr val="accent2">
                    <a:lumMod val="75000"/>
                  </a:schemeClr>
                </a:solidFill>
              </a:rPr>
              <a:t>Updates : GFS </a:t>
            </a:r>
            <a:r>
              <a:rPr lang="en-US" altLang="en-US" sz="2600" dirty="0">
                <a:solidFill>
                  <a:schemeClr val="accent2">
                    <a:lumMod val="75000"/>
                  </a:schemeClr>
                </a:solidFill>
              </a:rPr>
              <a:t>PBL scheme</a:t>
            </a:r>
            <a:endParaRPr lang="en-US" altLang="en-US" sz="2600" dirty="0">
              <a:solidFill>
                <a:schemeClr val="accent2">
                  <a:lumMod val="75000"/>
                </a:schemeClr>
              </a:solidFill>
              <a:ea typeface="Lucida Sans Unicode" pitchFamily="34" charset="0"/>
              <a:cs typeface="Lucida Sans Unicode" pitchFamily="34"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8" name="Object 4"/>
          <p:cNvGraphicFramePr>
            <a:graphicFrameLocks noChangeAspect="1"/>
          </p:cNvGraphicFramePr>
          <p:nvPr>
            <p:extLst>
              <p:ext uri="{D42A27DB-BD31-4B8C-83A1-F6EECF244321}">
                <p14:modId xmlns:p14="http://schemas.microsoft.com/office/powerpoint/2010/main" val="455860384"/>
              </p:ext>
            </p:extLst>
          </p:nvPr>
        </p:nvGraphicFramePr>
        <p:xfrm>
          <a:off x="1524000" y="1583730"/>
          <a:ext cx="2857500" cy="796925"/>
        </p:xfrm>
        <a:graphic>
          <a:graphicData uri="http://schemas.openxmlformats.org/presentationml/2006/ole">
            <mc:AlternateContent xmlns:mc="http://schemas.openxmlformats.org/markup-compatibility/2006">
              <mc:Choice xmlns:v="urn:schemas-microsoft-com:vml" Requires="v">
                <p:oleObj spid="_x0000_s5920" name="Microsoft Equation 3.0" r:id="rId3" imgW="1536700" imgH="431800" progId="Equation.3">
                  <p:embed/>
                </p:oleObj>
              </mc:Choice>
              <mc:Fallback>
                <p:oleObj name="Microsoft Equation 3.0" r:id="rId3" imgW="1536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83730"/>
                        <a:ext cx="28575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37500304"/>
              </p:ext>
            </p:extLst>
          </p:nvPr>
        </p:nvGraphicFramePr>
        <p:xfrm>
          <a:off x="4953000" y="1583730"/>
          <a:ext cx="2514600" cy="766763"/>
        </p:xfrm>
        <a:graphic>
          <a:graphicData uri="http://schemas.openxmlformats.org/presentationml/2006/ole">
            <mc:AlternateContent xmlns:mc="http://schemas.openxmlformats.org/markup-compatibility/2006">
              <mc:Choice xmlns:v="urn:schemas-microsoft-com:vml" Requires="v">
                <p:oleObj spid="_x0000_s5921" name="Equation" r:id="rId5" imgW="1549400" imgH="469900" progId="Equation.3">
                  <p:embed/>
                </p:oleObj>
              </mc:Choice>
              <mc:Fallback>
                <p:oleObj name="Equation" r:id="rId5" imgW="15494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583730"/>
                        <a:ext cx="2514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68010088"/>
              </p:ext>
            </p:extLst>
          </p:nvPr>
        </p:nvGraphicFramePr>
        <p:xfrm>
          <a:off x="1295400" y="3065489"/>
          <a:ext cx="3130550" cy="620712"/>
        </p:xfrm>
        <a:graphic>
          <a:graphicData uri="http://schemas.openxmlformats.org/presentationml/2006/ole">
            <mc:AlternateContent xmlns:mc="http://schemas.openxmlformats.org/markup-compatibility/2006">
              <mc:Choice xmlns:v="urn:schemas-microsoft-com:vml" Requires="v">
                <p:oleObj spid="_x0000_s5922" name="Equation" r:id="rId7" imgW="2108200" imgH="419100" progId="Equation.3">
                  <p:embed/>
                </p:oleObj>
              </mc:Choice>
              <mc:Fallback>
                <p:oleObj name="Equation" r:id="rId7" imgW="21082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065489"/>
                        <a:ext cx="313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39128379"/>
              </p:ext>
            </p:extLst>
          </p:nvPr>
        </p:nvGraphicFramePr>
        <p:xfrm>
          <a:off x="4759325" y="3048000"/>
          <a:ext cx="3813175" cy="800100"/>
        </p:xfrm>
        <a:graphic>
          <a:graphicData uri="http://schemas.openxmlformats.org/presentationml/2006/ole">
            <mc:AlternateContent xmlns:mc="http://schemas.openxmlformats.org/markup-compatibility/2006">
              <mc:Choice xmlns:v="urn:schemas-microsoft-com:vml" Requires="v">
                <p:oleObj spid="_x0000_s5923" name="Equation" r:id="rId9" imgW="2413000" imgH="508000" progId="Equation.3">
                  <p:embed/>
                </p:oleObj>
              </mc:Choice>
              <mc:Fallback>
                <p:oleObj name="Equation" r:id="rId9" imgW="24130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9325" y="3048000"/>
                        <a:ext cx="38131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
          <p:cNvSpPr txBox="1">
            <a:spLocks noChangeArrowheads="1"/>
          </p:cNvSpPr>
          <p:nvPr/>
        </p:nvSpPr>
        <p:spPr bwMode="auto">
          <a:xfrm>
            <a:off x="571500" y="2401669"/>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600"/>
              </a:spcBef>
            </a:pPr>
            <a:r>
              <a:rPr lang="en-US" altLang="en-US" sz="1800" dirty="0"/>
              <a:t>In July 2010 upgrade, the PBL scheme is revised to enhance turbulence mixing in stratocumulus regions (Han &amp; Pan, 2011)</a:t>
            </a:r>
          </a:p>
        </p:txBody>
      </p:sp>
      <p:sp>
        <p:nvSpPr>
          <p:cNvPr id="13" name="TextBox 1"/>
          <p:cNvSpPr txBox="1">
            <a:spLocks noChangeArrowheads="1"/>
          </p:cNvSpPr>
          <p:nvPr/>
        </p:nvSpPr>
        <p:spPr bwMode="auto">
          <a:xfrm>
            <a:off x="581025" y="3810000"/>
            <a:ext cx="800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600"/>
              </a:spcBef>
            </a:pPr>
            <a:r>
              <a:rPr lang="en-US" altLang="en-US" sz="1800" dirty="0"/>
              <a:t>In </a:t>
            </a:r>
            <a:r>
              <a:rPr lang="en-US" altLang="en-US" sz="1800" u="sng" dirty="0"/>
              <a:t>January 2015 </a:t>
            </a:r>
            <a:r>
              <a:rPr lang="en-US" altLang="en-US" sz="1800" dirty="0"/>
              <a:t>upgrade, an eddy-diffusivity mass-flux (EDMF) PBL scheme is implemented for the strongly unstable PBL. And the heating by turbulent kinetic energy (TKE) dissipation (</a:t>
            </a:r>
            <a:r>
              <a:rPr lang="el-GR" altLang="en-US" sz="1800" i="1" dirty="0"/>
              <a:t>ε</a:t>
            </a:r>
            <a:r>
              <a:rPr lang="en-US" altLang="en-US" sz="1800" dirty="0"/>
              <a:t>) is also parameterized (Han et al., 2015?)</a:t>
            </a:r>
          </a:p>
        </p:txBody>
      </p:sp>
      <p:graphicFrame>
        <p:nvGraphicFramePr>
          <p:cNvPr id="14" name="Object 9"/>
          <p:cNvGraphicFramePr>
            <a:graphicFrameLocks noChangeAspect="1"/>
          </p:cNvGraphicFramePr>
          <p:nvPr>
            <p:extLst>
              <p:ext uri="{D42A27DB-BD31-4B8C-83A1-F6EECF244321}">
                <p14:modId xmlns:p14="http://schemas.microsoft.com/office/powerpoint/2010/main" val="3137452874"/>
              </p:ext>
            </p:extLst>
          </p:nvPr>
        </p:nvGraphicFramePr>
        <p:xfrm>
          <a:off x="1447800" y="4876800"/>
          <a:ext cx="2895600" cy="725488"/>
        </p:xfrm>
        <a:graphic>
          <a:graphicData uri="http://schemas.openxmlformats.org/presentationml/2006/ole">
            <mc:AlternateContent xmlns:mc="http://schemas.openxmlformats.org/markup-compatibility/2006">
              <mc:Choice xmlns:v="urn:schemas-microsoft-com:vml" Requires="v">
                <p:oleObj spid="_x0000_s5924" name="Equation" r:id="rId11" imgW="1663700" imgH="419100" progId="Equation.3">
                  <p:embed/>
                </p:oleObj>
              </mc:Choice>
              <mc:Fallback>
                <p:oleObj name="Equation" r:id="rId11" imgW="16637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4876800"/>
                        <a:ext cx="2895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26146048"/>
              </p:ext>
            </p:extLst>
          </p:nvPr>
        </p:nvGraphicFramePr>
        <p:xfrm>
          <a:off x="5181600" y="4800600"/>
          <a:ext cx="1428750" cy="765175"/>
        </p:xfrm>
        <a:graphic>
          <a:graphicData uri="http://schemas.openxmlformats.org/presentationml/2006/ole">
            <mc:AlternateContent xmlns:mc="http://schemas.openxmlformats.org/markup-compatibility/2006">
              <mc:Choice xmlns:v="urn:schemas-microsoft-com:vml" Requires="v">
                <p:oleObj spid="_x0000_s5925" name="Equation" r:id="rId13" imgW="876300" imgH="469900" progId="Equation.3">
                  <p:embed/>
                </p:oleObj>
              </mc:Choice>
              <mc:Fallback>
                <p:oleObj name="Equation" r:id="rId13" imgW="876300" imgH="4699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800600"/>
                        <a:ext cx="14287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4"/>
          <p:cNvGraphicFramePr>
            <a:graphicFrameLocks noChangeAspect="1"/>
          </p:cNvGraphicFramePr>
          <p:nvPr>
            <p:extLst>
              <p:ext uri="{D42A27DB-BD31-4B8C-83A1-F6EECF244321}">
                <p14:modId xmlns:p14="http://schemas.microsoft.com/office/powerpoint/2010/main" val="2971322711"/>
              </p:ext>
            </p:extLst>
          </p:nvPr>
        </p:nvGraphicFramePr>
        <p:xfrm>
          <a:off x="5105400" y="5638800"/>
          <a:ext cx="2209800" cy="703263"/>
        </p:xfrm>
        <a:graphic>
          <a:graphicData uri="http://schemas.openxmlformats.org/presentationml/2006/ole">
            <mc:AlternateContent xmlns:mc="http://schemas.openxmlformats.org/markup-compatibility/2006">
              <mc:Choice xmlns:v="urn:schemas-microsoft-com:vml" Requires="v">
                <p:oleObj spid="_x0000_s5926" name="Equation" r:id="rId15" imgW="1358310" imgH="431613" progId="Equation.3">
                  <p:embed/>
                </p:oleObj>
              </mc:Choice>
              <mc:Fallback>
                <p:oleObj name="Equation" r:id="rId15" imgW="1358310" imgH="43161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5638800"/>
                        <a:ext cx="2209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6400800" y="6248400"/>
            <a:ext cx="2759089"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Jongil Han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81000" y="2237601"/>
            <a:ext cx="1249637" cy="276999"/>
          </a:xfrm>
          <a:prstGeom prst="rect">
            <a:avLst/>
          </a:prstGeom>
          <a:noFill/>
        </p:spPr>
        <p:txBody>
          <a:bodyPr wrap="none" rtlCol="0">
            <a:spAutoFit/>
          </a:bodyPr>
          <a:lstStyle/>
          <a:p>
            <a:r>
              <a:rPr lang="en-US" sz="1200" dirty="0" smtClean="0">
                <a:solidFill>
                  <a:srgbClr val="00B050"/>
                </a:solidFill>
                <a:latin typeface="Times New Roman" panose="02020603050405020304" pitchFamily="18" charset="0"/>
                <a:cs typeface="Times New Roman" panose="02020603050405020304" pitchFamily="18" charset="0"/>
              </a:rPr>
              <a:t>Vertical heat flux</a:t>
            </a:r>
            <a:endParaRPr lang="en-US" sz="1200" dirty="0">
              <a:solidFill>
                <a:srgbClr val="00B050"/>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bwMode="auto">
          <a:xfrm>
            <a:off x="2286000" y="3581400"/>
            <a:ext cx="685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2286000" y="3581400"/>
            <a:ext cx="342900" cy="1524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1095576" y="3657600"/>
            <a:ext cx="3078535" cy="276999"/>
          </a:xfrm>
          <a:prstGeom prst="rect">
            <a:avLst/>
          </a:prstGeom>
          <a:noFill/>
        </p:spPr>
        <p:txBody>
          <a:bodyPr wrap="none" rtlCol="0">
            <a:spAutoFit/>
          </a:bodyPr>
          <a:lstStyle/>
          <a:p>
            <a:r>
              <a:rPr lang="en-US" sz="1200" dirty="0" smtClean="0">
                <a:solidFill>
                  <a:srgbClr val="00B050"/>
                </a:solidFill>
                <a:latin typeface="Times New Roman" panose="02020603050405020304" pitchFamily="18" charset="0"/>
                <a:cs typeface="Times New Roman" panose="02020603050405020304" pitchFamily="18" charset="0"/>
              </a:rPr>
              <a:t>Surface and cloud top driven eddy diffusivities</a:t>
            </a:r>
            <a:endParaRPr lang="en-US" sz="1200" dirty="0">
              <a:solidFill>
                <a:srgbClr val="00B05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bwMode="auto">
          <a:xfrm flipV="1">
            <a:off x="997074" y="2030590"/>
            <a:ext cx="518181" cy="255409"/>
          </a:xfrm>
          <a:prstGeom prst="straightConnector1">
            <a:avLst/>
          </a:prstGeom>
          <a:solidFill>
            <a:srgbClr val="00B8FF"/>
          </a:solidFill>
          <a:ln w="9525" cap="flat" cmpd="sng" algn="ctr">
            <a:solidFill>
              <a:srgbClr val="CC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8630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Rectangle 2"/>
          <p:cNvSpPr>
            <a:spLocks noChangeArrowheads="1"/>
          </p:cNvSpPr>
          <p:nvPr/>
        </p:nvSpPr>
        <p:spPr bwMode="auto">
          <a:xfrm>
            <a:off x="-47625" y="196307"/>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p>
        </p:txBody>
      </p:sp>
      <p:graphicFrame>
        <p:nvGraphicFramePr>
          <p:cNvPr id="4" name="Object 2"/>
          <p:cNvGraphicFramePr>
            <a:graphicFrameLocks noChangeAspect="1"/>
          </p:cNvGraphicFramePr>
          <p:nvPr>
            <p:extLst>
              <p:ext uri="{D42A27DB-BD31-4B8C-83A1-F6EECF244321}">
                <p14:modId xmlns:p14="http://schemas.microsoft.com/office/powerpoint/2010/main" val="1304165463"/>
              </p:ext>
            </p:extLst>
          </p:nvPr>
        </p:nvGraphicFramePr>
        <p:xfrm>
          <a:off x="1676400" y="5203825"/>
          <a:ext cx="3276600" cy="900113"/>
        </p:xfrm>
        <a:graphic>
          <a:graphicData uri="http://schemas.openxmlformats.org/presentationml/2006/ole">
            <mc:AlternateContent xmlns:mc="http://schemas.openxmlformats.org/markup-compatibility/2006">
              <mc:Choice xmlns:v="urn:schemas-microsoft-com:vml" Requires="v">
                <p:oleObj spid="_x0000_s2738" name="Equation" r:id="rId3" imgW="1663700" imgH="457200" progId="Equation.3">
                  <p:embed/>
                </p:oleObj>
              </mc:Choice>
              <mc:Fallback>
                <p:oleObj name="Equation" r:id="rId3" imgW="16637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203825"/>
                        <a:ext cx="32766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3"/>
          <p:cNvSpPr txBox="1">
            <a:spLocks noChangeArrowheads="1"/>
          </p:cNvSpPr>
          <p:nvPr/>
        </p:nvSpPr>
        <p:spPr bwMode="auto">
          <a:xfrm>
            <a:off x="285750" y="533400"/>
            <a:ext cx="8305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200" dirty="0" smtClean="0">
                <a:solidFill>
                  <a:schemeClr val="accent2">
                    <a:lumMod val="75000"/>
                  </a:schemeClr>
                </a:solidFill>
              </a:rPr>
              <a:t>Upcoming modifications </a:t>
            </a:r>
            <a:r>
              <a:rPr lang="en-US" altLang="en-US" sz="2200" dirty="0">
                <a:solidFill>
                  <a:schemeClr val="accent2">
                    <a:lumMod val="75000"/>
                  </a:schemeClr>
                </a:solidFill>
              </a:rPr>
              <a:t>for </a:t>
            </a:r>
            <a:r>
              <a:rPr lang="en-US" altLang="en-US" sz="2200" dirty="0" smtClean="0">
                <a:solidFill>
                  <a:schemeClr val="accent2">
                    <a:lumMod val="75000"/>
                  </a:schemeClr>
                </a:solidFill>
              </a:rPr>
              <a:t>GFS T1534 :</a:t>
            </a:r>
            <a:endParaRPr lang="en-US" altLang="en-US" sz="2200" dirty="0">
              <a:solidFill>
                <a:schemeClr val="accent2">
                  <a:lumMod val="75000"/>
                </a:schemeClr>
              </a:solidFill>
            </a:endParaRPr>
          </a:p>
          <a:p>
            <a:pPr eaLnBrk="1" hangingPunct="1">
              <a:spcBef>
                <a:spcPct val="0"/>
              </a:spcBef>
              <a:buFontTx/>
              <a:buNone/>
            </a:pPr>
            <a:endParaRPr lang="en-US" altLang="en-US" sz="2200" dirty="0">
              <a:solidFill>
                <a:schemeClr val="accent2">
                  <a:lumMod val="75000"/>
                </a:schemeClr>
              </a:solidFill>
            </a:endParaRPr>
          </a:p>
          <a:p>
            <a:pPr eaLnBrk="1" hangingPunct="1">
              <a:spcBef>
                <a:spcPct val="0"/>
              </a:spcBef>
              <a:buFontTx/>
              <a:buNone/>
            </a:pPr>
            <a:r>
              <a:rPr lang="en-US" altLang="en-US" sz="2200" dirty="0">
                <a:solidFill>
                  <a:schemeClr val="accent2">
                    <a:lumMod val="75000"/>
                  </a:schemeClr>
                </a:solidFill>
              </a:rPr>
              <a:t>1) cloud base mass flux (</a:t>
            </a:r>
            <a:r>
              <a:rPr lang="en-US" altLang="en-US" sz="2200" dirty="0" err="1">
                <a:solidFill>
                  <a:schemeClr val="accent2">
                    <a:lumMod val="75000"/>
                  </a:schemeClr>
                </a:solidFill>
              </a:rPr>
              <a:t>m</a:t>
            </a:r>
            <a:r>
              <a:rPr lang="en-US" altLang="en-US" sz="2200" baseline="-25000" dirty="0" err="1">
                <a:solidFill>
                  <a:schemeClr val="accent2">
                    <a:lumMod val="75000"/>
                  </a:schemeClr>
                </a:solidFill>
              </a:rPr>
              <a:t>b</a:t>
            </a:r>
            <a:r>
              <a:rPr lang="en-US" altLang="en-US" sz="2200" dirty="0">
                <a:solidFill>
                  <a:schemeClr val="accent2">
                    <a:lumMod val="75000"/>
                  </a:schemeClr>
                </a:solidFill>
              </a:rPr>
              <a:t>) calculation</a:t>
            </a:r>
          </a:p>
        </p:txBody>
      </p:sp>
      <p:graphicFrame>
        <p:nvGraphicFramePr>
          <p:cNvPr id="6" name="Object 5"/>
          <p:cNvGraphicFramePr>
            <a:graphicFrameLocks noChangeAspect="1"/>
          </p:cNvGraphicFramePr>
          <p:nvPr>
            <p:extLst>
              <p:ext uri="{D42A27DB-BD31-4B8C-83A1-F6EECF244321}">
                <p14:modId xmlns:p14="http://schemas.microsoft.com/office/powerpoint/2010/main" val="3718497812"/>
              </p:ext>
            </p:extLst>
          </p:nvPr>
        </p:nvGraphicFramePr>
        <p:xfrm>
          <a:off x="1752600" y="1752600"/>
          <a:ext cx="3238500" cy="936625"/>
        </p:xfrm>
        <a:graphic>
          <a:graphicData uri="http://schemas.openxmlformats.org/presentationml/2006/ole">
            <mc:AlternateContent xmlns:mc="http://schemas.openxmlformats.org/markup-compatibility/2006">
              <mc:Choice xmlns:v="urn:schemas-microsoft-com:vml" Requires="v">
                <p:oleObj spid="_x0000_s2739" r:id="rId5" imgW="1563120" imgH="447840" progId="Equation.DSMT4">
                  <p:embed/>
                </p:oleObj>
              </mc:Choice>
              <mc:Fallback>
                <p:oleObj r:id="rId5" imgW="1563120" imgH="4478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752600"/>
                        <a:ext cx="3238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7"/>
          <p:cNvSpPr txBox="1">
            <a:spLocks noChangeArrowheads="1"/>
          </p:cNvSpPr>
          <p:nvPr/>
        </p:nvSpPr>
        <p:spPr bwMode="auto">
          <a:xfrm>
            <a:off x="4348241" y="44958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D: cloud depth</a:t>
            </a:r>
          </a:p>
          <a:p>
            <a:pPr eaLnBrk="1" hangingPunct="1">
              <a:spcBef>
                <a:spcPct val="0"/>
              </a:spcBef>
              <a:buFontTx/>
              <a:buNone/>
            </a:pPr>
            <a:r>
              <a:rPr lang="en-US" altLang="en-US" sz="2000" i="1" dirty="0"/>
              <a:t>   a=1.0</a:t>
            </a:r>
          </a:p>
        </p:txBody>
      </p:sp>
      <p:graphicFrame>
        <p:nvGraphicFramePr>
          <p:cNvPr id="8" name="Object 1"/>
          <p:cNvGraphicFramePr>
            <a:graphicFrameLocks noChangeAspect="1"/>
          </p:cNvGraphicFramePr>
          <p:nvPr>
            <p:extLst>
              <p:ext uri="{D42A27DB-BD31-4B8C-83A1-F6EECF244321}">
                <p14:modId xmlns:p14="http://schemas.microsoft.com/office/powerpoint/2010/main" val="1626082052"/>
              </p:ext>
            </p:extLst>
          </p:nvPr>
        </p:nvGraphicFramePr>
        <p:xfrm>
          <a:off x="1673902" y="3933855"/>
          <a:ext cx="2135187" cy="1228725"/>
        </p:xfrm>
        <a:graphic>
          <a:graphicData uri="http://schemas.openxmlformats.org/presentationml/2006/ole">
            <mc:AlternateContent xmlns:mc="http://schemas.openxmlformats.org/markup-compatibility/2006">
              <mc:Choice xmlns:v="urn:schemas-microsoft-com:vml" Requires="v">
                <p:oleObj spid="_x0000_s2740" name="Equation" r:id="rId7" imgW="698400" imgH="660240" progId="Equation.3">
                  <p:embed/>
                </p:oleObj>
              </mc:Choice>
              <mc:Fallback>
                <p:oleObj name="Equation" r:id="rId7" imgW="698400" imgH="660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902" y="3933855"/>
                        <a:ext cx="21351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692796778"/>
              </p:ext>
            </p:extLst>
          </p:nvPr>
        </p:nvGraphicFramePr>
        <p:xfrm>
          <a:off x="1379537" y="2696155"/>
          <a:ext cx="5984875" cy="773113"/>
        </p:xfrm>
        <a:graphic>
          <a:graphicData uri="http://schemas.openxmlformats.org/presentationml/2006/ole">
            <mc:AlternateContent xmlns:mc="http://schemas.openxmlformats.org/markup-compatibility/2006">
              <mc:Choice xmlns:v="urn:schemas-microsoft-com:vml" Requires="v">
                <p:oleObj spid="_x0000_s2741" name="Equation" r:id="rId9" imgW="3924300" imgH="533400" progId="Equation.3">
                  <p:embed/>
                </p:oleObj>
              </mc:Choice>
              <mc:Fallback>
                <p:oleObj name="Equation" r:id="rId9" imgW="3924300" imgH="533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9537" y="2696155"/>
                        <a:ext cx="59848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2"/>
          <p:cNvSpPr txBox="1">
            <a:spLocks noChangeArrowheads="1"/>
          </p:cNvSpPr>
          <p:nvPr/>
        </p:nvSpPr>
        <p:spPr bwMode="auto">
          <a:xfrm>
            <a:off x="5451267" y="1653010"/>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A: cloud work function (~CAPE [Convective Available Potential Energy])</a:t>
            </a:r>
          </a:p>
        </p:txBody>
      </p:sp>
      <p:sp>
        <p:nvSpPr>
          <p:cNvPr id="11" name="TextBox 3"/>
          <p:cNvSpPr txBox="1">
            <a:spLocks noChangeArrowheads="1"/>
          </p:cNvSpPr>
          <p:nvPr/>
        </p:nvSpPr>
        <p:spPr bwMode="auto">
          <a:xfrm>
            <a:off x="381000" y="190500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FF0000"/>
                </a:solidFill>
              </a:rPr>
              <a:t>Current:</a:t>
            </a:r>
          </a:p>
        </p:txBody>
      </p:sp>
      <p:sp>
        <p:nvSpPr>
          <p:cNvPr id="12" name="TextBox 10"/>
          <p:cNvSpPr txBox="1">
            <a:spLocks noChangeArrowheads="1"/>
          </p:cNvSpPr>
          <p:nvPr/>
        </p:nvSpPr>
        <p:spPr bwMode="auto">
          <a:xfrm>
            <a:off x="381000" y="373380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solidFill>
                  <a:srgbClr val="0000FF"/>
                </a:solidFill>
              </a:rPr>
              <a:t>Update:</a:t>
            </a:r>
          </a:p>
        </p:txBody>
      </p:sp>
      <p:sp>
        <p:nvSpPr>
          <p:cNvPr id="13" name="TextBox 1"/>
          <p:cNvSpPr txBox="1">
            <a:spLocks noChangeArrowheads="1"/>
          </p:cNvSpPr>
          <p:nvPr/>
        </p:nvSpPr>
        <p:spPr bwMode="auto">
          <a:xfrm>
            <a:off x="4199588" y="3933855"/>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Full CAPE elimination closure</a:t>
            </a:r>
          </a:p>
        </p:txBody>
      </p:sp>
      <p:sp>
        <p:nvSpPr>
          <p:cNvPr id="15" name="TextBox 14"/>
          <p:cNvSpPr txBox="1"/>
          <p:nvPr/>
        </p:nvSpPr>
        <p:spPr>
          <a:xfrm>
            <a:off x="6287143" y="6091615"/>
            <a:ext cx="2759089"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Jongil Han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4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4" name="TextBox 8"/>
          <p:cNvSpPr txBox="1">
            <a:spLocks noChangeArrowheads="1"/>
          </p:cNvSpPr>
          <p:nvPr/>
        </p:nvSpPr>
        <p:spPr bwMode="auto">
          <a:xfrm>
            <a:off x="762000" y="1215201"/>
            <a:ext cx="2133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smtClean="0">
                <a:solidFill>
                  <a:srgbClr val="FF0000"/>
                </a:solidFill>
              </a:rPr>
              <a:t>Current :</a:t>
            </a:r>
            <a:endParaRPr lang="en-US" altLang="en-US" sz="2000" dirty="0">
              <a:solidFill>
                <a:srgbClr val="FF0000"/>
              </a:solidFill>
            </a:endParaRPr>
          </a:p>
        </p:txBody>
      </p:sp>
      <p:sp>
        <p:nvSpPr>
          <p:cNvPr id="5" name="TextBox 12"/>
          <p:cNvSpPr txBox="1">
            <a:spLocks noChangeArrowheads="1"/>
          </p:cNvSpPr>
          <p:nvPr/>
        </p:nvSpPr>
        <p:spPr bwMode="auto">
          <a:xfrm>
            <a:off x="857250" y="19050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0000FF"/>
                </a:solidFill>
              </a:rPr>
              <a:t>Update: </a:t>
            </a:r>
          </a:p>
        </p:txBody>
      </p:sp>
      <p:sp>
        <p:nvSpPr>
          <p:cNvPr id="6" name="TextBox 10"/>
          <p:cNvSpPr txBox="1">
            <a:spLocks noChangeArrowheads="1"/>
          </p:cNvSpPr>
          <p:nvPr/>
        </p:nvSpPr>
        <p:spPr bwMode="auto">
          <a:xfrm>
            <a:off x="3276600" y="199707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t>for shallow convection</a:t>
            </a:r>
          </a:p>
        </p:txBody>
      </p:sp>
      <p:sp>
        <p:nvSpPr>
          <p:cNvPr id="7" name="TextBox 14"/>
          <p:cNvSpPr txBox="1">
            <a:spLocks noChangeArrowheads="1"/>
          </p:cNvSpPr>
          <p:nvPr/>
        </p:nvSpPr>
        <p:spPr bwMode="auto">
          <a:xfrm>
            <a:off x="5943600" y="25146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t>for deep convection</a:t>
            </a:r>
          </a:p>
          <a:p>
            <a:pPr eaLnBrk="1" hangingPunct="1">
              <a:spcBef>
                <a:spcPct val="0"/>
              </a:spcBef>
              <a:buFontTx/>
              <a:buNone/>
            </a:pPr>
            <a:r>
              <a:rPr lang="en-US" altLang="en-US" sz="1800"/>
              <a:t>(Lim &amp; Hong, 2012)</a:t>
            </a:r>
          </a:p>
        </p:txBody>
      </p:sp>
      <p:graphicFrame>
        <p:nvGraphicFramePr>
          <p:cNvPr id="8" name="Object 3"/>
          <p:cNvGraphicFramePr>
            <a:graphicFrameLocks noChangeAspect="1"/>
          </p:cNvGraphicFramePr>
          <p:nvPr/>
        </p:nvGraphicFramePr>
        <p:xfrm>
          <a:off x="1676400" y="2514600"/>
          <a:ext cx="4419600" cy="741363"/>
        </p:xfrm>
        <a:graphic>
          <a:graphicData uri="http://schemas.openxmlformats.org/presentationml/2006/ole">
            <mc:AlternateContent xmlns:mc="http://schemas.openxmlformats.org/markup-compatibility/2006">
              <mc:Choice xmlns:v="urn:schemas-microsoft-com:vml" Requires="v">
                <p:oleObj spid="_x0000_s3590" name="Equation" r:id="rId3" imgW="2743200" imgH="482600" progId="Equation.3">
                  <p:embed/>
                </p:oleObj>
              </mc:Choice>
              <mc:Fallback>
                <p:oleObj name="Equation" r:id="rId3" imgW="27432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4419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3"/>
          <p:cNvSpPr txBox="1">
            <a:spLocks noChangeArrowheads="1"/>
          </p:cNvSpPr>
          <p:nvPr/>
        </p:nvSpPr>
        <p:spPr bwMode="auto">
          <a:xfrm>
            <a:off x="504825" y="598124"/>
            <a:ext cx="7905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200" dirty="0">
                <a:solidFill>
                  <a:schemeClr val="accent2">
                    <a:lumMod val="75000"/>
                  </a:schemeClr>
                </a:solidFill>
              </a:rPr>
              <a:t>2) </a:t>
            </a:r>
            <a:r>
              <a:rPr lang="en-US" altLang="en-US" sz="2200" dirty="0" smtClean="0">
                <a:solidFill>
                  <a:schemeClr val="accent2">
                    <a:lumMod val="75000"/>
                  </a:schemeClr>
                </a:solidFill>
              </a:rPr>
              <a:t>Upcoming modification </a:t>
            </a:r>
            <a:r>
              <a:rPr lang="en-US" altLang="en-US" sz="2200" dirty="0">
                <a:solidFill>
                  <a:schemeClr val="accent2">
                    <a:lumMod val="75000"/>
                  </a:schemeClr>
                </a:solidFill>
              </a:rPr>
              <a:t>in rain/snow conversion rate</a:t>
            </a:r>
          </a:p>
        </p:txBody>
      </p:sp>
      <p:graphicFrame>
        <p:nvGraphicFramePr>
          <p:cNvPr id="10" name="Object 2"/>
          <p:cNvGraphicFramePr>
            <a:graphicFrameLocks noChangeAspect="1"/>
          </p:cNvGraphicFramePr>
          <p:nvPr/>
        </p:nvGraphicFramePr>
        <p:xfrm>
          <a:off x="2209800" y="1176338"/>
          <a:ext cx="1752600" cy="468312"/>
        </p:xfrm>
        <a:graphic>
          <a:graphicData uri="http://schemas.openxmlformats.org/presentationml/2006/ole">
            <mc:AlternateContent xmlns:mc="http://schemas.openxmlformats.org/markup-compatibility/2006">
              <mc:Choice xmlns:v="urn:schemas-microsoft-com:vml" Requires="v">
                <p:oleObj spid="_x0000_s3591" name="Equation" r:id="rId5" imgW="901309" imgH="241195" progId="Equation.3">
                  <p:embed/>
                </p:oleObj>
              </mc:Choice>
              <mc:Fallback>
                <p:oleObj name="Equation" r:id="rId5" imgW="901309"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176338"/>
                        <a:ext cx="1752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4152900" y="12303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t>for both deep and shallow convections</a:t>
            </a:r>
          </a:p>
        </p:txBody>
      </p:sp>
      <p:graphicFrame>
        <p:nvGraphicFramePr>
          <p:cNvPr id="12" name="Object 4"/>
          <p:cNvGraphicFramePr>
            <a:graphicFrameLocks noChangeAspect="1"/>
          </p:cNvGraphicFramePr>
          <p:nvPr/>
        </p:nvGraphicFramePr>
        <p:xfrm>
          <a:off x="2209800" y="1963738"/>
          <a:ext cx="762000" cy="412750"/>
        </p:xfrm>
        <a:graphic>
          <a:graphicData uri="http://schemas.openxmlformats.org/presentationml/2006/ole">
            <mc:AlternateContent xmlns:mc="http://schemas.openxmlformats.org/markup-compatibility/2006">
              <mc:Choice xmlns:v="urn:schemas-microsoft-com:vml" Requires="v">
                <p:oleObj spid="_x0000_s3592" name="Equation" r:id="rId7" imgW="393529" imgH="228501" progId="Equation.3">
                  <p:embed/>
                </p:oleObj>
              </mc:Choice>
              <mc:Fallback>
                <p:oleObj name="Equation" r:id="rId7" imgW="393529"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963738"/>
                        <a:ext cx="762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a:spLocks noChangeArrowheads="1"/>
          </p:cNvSpPr>
          <p:nvPr/>
        </p:nvSpPr>
        <p:spPr bwMode="auto">
          <a:xfrm>
            <a:off x="1219200" y="439896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v"/>
            </a:pPr>
            <a:r>
              <a:rPr lang="en-US" altLang="en-US" sz="2400"/>
              <a:t>Change in autoconversion rate coefficients in the  microphysics scheme: </a:t>
            </a:r>
          </a:p>
        </p:txBody>
      </p:sp>
      <p:sp>
        <p:nvSpPr>
          <p:cNvPr id="14" name="TextBox 4"/>
          <p:cNvSpPr txBox="1">
            <a:spLocks noChangeArrowheads="1"/>
          </p:cNvSpPr>
          <p:nvPr/>
        </p:nvSpPr>
        <p:spPr bwMode="auto">
          <a:xfrm>
            <a:off x="1757363" y="5230813"/>
            <a:ext cx="562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Ice to snow: 6.0</a:t>
            </a:r>
            <a:r>
              <a:rPr lang="en-US" altLang="en-US" sz="2000">
                <a:sym typeface="Symbol" pitchFamily="18" charset="2"/>
              </a:rPr>
              <a:t>10</a:t>
            </a:r>
            <a:r>
              <a:rPr lang="en-US" altLang="en-US" sz="2000" baseline="30000"/>
              <a:t>-4</a:t>
            </a:r>
            <a:r>
              <a:rPr lang="en-US" altLang="en-US" sz="2000"/>
              <a:t> =&gt;  8.0</a:t>
            </a:r>
            <a:r>
              <a:rPr lang="en-US" altLang="en-US" sz="2000">
                <a:sym typeface="Symbol" pitchFamily="18" charset="2"/>
              </a:rPr>
              <a:t>  10</a:t>
            </a:r>
            <a:r>
              <a:rPr lang="en-US" altLang="en-US" sz="2000" baseline="30000"/>
              <a:t>-4</a:t>
            </a:r>
            <a:r>
              <a:rPr lang="en-US" altLang="en-US" sz="2000"/>
              <a:t>  </a:t>
            </a:r>
          </a:p>
          <a:p>
            <a:pPr eaLnBrk="1" hangingPunct="1">
              <a:spcBef>
                <a:spcPct val="0"/>
              </a:spcBef>
              <a:buFontTx/>
              <a:buNone/>
            </a:pPr>
            <a:r>
              <a:rPr lang="en-US" altLang="en-US" sz="2000"/>
              <a:t>Liquid water to rain: 1.0</a:t>
            </a:r>
            <a:r>
              <a:rPr lang="en-US" altLang="en-US" sz="2000">
                <a:sym typeface="Symbol" pitchFamily="18" charset="2"/>
              </a:rPr>
              <a:t>  10</a:t>
            </a:r>
            <a:r>
              <a:rPr lang="en-US" altLang="en-US" sz="2000" baseline="30000"/>
              <a:t>-4</a:t>
            </a:r>
            <a:r>
              <a:rPr lang="en-US" altLang="en-US" sz="2000"/>
              <a:t> =&gt;  2.0</a:t>
            </a:r>
            <a:r>
              <a:rPr lang="en-US" altLang="en-US" sz="2000">
                <a:sym typeface="Symbol" pitchFamily="18" charset="2"/>
              </a:rPr>
              <a:t>  10</a:t>
            </a:r>
            <a:r>
              <a:rPr lang="en-US" altLang="en-US" sz="2000" baseline="30000"/>
              <a:t>-4</a:t>
            </a:r>
            <a:r>
              <a:rPr lang="en-US" altLang="en-US" sz="2000"/>
              <a:t>  </a:t>
            </a:r>
          </a:p>
        </p:txBody>
      </p:sp>
      <p:sp>
        <p:nvSpPr>
          <p:cNvPr id="15" name="TextBox 13"/>
          <p:cNvSpPr txBox="1">
            <a:spLocks noChangeArrowheads="1"/>
          </p:cNvSpPr>
          <p:nvPr/>
        </p:nvSpPr>
        <p:spPr bwMode="auto">
          <a:xfrm>
            <a:off x="2000250" y="3382963"/>
            <a:ext cx="5143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It is derived based on cloud resolving model results for a convective storm.</a:t>
            </a:r>
          </a:p>
        </p:txBody>
      </p:sp>
      <p:sp>
        <p:nvSpPr>
          <p:cNvPr id="16" name="TextBox 15"/>
          <p:cNvSpPr txBox="1"/>
          <p:nvPr/>
        </p:nvSpPr>
        <p:spPr>
          <a:xfrm>
            <a:off x="6287143" y="6091615"/>
            <a:ext cx="2759089"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Jongil Han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59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1981200" y="376535"/>
            <a:ext cx="5212517" cy="461665"/>
          </a:xfrm>
          <a:prstGeom prst="rect">
            <a:avLst/>
          </a:prstGeom>
          <a:noFill/>
          <a:ln>
            <a:solidFill>
              <a:schemeClr val="accent2">
                <a:lumMod val="75000"/>
              </a:schemeClr>
            </a:solidFill>
          </a:ln>
        </p:spPr>
        <p:txBody>
          <a:bodyPr wrap="none" rtlCol="0">
            <a:spAutoFit/>
          </a:bodyPr>
          <a:lstStyle/>
          <a:p>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GFS physics : Current efforts and future </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917" y="1143000"/>
            <a:ext cx="9149749" cy="4524315"/>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chemeClr val="accent2">
                    <a:lumMod val="75000"/>
                  </a:schemeClr>
                </a:solidFill>
                <a:latin typeface="Times New Roman" panose="02020603050405020304" pitchFamily="18" charset="0"/>
                <a:cs typeface="Times New Roman" panose="02020603050405020304" pitchFamily="18" charset="0"/>
              </a:rPr>
              <a:t> We are in the process of extensive moist physics upgrades through Climate Program Office </a:t>
            </a:r>
          </a:p>
          <a:p>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and Climate Test Bed supported Climate Processes Teams (CPTs) and NGGPS-R2O program</a:t>
            </a:r>
          </a:p>
          <a:p>
            <a:endParaRPr lang="en-US"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accent2">
                    <a:lumMod val="75000"/>
                  </a:schemeClr>
                </a:solidFill>
                <a:latin typeface="Times New Roman" panose="02020603050405020304" pitchFamily="18" charset="0"/>
                <a:cs typeface="Times New Roman" panose="02020603050405020304" pitchFamily="18" charset="0"/>
              </a:rPr>
              <a:t> The work will involve both improving existing physics and importing advanced scale-aware </a:t>
            </a:r>
          </a:p>
          <a:p>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smtClean="0">
                <a:solidFill>
                  <a:schemeClr val="accent2">
                    <a:lumMod val="75000"/>
                  </a:schemeClr>
                </a:solidFill>
                <a:latin typeface="Times New Roman" panose="02020603050405020304" pitchFamily="18" charset="0"/>
                <a:cs typeface="Times New Roman" panose="02020603050405020304" pitchFamily="18" charset="0"/>
              </a:rPr>
              <a:t>     physics form other institutions and Universities. External collaborators on these projects </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a:p>
            <a:r>
              <a:rPr lang="en-US" dirty="0" smtClean="0">
                <a:solidFill>
                  <a:schemeClr val="accent2">
                    <a:lumMod val="75000"/>
                  </a:schemeClr>
                </a:solidFill>
                <a:latin typeface="Times New Roman" panose="02020603050405020304" pitchFamily="18" charset="0"/>
                <a:cs typeface="Times New Roman" panose="02020603050405020304" pitchFamily="18" charset="0"/>
              </a:rPr>
              <a:t>      include Chris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Bretherton</a:t>
            </a:r>
            <a:r>
              <a:rPr lang="en-US" dirty="0" smtClean="0">
                <a:solidFill>
                  <a:schemeClr val="accent2">
                    <a:lumMod val="75000"/>
                  </a:schemeClr>
                </a:solidFill>
                <a:latin typeface="Times New Roman" panose="02020603050405020304" pitchFamily="18" charset="0"/>
                <a:cs typeface="Times New Roman" panose="02020603050405020304" pitchFamily="18" charset="0"/>
              </a:rPr>
              <a:t> (U. Washington),  Joao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Teixeria</a:t>
            </a:r>
            <a:r>
              <a:rPr lang="en-US" dirty="0" smtClean="0">
                <a:solidFill>
                  <a:schemeClr val="accent2">
                    <a:lumMod val="75000"/>
                  </a:schemeClr>
                </a:solidFill>
                <a:latin typeface="Times New Roman" panose="02020603050405020304" pitchFamily="18" charset="0"/>
                <a:cs typeface="Times New Roman" panose="02020603050405020304" pitchFamily="18" charset="0"/>
              </a:rPr>
              <a:t> (JPL), Steve Krueger (U. Utah), </a:t>
            </a:r>
          </a:p>
          <a:p>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smtClean="0">
                <a:solidFill>
                  <a:schemeClr val="accent2">
                    <a:lumMod val="75000"/>
                  </a:schemeClr>
                </a:solidFill>
                <a:latin typeface="Times New Roman" panose="02020603050405020304" pitchFamily="18" charset="0"/>
                <a:cs typeface="Times New Roman" panose="02020603050405020304" pitchFamily="18" charset="0"/>
              </a:rPr>
              <a:t>     Dave Randall (CSU), Robert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Pincus</a:t>
            </a:r>
            <a:r>
              <a:rPr lang="en-US" dirty="0" smtClean="0">
                <a:solidFill>
                  <a:schemeClr val="accent2">
                    <a:lumMod val="75000"/>
                  </a:schemeClr>
                </a:solidFill>
                <a:latin typeface="Times New Roman" panose="02020603050405020304" pitchFamily="18" charset="0"/>
                <a:cs typeface="Times New Roman" panose="02020603050405020304" pitchFamily="18" charset="0"/>
              </a:rPr>
              <a:t> (ESRL/U. Colorado),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Arlindo</a:t>
            </a:r>
            <a:r>
              <a:rPr lang="en-US" dirty="0" smtClean="0">
                <a:solidFill>
                  <a:schemeClr val="accent2">
                    <a:lumMod val="75000"/>
                  </a:schemeClr>
                </a:solidFill>
                <a:latin typeface="Times New Roman" panose="02020603050405020304" pitchFamily="18" charset="0"/>
                <a:cs typeface="Times New Roman" panose="02020603050405020304" pitchFamily="18" charset="0"/>
              </a:rPr>
              <a:t> DaSilva (GSFC),</a:t>
            </a:r>
          </a:p>
          <a:p>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dirty="0" smtClean="0">
                <a:solidFill>
                  <a:schemeClr val="accent2">
                    <a:lumMod val="75000"/>
                  </a:schemeClr>
                </a:solidFill>
                <a:latin typeface="Times New Roman" panose="02020603050405020304" pitchFamily="18" charset="0"/>
                <a:cs typeface="Times New Roman" panose="02020603050405020304" pitchFamily="18" charset="0"/>
              </a:rPr>
              <a:t>     Sarah Lu (SUNY </a:t>
            </a:r>
            <a:r>
              <a:rPr lang="en-US" dirty="0" err="1" smtClean="0">
                <a:solidFill>
                  <a:schemeClr val="accent2">
                    <a:lumMod val="75000"/>
                  </a:schemeClr>
                </a:solidFill>
                <a:latin typeface="Times New Roman" panose="02020603050405020304" pitchFamily="18" charset="0"/>
                <a:cs typeface="Times New Roman" panose="02020603050405020304" pitchFamily="18" charset="0"/>
              </a:rPr>
              <a:t>Albani</a:t>
            </a:r>
            <a:r>
              <a:rPr lang="en-US" dirty="0" smtClean="0">
                <a:solidFill>
                  <a:schemeClr val="accent2">
                    <a:lumMod val="75000"/>
                  </a:schemeClr>
                </a:solidFill>
                <a:latin typeface="Times New Roman" panose="02020603050405020304" pitchFamily="18" charset="0"/>
                <a:cs typeface="Times New Roman" panose="02020603050405020304" pitchFamily="18" charset="0"/>
              </a:rPr>
              <a:t>) and others.</a:t>
            </a:r>
          </a:p>
          <a:p>
            <a:endParaRPr lang="en-US"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accent2">
                    <a:lumMod val="75000"/>
                  </a:schemeClr>
                </a:solidFill>
                <a:latin typeface="Times New Roman" panose="02020603050405020304" pitchFamily="18" charset="0"/>
                <a:cs typeface="Times New Roman" panose="02020603050405020304" pitchFamily="18" charset="0"/>
              </a:rPr>
              <a:t> List of areas include boundary layer, shallow convection, deep convection, microphysics,</a:t>
            </a:r>
          </a:p>
          <a:p>
            <a:r>
              <a:rPr lang="en-US" dirty="0" smtClean="0">
                <a:solidFill>
                  <a:schemeClr val="accent2">
                    <a:lumMod val="75000"/>
                  </a:schemeClr>
                </a:solidFill>
                <a:latin typeface="Times New Roman" panose="02020603050405020304" pitchFamily="18" charset="0"/>
                <a:cs typeface="Times New Roman" panose="02020603050405020304" pitchFamily="18" charset="0"/>
              </a:rPr>
              <a:t>      aerosols, cloud-aerosol-radiation interaction etc.</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a:p>
            <a:endParaRPr lang="en-US"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US" dirty="0">
              <a:solidFill>
                <a:schemeClr val="accent2">
                  <a:lumMod val="75000"/>
                </a:schemeClr>
              </a:solidFill>
              <a:latin typeface="Times New Roman" panose="02020603050405020304" pitchFamily="18" charset="0"/>
              <a:cs typeface="Times New Roman" panose="02020603050405020304" pitchFamily="18" charset="0"/>
            </a:endParaRPr>
          </a:p>
          <a:p>
            <a:endParaRPr lang="en-US"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US" dirty="0" smtClean="0">
              <a:solidFill>
                <a:schemeClr val="accent2">
                  <a:lumMod val="75000"/>
                </a:schemeClr>
              </a:solidFill>
              <a:latin typeface="Times New Roman" panose="02020603050405020304" pitchFamily="18" charset="0"/>
              <a:cs typeface="Times New Roman" panose="02020603050405020304" pitchFamily="18" charset="0"/>
            </a:endParaRPr>
          </a:p>
          <a:p>
            <a:r>
              <a:rPr lang="en-US" dirty="0">
                <a:solidFill>
                  <a:schemeClr val="accent5">
                    <a:lumMod val="75000"/>
                  </a:schemeClr>
                </a:solidFill>
                <a:latin typeface="Times New Roman" panose="02020603050405020304" pitchFamily="18" charset="0"/>
                <a:cs typeface="Times New Roman" panose="02020603050405020304" pitchFamily="18" charset="0"/>
              </a:rPr>
              <a:t> </a:t>
            </a:r>
            <a:r>
              <a:rPr lang="en-US" dirty="0" smtClean="0">
                <a:solidFill>
                  <a:schemeClr val="accent5">
                    <a:lumMod val="75000"/>
                  </a:schemeClr>
                </a:solidFill>
                <a:latin typeface="Times New Roman" panose="02020603050405020304" pitchFamily="18" charset="0"/>
                <a:cs typeface="Times New Roman" panose="02020603050405020304" pitchFamily="18" charset="0"/>
              </a:rPr>
              <a:t>                                                                                        (Courtesy : S. </a:t>
            </a:r>
            <a:r>
              <a:rPr lang="en-US" dirty="0" err="1" smtClean="0">
                <a:solidFill>
                  <a:schemeClr val="accent5">
                    <a:lumMod val="75000"/>
                  </a:schemeClr>
                </a:solidFill>
                <a:latin typeface="Times New Roman" panose="02020603050405020304" pitchFamily="18" charset="0"/>
                <a:cs typeface="Times New Roman" panose="02020603050405020304" pitchFamily="18" charset="0"/>
              </a:rPr>
              <a:t>Moorthi</a:t>
            </a:r>
            <a:r>
              <a:rPr lang="en-US" dirty="0" smtClean="0">
                <a:solidFill>
                  <a:schemeClr val="accent5">
                    <a:lumMod val="75000"/>
                  </a:schemeClr>
                </a:solidFill>
                <a:latin typeface="Times New Roman" panose="02020603050405020304" pitchFamily="18" charset="0"/>
                <a:cs typeface="Times New Roman" panose="02020603050405020304" pitchFamily="18" charset="0"/>
              </a:rPr>
              <a:t> and others, EMC)</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71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3429000" y="104745"/>
            <a:ext cx="1981825" cy="400110"/>
          </a:xfrm>
          <a:prstGeom prst="rect">
            <a:avLst/>
          </a:prstGeom>
          <a:noFill/>
          <a:ln>
            <a:solidFill>
              <a:schemeClr val="accent2">
                <a:lumMod val="75000"/>
              </a:schemeClr>
            </a:solidFill>
          </a:ln>
        </p:spPr>
        <p:txBody>
          <a:bodyPr wrap="none" rtlCol="0">
            <a:spAutoFit/>
          </a:bodyPr>
          <a:lstStyle/>
          <a:p>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GFS Score card </a:t>
            </a:r>
            <a:endParaRPr lang="en-US" sz="2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4744" y="533400"/>
            <a:ext cx="8886856" cy="338554"/>
          </a:xfrm>
          <a:prstGeom prst="rect">
            <a:avLst/>
          </a:prstGeom>
          <a:noFill/>
        </p:spPr>
        <p:txBody>
          <a:bodyPr wrap="none" rtlCol="0">
            <a:spAutoFit/>
          </a:bodyPr>
          <a:lstStyle/>
          <a:p>
            <a:r>
              <a:rPr lang="en-US" sz="1600" dirty="0" smtClean="0">
                <a:solidFill>
                  <a:schemeClr val="accent2">
                    <a:lumMod val="75000"/>
                  </a:schemeClr>
                </a:solidFill>
                <a:latin typeface="Times New Roman" panose="02020603050405020304" pitchFamily="18" charset="0"/>
                <a:cs typeface="Times New Roman" panose="02020603050405020304" pitchFamily="18" charset="0"/>
              </a:rPr>
              <a:t>Daily </a:t>
            </a:r>
            <a:r>
              <a:rPr lang="en-US" sz="1600" dirty="0">
                <a:solidFill>
                  <a:schemeClr val="accent2">
                    <a:lumMod val="75000"/>
                  </a:schemeClr>
                </a:solidFill>
                <a:latin typeface="Times New Roman" panose="02020603050405020304" pitchFamily="18" charset="0"/>
                <a:cs typeface="Times New Roman" panose="02020603050405020304" pitchFamily="18" charset="0"/>
              </a:rPr>
              <a:t>update : http://www.emc.ncep.noaa.gov/gmb/wx24fy/vsdb/gfs2015/www/scorecard/mainindex.html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47" y="838200"/>
            <a:ext cx="8173553" cy="5566603"/>
          </a:xfrm>
          <a:prstGeom prst="rect">
            <a:avLst/>
          </a:prstGeom>
        </p:spPr>
      </p:pic>
      <p:sp>
        <p:nvSpPr>
          <p:cNvPr id="6" name="TextBox 5"/>
          <p:cNvSpPr txBox="1"/>
          <p:nvPr/>
        </p:nvSpPr>
        <p:spPr>
          <a:xfrm>
            <a:off x="6629400" y="6397823"/>
            <a:ext cx="2578976" cy="307777"/>
          </a:xfrm>
          <a:prstGeom prst="rect">
            <a:avLst/>
          </a:prstGeom>
          <a:noFill/>
        </p:spPr>
        <p:txBody>
          <a:bodyPr wrap="none" rtlCol="0">
            <a:spAutoFit/>
          </a:bodyPr>
          <a:lstStyle/>
          <a:p>
            <a:r>
              <a:rPr lang="en-US" sz="14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 EMC)</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97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3200400" y="139908"/>
            <a:ext cx="2162772" cy="400110"/>
          </a:xfrm>
          <a:prstGeom prst="rect">
            <a:avLst/>
          </a:prstGeom>
          <a:noFill/>
          <a:ln>
            <a:solidFill>
              <a:schemeClr val="accent2">
                <a:lumMod val="75000"/>
              </a:schemeClr>
            </a:solidFill>
          </a:ln>
        </p:spPr>
        <p:txBody>
          <a:bodyPr wrap="none" rtlCol="0">
            <a:spAutoFit/>
          </a:bodyPr>
          <a:lstStyle/>
          <a:p>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GFS Model biases</a:t>
            </a:r>
            <a:endParaRPr lang="en-US" sz="2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164" y="855851"/>
            <a:ext cx="9243236" cy="4478149"/>
          </a:xfrm>
          <a:prstGeom prst="rect">
            <a:avLst/>
          </a:prstGeom>
          <a:noFill/>
        </p:spPr>
        <p:txBody>
          <a:bodyPr wrap="none" rtlCol="0">
            <a:spAutoFit/>
          </a:bodyPr>
          <a:lstStyle/>
          <a:p>
            <a:r>
              <a:rPr lang="en-US" sz="1900" dirty="0" smtClean="0">
                <a:solidFill>
                  <a:srgbClr val="7030A0"/>
                </a:solidFill>
                <a:latin typeface="Times New Roman" panose="02020603050405020304" pitchFamily="18" charset="0"/>
                <a:cs typeface="Times New Roman" panose="02020603050405020304" pitchFamily="18" charset="0"/>
              </a:rPr>
              <a:t>Model Evaluation Group (MEG at EMC) listed some of the model issues (mostly over </a:t>
            </a:r>
          </a:p>
          <a:p>
            <a:r>
              <a:rPr lang="en-US" sz="1900" u="sng" dirty="0" smtClean="0">
                <a:solidFill>
                  <a:srgbClr val="7030A0"/>
                </a:solidFill>
                <a:latin typeface="Times New Roman" panose="02020603050405020304" pitchFamily="18" charset="0"/>
                <a:cs typeface="Times New Roman" panose="02020603050405020304" pitchFamily="18" charset="0"/>
              </a:rPr>
              <a:t>CONUS</a:t>
            </a:r>
            <a:r>
              <a:rPr lang="en-US" sz="1900" dirty="0" smtClean="0">
                <a:solidFill>
                  <a:srgbClr val="7030A0"/>
                </a:solidFill>
                <a:latin typeface="Times New Roman" panose="02020603050405020304" pitchFamily="18" charset="0"/>
                <a:cs typeface="Times New Roman" panose="02020603050405020304" pitchFamily="18" charset="0"/>
              </a:rPr>
              <a:t>). Glenn White and Geoff  Manikin (EMC) prepared the following list:</a:t>
            </a:r>
          </a:p>
          <a:p>
            <a:endParaRPr lang="en-US" sz="1900" dirty="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Late afternoon (between 21z and 0) 2m cold (boundary layer collapse) ; cold wet bias in </a:t>
            </a:r>
          </a:p>
          <a:p>
            <a:r>
              <a:rPr lang="en-US" sz="1900" dirty="0">
                <a:solidFill>
                  <a:srgbClr val="7030A0"/>
                </a:solidFill>
                <a:latin typeface="Times New Roman" panose="02020603050405020304" pitchFamily="18" charset="0"/>
                <a:cs typeface="Times New Roman" panose="02020603050405020304" pitchFamily="18" charset="0"/>
              </a:rPr>
              <a:t> </a:t>
            </a:r>
            <a:r>
              <a:rPr lang="en-US" sz="1900" dirty="0" smtClean="0">
                <a:solidFill>
                  <a:srgbClr val="7030A0"/>
                </a:solidFill>
                <a:latin typeface="Times New Roman" panose="02020603050405020304" pitchFamily="18" charset="0"/>
                <a:cs typeface="Times New Roman" panose="02020603050405020304" pitchFamily="18" charset="0"/>
              </a:rPr>
              <a:t>    Eastern USA</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GFS moisture initialization (no use of 2m dew point observation)</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Too weak GFS inversions</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Low level winds too strong over CONUS (Land surface group currently testing this issue)</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Too warm 12z 2m temperature over Southern Plains</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CONUS precipitation skill biases : too dry medium amounts, </a:t>
            </a:r>
            <a:r>
              <a:rPr lang="en-US" sz="1900" u="sng" dirty="0" smtClean="0">
                <a:solidFill>
                  <a:srgbClr val="7030A0"/>
                </a:solidFill>
                <a:latin typeface="Times New Roman" panose="02020603050405020304" pitchFamily="18" charset="0"/>
                <a:cs typeface="Times New Roman" panose="02020603050405020304" pitchFamily="18" charset="0"/>
              </a:rPr>
              <a:t>popcorn pattern </a:t>
            </a:r>
            <a:r>
              <a:rPr lang="en-US" sz="1900" dirty="0" smtClean="0">
                <a:solidFill>
                  <a:srgbClr val="7030A0"/>
                </a:solidFill>
                <a:latin typeface="Times New Roman" panose="02020603050405020304" pitchFamily="18" charset="0"/>
                <a:cs typeface="Times New Roman" panose="02020603050405020304" pitchFamily="18" charset="0"/>
              </a:rPr>
              <a:t>in west </a:t>
            </a:r>
          </a:p>
          <a:p>
            <a:r>
              <a:rPr lang="en-US" sz="1900" dirty="0">
                <a:solidFill>
                  <a:srgbClr val="7030A0"/>
                </a:solidFill>
                <a:latin typeface="Times New Roman" panose="02020603050405020304" pitchFamily="18" charset="0"/>
                <a:cs typeface="Times New Roman" panose="02020603050405020304" pitchFamily="18" charset="0"/>
              </a:rPr>
              <a:t> </a:t>
            </a:r>
            <a:r>
              <a:rPr lang="en-US" sz="1900" dirty="0" smtClean="0">
                <a:solidFill>
                  <a:srgbClr val="7030A0"/>
                </a:solidFill>
                <a:latin typeface="Times New Roman" panose="02020603050405020304" pitchFamily="18" charset="0"/>
                <a:cs typeface="Times New Roman" panose="02020603050405020304" pitchFamily="18" charset="0"/>
              </a:rPr>
              <a:t>    during summer</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Bogus hurricanes in Central America : CAPE closure convection. Bogus hurricanes vs. </a:t>
            </a:r>
          </a:p>
          <a:p>
            <a:r>
              <a:rPr lang="en-US" sz="1900" dirty="0">
                <a:solidFill>
                  <a:srgbClr val="7030A0"/>
                </a:solidFill>
                <a:latin typeface="Times New Roman" panose="02020603050405020304" pitchFamily="18" charset="0"/>
                <a:cs typeface="Times New Roman" panose="02020603050405020304" pitchFamily="18" charset="0"/>
              </a:rPr>
              <a:t> </a:t>
            </a:r>
            <a:r>
              <a:rPr lang="en-US" sz="1900" dirty="0" smtClean="0">
                <a:solidFill>
                  <a:srgbClr val="7030A0"/>
                </a:solidFill>
                <a:latin typeface="Times New Roman" panose="02020603050405020304" pitchFamily="18" charset="0"/>
                <a:cs typeface="Times New Roman" panose="02020603050405020304" pitchFamily="18" charset="0"/>
              </a:rPr>
              <a:t>    detecting actual genesis </a:t>
            </a:r>
          </a:p>
          <a:p>
            <a:pPr marL="285750" indent="-285750">
              <a:buFont typeface="Wingdings" panose="05000000000000000000" pitchFamily="2" charset="2"/>
              <a:buChar char="§"/>
            </a:pPr>
            <a:r>
              <a:rPr lang="en-US" sz="1900" dirty="0" smtClean="0">
                <a:solidFill>
                  <a:srgbClr val="7030A0"/>
                </a:solidFill>
                <a:latin typeface="Times New Roman" panose="02020603050405020304" pitchFamily="18" charset="0"/>
                <a:cs typeface="Times New Roman" panose="02020603050405020304" pitchFamily="18" charset="0"/>
              </a:rPr>
              <a:t>Forecasts fail to maintain ascent in western equatorial Pacific, Indonesian region ; failure</a:t>
            </a:r>
          </a:p>
          <a:p>
            <a:r>
              <a:rPr lang="en-US" sz="1900" dirty="0">
                <a:solidFill>
                  <a:srgbClr val="7030A0"/>
                </a:solidFill>
                <a:latin typeface="Times New Roman" panose="02020603050405020304" pitchFamily="18" charset="0"/>
                <a:cs typeface="Times New Roman" panose="02020603050405020304" pitchFamily="18" charset="0"/>
              </a:rPr>
              <a:t> </a:t>
            </a:r>
            <a:r>
              <a:rPr lang="en-US" sz="1900" dirty="0" smtClean="0">
                <a:solidFill>
                  <a:srgbClr val="7030A0"/>
                </a:solidFill>
                <a:latin typeface="Times New Roman" panose="02020603050405020304" pitchFamily="18" charset="0"/>
                <a:cs typeface="Times New Roman" panose="02020603050405020304" pitchFamily="18" charset="0"/>
              </a:rPr>
              <a:t>    to maintain MJO in west Pacific in forecasts </a:t>
            </a:r>
            <a:endParaRPr lang="en-US" sz="19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12434" y="5656289"/>
            <a:ext cx="5992346" cy="400110"/>
          </a:xfrm>
          <a:prstGeom prst="rect">
            <a:avLst/>
          </a:prstGeom>
          <a:noFill/>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Indian participation in MEG meeting in seasonal basis ?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881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pic>
        <p:nvPicPr>
          <p:cNvPr id="3" name="Picture 2" descr="C:\Users\jongil.han\Documents\User-Docs\pub\EMC\GCWMB\popcorn_prp\tprp_tl1534_qh01_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69913"/>
            <a:ext cx="462915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5705475" y="15240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Control run</a:t>
            </a:r>
          </a:p>
        </p:txBody>
      </p:sp>
      <p:sp>
        <p:nvSpPr>
          <p:cNvPr id="5" name="TextBox 4"/>
          <p:cNvSpPr txBox="1">
            <a:spLocks noChangeArrowheads="1"/>
          </p:cNvSpPr>
          <p:nvPr/>
        </p:nvSpPr>
        <p:spPr bwMode="auto">
          <a:xfrm>
            <a:off x="5424487" y="3962400"/>
            <a:ext cx="36433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Experiment with modified trigger function (especially with </a:t>
            </a:r>
            <a:r>
              <a:rPr lang="en-US" altLang="en-US" sz="2000" dirty="0" smtClean="0"/>
              <a:t>convective inhibition (CIN) </a:t>
            </a:r>
            <a:r>
              <a:rPr lang="en-US" altLang="en-US" sz="2000" dirty="0"/>
              <a:t>reduce </a:t>
            </a:r>
            <a:r>
              <a:rPr lang="en-US" altLang="en-US" sz="2000" dirty="0" smtClean="0"/>
              <a:t>popcorn-like precipitation. No trigger if CIN &lt; -120 m</a:t>
            </a:r>
            <a:r>
              <a:rPr lang="en-US" altLang="en-US" sz="2000" baseline="30000" dirty="0" smtClean="0"/>
              <a:t>2</a:t>
            </a:r>
            <a:r>
              <a:rPr lang="en-US" altLang="en-US" sz="2000" dirty="0" smtClean="0"/>
              <a:t>/s</a:t>
            </a:r>
            <a:r>
              <a:rPr lang="en-US" altLang="en-US" sz="2000" baseline="30000" dirty="0" smtClean="0"/>
              <a:t>2</a:t>
            </a:r>
            <a:endParaRPr lang="en-US" altLang="en-US" sz="2000" baseline="30000" dirty="0"/>
          </a:p>
        </p:txBody>
      </p:sp>
      <p:sp>
        <p:nvSpPr>
          <p:cNvPr id="6" name="Oval 4"/>
          <p:cNvSpPr>
            <a:spLocks noChangeArrowheads="1"/>
          </p:cNvSpPr>
          <p:nvPr/>
        </p:nvSpPr>
        <p:spPr bwMode="auto">
          <a:xfrm>
            <a:off x="1914525" y="1524000"/>
            <a:ext cx="844550" cy="852488"/>
          </a:xfrm>
          <a:prstGeom prst="ellipse">
            <a:avLst/>
          </a:prstGeom>
          <a:noFill/>
          <a:ln w="38100" cap="sq" algn="ctr">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7" name="Oval 5"/>
          <p:cNvSpPr>
            <a:spLocks noChangeArrowheads="1"/>
          </p:cNvSpPr>
          <p:nvPr/>
        </p:nvSpPr>
        <p:spPr bwMode="auto">
          <a:xfrm>
            <a:off x="1971675" y="4572000"/>
            <a:ext cx="844550" cy="852488"/>
          </a:xfrm>
          <a:prstGeom prst="ellipse">
            <a:avLst/>
          </a:prstGeom>
          <a:noFill/>
          <a:ln w="38100" cap="sq" algn="ctr">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8" name="TextBox 7"/>
          <p:cNvSpPr txBox="1"/>
          <p:nvPr/>
        </p:nvSpPr>
        <p:spPr>
          <a:xfrm>
            <a:off x="6172200" y="6208296"/>
            <a:ext cx="2759089"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Jongil Han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78713" y="76200"/>
            <a:ext cx="2864887" cy="369332"/>
          </a:xfrm>
          <a:prstGeom prst="rect">
            <a:avLst/>
          </a:prstGeom>
          <a:noFill/>
          <a:ln>
            <a:solidFill>
              <a:schemeClr val="accent6">
                <a:lumMod val="75000"/>
              </a:schemeClr>
            </a:solidFill>
          </a:ln>
        </p:spPr>
        <p:txBody>
          <a:bodyPr wrap="none" rtlCol="0">
            <a:spAutoFit/>
          </a:bodyPr>
          <a:lstStyle/>
          <a:p>
            <a:r>
              <a:rPr lang="en-US" dirty="0" smtClean="0">
                <a:solidFill>
                  <a:schemeClr val="accent6">
                    <a:lumMod val="75000"/>
                  </a:schemeClr>
                </a:solidFill>
                <a:latin typeface="Times New Roman" panose="02020603050405020304" pitchFamily="18" charset="0"/>
                <a:cs typeface="Times New Roman" panose="02020603050405020304" pitchFamily="18" charset="0"/>
              </a:rPr>
              <a:t>Improving GFS precipitation</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219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idx="11"/>
          </p:nvPr>
        </p:nvSpPr>
        <p:spPr>
          <a:xfrm>
            <a:off x="838200" y="6553200"/>
            <a:ext cx="7237413" cy="304800"/>
          </a:xfrm>
        </p:spPr>
        <p:txBody>
          <a:bodyPr/>
          <a:lstStyle/>
          <a:p>
            <a:r>
              <a:rPr lang="en-US" altLang="en-US" dirty="0"/>
              <a:t>IITM Monsoon Mission Review meeting, 18-20 Feb, 2015</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80" t="26282" r="4326" b="26217"/>
          <a:stretch/>
        </p:blipFill>
        <p:spPr>
          <a:xfrm>
            <a:off x="381000" y="533400"/>
            <a:ext cx="3952353" cy="2362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248" t="26539" r="4314" b="26218"/>
          <a:stretch/>
        </p:blipFill>
        <p:spPr>
          <a:xfrm>
            <a:off x="4571589" y="533400"/>
            <a:ext cx="3962811" cy="2362200"/>
          </a:xfrm>
          <a:prstGeom prst="rect">
            <a:avLst/>
          </a:prstGeom>
        </p:spPr>
      </p:pic>
      <p:sp>
        <p:nvSpPr>
          <p:cNvPr id="7" name="TextBox 6"/>
          <p:cNvSpPr txBox="1"/>
          <p:nvPr/>
        </p:nvSpPr>
        <p:spPr>
          <a:xfrm>
            <a:off x="953050" y="228600"/>
            <a:ext cx="3015441" cy="307777"/>
          </a:xfrm>
          <a:prstGeom prst="rect">
            <a:avLst/>
          </a:prstGeom>
          <a:noFill/>
        </p:spPr>
        <p:txBody>
          <a:bodyPr wrap="none" rtlCol="0">
            <a:spAutoFit/>
          </a:bodyPr>
          <a:lstStyle/>
          <a:p>
            <a:r>
              <a:rPr lang="en-US" sz="1400" b="1" dirty="0" smtClean="0">
                <a:solidFill>
                  <a:srgbClr val="002060"/>
                </a:solidFill>
                <a:latin typeface="Times New Roman" panose="02020603050405020304" pitchFamily="18" charset="0"/>
                <a:cs typeface="Times New Roman" panose="02020603050405020304" pitchFamily="18" charset="0"/>
              </a:rPr>
              <a:t>Precip 06h, T574, May23Jun22, 2014</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34943" y="228600"/>
            <a:ext cx="3105209" cy="307777"/>
          </a:xfrm>
          <a:prstGeom prst="rect">
            <a:avLst/>
          </a:prstGeom>
          <a:noFill/>
        </p:spPr>
        <p:txBody>
          <a:bodyPr wrap="none" rtlCol="0">
            <a:spAutoFit/>
          </a:bodyPr>
          <a:lstStyle/>
          <a:p>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Precip 06h, T1534, May23Jun22, 2014</a:t>
            </a:r>
            <a:endParaRPr lang="en-US" sz="1400" b="1" dirty="0">
              <a:solidFill>
                <a:schemeClr val="accent6">
                  <a:lumMod val="50000"/>
                </a:schemeClr>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bwMode="auto">
          <a:xfrm flipV="1">
            <a:off x="914400" y="1447800"/>
            <a:ext cx="228600" cy="152400"/>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1219200" y="1447800"/>
            <a:ext cx="228600" cy="266700"/>
          </a:xfrm>
          <a:prstGeom prst="straightConnector1">
            <a:avLst/>
          </a:prstGeom>
          <a:solidFill>
            <a:srgbClr val="00B8FF"/>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951345"/>
            <a:ext cx="4648200" cy="3038475"/>
          </a:xfrm>
          <a:prstGeom prst="rect">
            <a:avLst/>
          </a:prstGeom>
        </p:spPr>
      </p:pic>
      <p:sp>
        <p:nvSpPr>
          <p:cNvPr id="12" name="TextBox 11"/>
          <p:cNvSpPr txBox="1"/>
          <p:nvPr/>
        </p:nvSpPr>
        <p:spPr>
          <a:xfrm>
            <a:off x="63288" y="3505200"/>
            <a:ext cx="2451312" cy="738664"/>
          </a:xfrm>
          <a:prstGeom prst="rect">
            <a:avLst/>
          </a:prstGeom>
          <a:noFill/>
        </p:spPr>
        <p:txBody>
          <a:bodyPr wrap="none" rtlCol="0">
            <a:spAutoFit/>
          </a:bodyPr>
          <a:lstStyle/>
          <a:p>
            <a:r>
              <a:rPr lang="en-US" sz="1400" dirty="0" smtClean="0">
                <a:solidFill>
                  <a:schemeClr val="accent6">
                    <a:lumMod val="50000"/>
                  </a:schemeClr>
                </a:solidFill>
                <a:latin typeface="Times New Roman" panose="02020603050405020304" pitchFamily="18" charset="0"/>
                <a:cs typeface="Times New Roman" panose="02020603050405020304" pitchFamily="18" charset="0"/>
              </a:rPr>
              <a:t>NOAA/NCEP/CPC CMORPH</a:t>
            </a:r>
          </a:p>
          <a:p>
            <a:r>
              <a:rPr lang="en-US" sz="1400" dirty="0" smtClean="0">
                <a:solidFill>
                  <a:schemeClr val="accent6">
                    <a:lumMod val="50000"/>
                  </a:schemeClr>
                </a:solidFill>
                <a:latin typeface="Times New Roman" panose="02020603050405020304" pitchFamily="18" charset="0"/>
                <a:cs typeface="Times New Roman" panose="02020603050405020304" pitchFamily="18" charset="0"/>
              </a:rPr>
              <a:t>Accumulated precipitation  :</a:t>
            </a:r>
          </a:p>
          <a:p>
            <a:r>
              <a:rPr lang="en-US" sz="1400" dirty="0" smtClean="0">
                <a:solidFill>
                  <a:schemeClr val="accent6">
                    <a:lumMod val="50000"/>
                  </a:schemeClr>
                </a:solidFill>
                <a:latin typeface="Times New Roman" panose="02020603050405020304" pitchFamily="18" charset="0"/>
                <a:cs typeface="Times New Roman" panose="02020603050405020304" pitchFamily="18" charset="0"/>
              </a:rPr>
              <a:t>12z May 22 – 12z Jun 15, 2014</a:t>
            </a:r>
            <a:endParaRPr lang="en-US" sz="1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6200" y="5943600"/>
            <a:ext cx="89916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smtClean="0">
                <a:solidFill>
                  <a:srgbClr val="7030A0"/>
                </a:solidFill>
                <a:latin typeface="Times New Roman" panose="02020603050405020304" pitchFamily="18" charset="0"/>
                <a:cs typeface="Times New Roman" panose="02020603050405020304" pitchFamily="18" charset="0"/>
              </a:rPr>
              <a:t>GFS generally forecasts too much of convection along the SW coast of India when the surface</a:t>
            </a:r>
          </a:p>
          <a:p>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     flow impinging along the SW coast of India is around 20 </a:t>
            </a:r>
            <a:r>
              <a:rPr lang="en-US" sz="1600" b="1" dirty="0" err="1" smtClean="0">
                <a:solidFill>
                  <a:srgbClr val="7030A0"/>
                </a:solidFill>
                <a:latin typeface="Times New Roman" panose="02020603050405020304" pitchFamily="18" charset="0"/>
                <a:cs typeface="Times New Roman" panose="02020603050405020304" pitchFamily="18" charset="0"/>
              </a:rPr>
              <a:t>kt</a:t>
            </a:r>
            <a:endParaRPr lang="en-US" sz="16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6000" y="6251056"/>
            <a:ext cx="3044423" cy="338554"/>
          </a:xfrm>
          <a:prstGeom prst="rect">
            <a:avLst/>
          </a:prstGeom>
          <a:noFill/>
        </p:spPr>
        <p:txBody>
          <a:bodyPr wrap="none" rtlCol="0">
            <a:spAutoFit/>
          </a:bodyPr>
          <a:lstStyle/>
          <a:p>
            <a:r>
              <a:rPr lang="en-US" sz="1600" dirty="0" smtClean="0">
                <a:solidFill>
                  <a:srgbClr val="00B050"/>
                </a:solidFill>
                <a:latin typeface="Times New Roman" panose="02020603050405020304" pitchFamily="18" charset="0"/>
                <a:cs typeface="Times New Roman" panose="02020603050405020304" pitchFamily="18" charset="0"/>
              </a:rPr>
              <a:t>(Courtesy : Stan Benjamin, ESRL)</a:t>
            </a:r>
            <a:endParaRPr lang="en-US" sz="1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2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1600200" y="285690"/>
            <a:ext cx="5939446" cy="400110"/>
          </a:xfrm>
          <a:prstGeom prst="rect">
            <a:avLst/>
          </a:prstGeom>
          <a:noFill/>
        </p:spPr>
        <p:txBody>
          <a:bodyPr wrap="none" rtlCol="0">
            <a:spAutoFit/>
          </a:bodyPr>
          <a:lstStyle/>
          <a:p>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Implementation plan for December 2015 GFS upgrade </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907118"/>
            <a:ext cx="8917891" cy="480131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Major software infrastructure upgrade : NOAA Environmental Modeling System (NEMS) </a:t>
            </a:r>
          </a:p>
          <a:p>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enable coupling to other components (ocean, sea-ice, wave, aerosol, land, atmosphere, </a:t>
            </a:r>
          </a:p>
          <a:p>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ionosphere)</a:t>
            </a:r>
          </a:p>
          <a:p>
            <a:endParaRPr lang="en-US" dirty="0">
              <a:solidFill>
                <a:srgbClr val="0000FF"/>
              </a:solidFill>
              <a:latin typeface="Times New Roman" panose="02020603050405020304" pitchFamily="18" charset="0"/>
              <a:cs typeface="Times New Roman" panose="02020603050405020304" pitchFamily="18" charset="0"/>
            </a:endParaRPr>
          </a:p>
          <a:p>
            <a:pPr marL="285750" lvl="1">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Unifies </a:t>
            </a:r>
            <a:r>
              <a:rPr lang="en-US" dirty="0">
                <a:solidFill>
                  <a:srgbClr val="0000FF"/>
                </a:solidFill>
                <a:latin typeface="Times New Roman" panose="02020603050405020304" pitchFamily="18" charset="0"/>
                <a:cs typeface="Times New Roman" panose="02020603050405020304" pitchFamily="18" charset="0"/>
              </a:rPr>
              <a:t>GFS infrastructure and unifies gridded I/O (NEMSIO), removing </a:t>
            </a:r>
            <a:r>
              <a:rPr lang="en-US" dirty="0" smtClean="0">
                <a:solidFill>
                  <a:srgbClr val="0000FF"/>
                </a:solidFill>
                <a:latin typeface="Times New Roman" panose="02020603050405020304" pitchFamily="18" charset="0"/>
                <a:cs typeface="Times New Roman" panose="02020603050405020304" pitchFamily="18" charset="0"/>
              </a:rPr>
              <a:t>requirement </a:t>
            </a:r>
          </a:p>
          <a:p>
            <a:pPr marL="0" lvl="1" indent="0"/>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for </a:t>
            </a:r>
            <a:r>
              <a:rPr lang="en-US" dirty="0">
                <a:solidFill>
                  <a:srgbClr val="0000FF"/>
                </a:solidFill>
                <a:latin typeface="Times New Roman" panose="02020603050405020304" pitchFamily="18" charset="0"/>
                <a:cs typeface="Times New Roman" panose="02020603050405020304" pitchFamily="18" charset="0"/>
              </a:rPr>
              <a:t>spectral transforms in ancillary </a:t>
            </a:r>
            <a:r>
              <a:rPr lang="en-US" dirty="0" smtClean="0">
                <a:solidFill>
                  <a:srgbClr val="0000FF"/>
                </a:solidFill>
                <a:latin typeface="Times New Roman" panose="02020603050405020304" pitchFamily="18" charset="0"/>
                <a:cs typeface="Times New Roman" panose="02020603050405020304" pitchFamily="18" charset="0"/>
              </a:rPr>
              <a:t>codes</a:t>
            </a:r>
          </a:p>
          <a:p>
            <a:pPr marL="0" lvl="1" indent="0"/>
            <a:endParaRPr lang="en-US" dirty="0">
              <a:solidFill>
                <a:srgbClr val="0000FF"/>
              </a:solidFill>
              <a:latin typeface="Times New Roman" panose="02020603050405020304" pitchFamily="18" charset="0"/>
              <a:cs typeface="Times New Roman" panose="02020603050405020304" pitchFamily="18" charset="0"/>
            </a:endParaRPr>
          </a:p>
          <a:p>
            <a:pPr marL="285750" lvl="1">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Hybrid 4D-EnVAR : </a:t>
            </a:r>
            <a:r>
              <a:rPr lang="en-US" dirty="0">
                <a:solidFill>
                  <a:srgbClr val="0000FF"/>
                </a:solidFill>
                <a:latin typeface="Times New Roman" panose="02020603050405020304" pitchFamily="18" charset="0"/>
                <a:cs typeface="Times New Roman" panose="02020603050405020304" pitchFamily="18" charset="0"/>
              </a:rPr>
              <a:t>The ensemble-derived background error as well as the GSI </a:t>
            </a:r>
            <a:r>
              <a:rPr lang="en-US" dirty="0" smtClean="0">
                <a:solidFill>
                  <a:srgbClr val="0000FF"/>
                </a:solidFill>
                <a:latin typeface="Times New Roman" panose="02020603050405020304" pitchFamily="18" charset="0"/>
                <a:cs typeface="Times New Roman" panose="02020603050405020304" pitchFamily="18" charset="0"/>
              </a:rPr>
              <a:t>analysis </a:t>
            </a:r>
          </a:p>
          <a:p>
            <a:pPr marL="0" lvl="1" indent="0"/>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increment </a:t>
            </a:r>
            <a:r>
              <a:rPr lang="en-US" dirty="0">
                <a:solidFill>
                  <a:srgbClr val="0000FF"/>
                </a:solidFill>
                <a:latin typeface="Times New Roman" panose="02020603050405020304" pitchFamily="18" charset="0"/>
                <a:cs typeface="Times New Roman" panose="02020603050405020304" pitchFamily="18" charset="0"/>
              </a:rPr>
              <a:t>will </a:t>
            </a:r>
            <a:r>
              <a:rPr lang="en-US" dirty="0" smtClean="0">
                <a:solidFill>
                  <a:srgbClr val="0000FF"/>
                </a:solidFill>
                <a:latin typeface="Times New Roman" panose="02020603050405020304" pitchFamily="18" charset="0"/>
                <a:cs typeface="Times New Roman" panose="02020603050405020304" pitchFamily="18" charset="0"/>
              </a:rPr>
              <a:t>vary </a:t>
            </a:r>
            <a:r>
              <a:rPr lang="en-US" dirty="0">
                <a:solidFill>
                  <a:srgbClr val="0000FF"/>
                </a:solidFill>
                <a:latin typeface="Times New Roman" panose="02020603050405020304" pitchFamily="18" charset="0"/>
                <a:cs typeface="Times New Roman" panose="02020603050405020304" pitchFamily="18" charset="0"/>
              </a:rPr>
              <a:t>in time over the -3 hour to +3 hour assimilation </a:t>
            </a:r>
            <a:r>
              <a:rPr lang="en-US" dirty="0" smtClean="0">
                <a:solidFill>
                  <a:srgbClr val="0000FF"/>
                </a:solidFill>
                <a:latin typeface="Times New Roman" panose="02020603050405020304" pitchFamily="18" charset="0"/>
                <a:cs typeface="Times New Roman" panose="02020603050405020304" pitchFamily="18" charset="0"/>
              </a:rPr>
              <a:t>window</a:t>
            </a:r>
          </a:p>
          <a:p>
            <a:pPr marL="0" lvl="1" indent="0"/>
            <a:endParaRPr lang="en-US"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Semi-implicit improvements to increase numerical stability</a:t>
            </a:r>
          </a:p>
          <a:p>
            <a:pPr marL="285750" indent="-285750">
              <a:buFont typeface="Wingdings" panose="05000000000000000000" pitchFamily="2" charset="2"/>
              <a:buChar char="v"/>
            </a:pPr>
            <a:endParaRPr lang="en-US"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Cumulus convection improvements</a:t>
            </a:r>
          </a:p>
          <a:p>
            <a:pPr marL="285750" indent="-285750">
              <a:buFont typeface="Wingdings" panose="05000000000000000000" pitchFamily="2" charset="2"/>
              <a:buChar char="v"/>
            </a:pPr>
            <a:endParaRPr lang="en-US" dirty="0">
              <a:solidFill>
                <a:srgbClr val="0000FF"/>
              </a:solidFill>
              <a:latin typeface="Times New Roman" panose="02020603050405020304" pitchFamily="18" charset="0"/>
              <a:cs typeface="Times New Roman" panose="02020603050405020304" pitchFamily="18" charset="0"/>
            </a:endParaRPr>
          </a:p>
          <a:p>
            <a:pPr marL="285750" lvl="1">
              <a:buFont typeface="Wingdings" panose="05000000000000000000" pitchFamily="2" charset="2"/>
              <a:buChar char="v"/>
            </a:pPr>
            <a:r>
              <a:rPr lang="en-US" dirty="0" smtClean="0">
                <a:solidFill>
                  <a:srgbClr val="0000FF"/>
                </a:solidFill>
                <a:latin typeface="Times New Roman" panose="02020603050405020304" pitchFamily="18" charset="0"/>
                <a:cs typeface="Times New Roman" panose="02020603050405020304" pitchFamily="18" charset="0"/>
              </a:rPr>
              <a:t> Land and Surface physics implementation :  address seasonal </a:t>
            </a:r>
            <a:r>
              <a:rPr lang="en-US" dirty="0">
                <a:solidFill>
                  <a:srgbClr val="0000FF"/>
                </a:solidFill>
                <a:latin typeface="Times New Roman" panose="02020603050405020304" pitchFamily="18" charset="0"/>
                <a:cs typeface="Times New Roman" panose="02020603050405020304" pitchFamily="18" charset="0"/>
              </a:rPr>
              <a:t>(summer warm/dry, </a:t>
            </a:r>
            <a:r>
              <a:rPr lang="en-US" dirty="0" smtClean="0">
                <a:solidFill>
                  <a:srgbClr val="0000FF"/>
                </a:solidFill>
                <a:latin typeface="Times New Roman" panose="02020603050405020304" pitchFamily="18" charset="0"/>
                <a:cs typeface="Times New Roman" panose="02020603050405020304" pitchFamily="18" charset="0"/>
              </a:rPr>
              <a:t>winter </a:t>
            </a:r>
          </a:p>
          <a:p>
            <a:pPr marL="0" lvl="1" indent="0"/>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     cold/wet</a:t>
            </a:r>
            <a:r>
              <a:rPr lang="en-US" dirty="0">
                <a:solidFill>
                  <a:srgbClr val="0000FF"/>
                </a:solidFill>
                <a:latin typeface="Times New Roman" panose="02020603050405020304" pitchFamily="18" charset="0"/>
                <a:cs typeface="Times New Roman" panose="02020603050405020304" pitchFamily="18" charset="0"/>
              </a:rPr>
              <a:t>) and diurnal (sunset cold, sunrise warm) biases</a:t>
            </a:r>
          </a:p>
          <a:p>
            <a:r>
              <a:rPr lang="en-US" dirty="0" smtClean="0">
                <a:solidFill>
                  <a:srgbClr val="0000FF"/>
                </a:solidFill>
                <a:latin typeface="Times New Roman" panose="02020603050405020304" pitchFamily="18" charset="0"/>
                <a:cs typeface="Times New Roman" panose="02020603050405020304" pitchFamily="18" charset="0"/>
              </a:rPr>
              <a:t> </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35002" y="6172200"/>
            <a:ext cx="2813591"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Mark Iredell;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86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3733800" y="381000"/>
            <a:ext cx="1175322" cy="461665"/>
          </a:xfrm>
          <a:prstGeom prst="rect">
            <a:avLst/>
          </a:prstGeom>
          <a:noFill/>
        </p:spPr>
        <p:txBody>
          <a:bodyPr wrap="none" rtlCol="0">
            <a:spAutoFit/>
          </a:bodyPr>
          <a:lstStyle/>
          <a:p>
            <a:r>
              <a:rPr lang="en-US" sz="2400" b="1" dirty="0" smtClean="0">
                <a:solidFill>
                  <a:schemeClr val="accent4">
                    <a:lumMod val="85000"/>
                    <a:lumOff val="15000"/>
                  </a:schemeClr>
                </a:solidFill>
                <a:latin typeface="Times New Roman" panose="02020603050405020304" pitchFamily="18" charset="0"/>
                <a:cs typeface="Times New Roman" panose="02020603050405020304" pitchFamily="18" charset="0"/>
              </a:rPr>
              <a:t>Outline</a:t>
            </a:r>
            <a:endParaRPr lang="en-US" sz="2400" b="1" dirty="0">
              <a:solidFill>
                <a:schemeClr val="accent4">
                  <a:lumMod val="85000"/>
                  <a:lumOff val="1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43000" y="1066800"/>
            <a:ext cx="6477000" cy="4493538"/>
          </a:xfrm>
          <a:prstGeom prst="rect">
            <a:avLst/>
          </a:prstGeom>
          <a:noFill/>
        </p:spPr>
        <p:txBody>
          <a:bodyPr wrap="square" rtlCol="0">
            <a:spAutoFit/>
          </a:bodyPr>
          <a:lstStyle/>
          <a:p>
            <a:pPr marL="285750" indent="-285750">
              <a:buFont typeface="Wingdings" panose="05000000000000000000" pitchFamily="2" charset="2"/>
              <a:buChar char="q"/>
            </a:pPr>
            <a:r>
              <a:rPr lang="en-US" sz="2200" dirty="0" smtClean="0">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Implementation of new GFS at NCEP</a:t>
            </a:r>
          </a:p>
          <a:p>
            <a:endParaRPr lang="en-US" sz="2200" dirty="0" smtClean="0">
              <a:solidFill>
                <a:srgbClr val="FF0000"/>
              </a:solidFill>
              <a:latin typeface="Times New Roman" panose="02020603050405020304" pitchFamily="18" charset="0"/>
              <a:cs typeface="Times New Roman" panose="02020603050405020304" pitchFamily="18" charset="0"/>
            </a:endParaRPr>
          </a:p>
          <a:p>
            <a:pPr marL="1025525" indent="-342900">
              <a:buFont typeface="Wingdings" panose="05000000000000000000" pitchFamily="2" charset="2"/>
              <a:buChar char="ü"/>
            </a:pPr>
            <a:r>
              <a:rPr lang="en-US" sz="2200" dirty="0" smtClean="0">
                <a:solidFill>
                  <a:srgbClr val="FF0000"/>
                </a:solidFill>
                <a:latin typeface="Times New Roman" panose="02020603050405020304" pitchFamily="18" charset="0"/>
                <a:cs typeface="Times New Roman" panose="02020603050405020304" pitchFamily="18" charset="0"/>
              </a:rPr>
              <a:t>Major changes</a:t>
            </a:r>
          </a:p>
          <a:p>
            <a:pPr marL="1025525" indent="-342900">
              <a:buFont typeface="Wingdings" panose="05000000000000000000" pitchFamily="2" charset="2"/>
              <a:buChar char="ü"/>
            </a:pPr>
            <a:r>
              <a:rPr lang="en-US" sz="2200" dirty="0" smtClean="0">
                <a:solidFill>
                  <a:srgbClr val="FF0000"/>
                </a:solidFill>
                <a:latin typeface="Times New Roman" panose="02020603050405020304" pitchFamily="18" charset="0"/>
                <a:cs typeface="Times New Roman" panose="02020603050405020304" pitchFamily="18" charset="0"/>
              </a:rPr>
              <a:t>Physics upgrades and issues</a:t>
            </a:r>
          </a:p>
          <a:p>
            <a:pPr marL="1025525" indent="-342900">
              <a:buFont typeface="Wingdings" panose="05000000000000000000" pitchFamily="2" charset="2"/>
              <a:buChar char="ü"/>
            </a:pPr>
            <a:r>
              <a:rPr lang="en-US" sz="2200" dirty="0" smtClean="0">
                <a:solidFill>
                  <a:srgbClr val="FF0000"/>
                </a:solidFill>
                <a:latin typeface="Times New Roman" panose="02020603050405020304" pitchFamily="18" charset="0"/>
                <a:cs typeface="Times New Roman" panose="02020603050405020304" pitchFamily="18" charset="0"/>
              </a:rPr>
              <a:t>next implementation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a:t>
            </a:r>
          </a:p>
          <a:p>
            <a:endParaRPr lang="en-US" sz="2200"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CFS  plans (Draft)</a:t>
            </a:r>
          </a:p>
          <a:p>
            <a:endParaRPr lang="en-US" sz="2200"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Ensemble forecast updates with GEFS</a:t>
            </a:r>
          </a:p>
          <a:p>
            <a:r>
              <a:rPr lang="en-US" sz="2200" dirty="0" smtClean="0">
                <a:solidFill>
                  <a:srgbClr val="FF0000"/>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Monsoon desk</a:t>
            </a:r>
          </a:p>
          <a:p>
            <a:endParaRPr lang="en-US" sz="2200"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Future work</a:t>
            </a: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67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idx="11"/>
          </p:nvPr>
        </p:nvSpPr>
        <p:spPr>
          <a:xfrm>
            <a:off x="611187" y="6553200"/>
            <a:ext cx="7237413" cy="304800"/>
          </a:xfrm>
        </p:spPr>
        <p:txBody>
          <a:bodyPr/>
          <a:lstStyle/>
          <a:p>
            <a:r>
              <a:rPr lang="en-US" altLang="en-US" dirty="0"/>
              <a:t>IITM Monsoon Mission Review meeting, 18-20 Feb, 2015</a:t>
            </a:r>
          </a:p>
        </p:txBody>
      </p:sp>
      <p:graphicFrame>
        <p:nvGraphicFramePr>
          <p:cNvPr id="4" name="Table 3"/>
          <p:cNvGraphicFramePr>
            <a:graphicFrameLocks noGrp="1"/>
          </p:cNvGraphicFramePr>
          <p:nvPr>
            <p:extLst>
              <p:ext uri="{D42A27DB-BD31-4B8C-83A1-F6EECF244321}">
                <p14:modId xmlns:p14="http://schemas.microsoft.com/office/powerpoint/2010/main" val="3543695936"/>
              </p:ext>
            </p:extLst>
          </p:nvPr>
        </p:nvGraphicFramePr>
        <p:xfrm>
          <a:off x="609600" y="533400"/>
          <a:ext cx="8229600" cy="5872960"/>
        </p:xfrm>
        <a:graphic>
          <a:graphicData uri="http://schemas.openxmlformats.org/drawingml/2006/table">
            <a:tbl>
              <a:tblPr firstRow="1" bandRow="1">
                <a:tableStyleId>{5C22544A-7EE6-4342-B048-85BDC9FD1C3A}</a:tableStyleId>
              </a:tblPr>
              <a:tblGrid>
                <a:gridCol w="3200400"/>
                <a:gridCol w="5029200"/>
              </a:tblGrid>
              <a:tr h="574279">
                <a:tc>
                  <a:txBody>
                    <a:bodyPr/>
                    <a:lstStyle/>
                    <a:p>
                      <a:pPr algn="ctr"/>
                      <a:r>
                        <a:rPr lang="en-US" sz="1800" dirty="0" smtClean="0">
                          <a:latin typeface="Times New Roman" panose="02020603050405020304" pitchFamily="18" charset="0"/>
                          <a:cs typeface="Times New Roman" panose="02020603050405020304" pitchFamily="18" charset="0"/>
                        </a:rPr>
                        <a:t>Changes</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         Comments</a:t>
                      </a:r>
                      <a:endParaRPr lang="en-US" sz="1800" dirty="0">
                        <a:latin typeface="Times New Roman" panose="02020603050405020304" pitchFamily="18" charset="0"/>
                        <a:cs typeface="Times New Roman" panose="02020603050405020304" pitchFamily="18" charset="0"/>
                      </a:endParaRPr>
                    </a:p>
                  </a:txBody>
                  <a:tcPr/>
                </a:tc>
              </a:tr>
              <a:tr h="704449">
                <a:tc>
                  <a:txBody>
                    <a:bodyPr/>
                    <a:lstStyle/>
                    <a:p>
                      <a:r>
                        <a:rPr lang="en-US" sz="1600" dirty="0" smtClean="0">
                          <a:latin typeface="Times New Roman" panose="02020603050405020304" pitchFamily="18" charset="0"/>
                          <a:cs typeface="Times New Roman" panose="02020603050405020304" pitchFamily="18" charset="0"/>
                        </a:rPr>
                        <a:t>DA Change : 4D hybrid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Time consistency and accuracy</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Model change</a:t>
                      </a:r>
                      <a:endParaRPr lang="en-US" sz="1600" dirty="0">
                        <a:latin typeface="Times New Roman" panose="02020603050405020304" pitchFamily="18" charset="0"/>
                        <a:cs typeface="Times New Roman" panose="02020603050405020304" pitchFamily="18" charset="0"/>
                      </a:endParaRPr>
                    </a:p>
                  </a:txBody>
                  <a:tcPr>
                    <a:solidFill>
                      <a:srgbClr val="00CC66"/>
                    </a:solidFill>
                  </a:tcPr>
                </a:tc>
                <a:tc>
                  <a:txBody>
                    <a:bodyPr/>
                    <a:lstStyle/>
                    <a:p>
                      <a:endParaRPr lang="en-US" sz="1600" dirty="0">
                        <a:latin typeface="Times New Roman" panose="02020603050405020304" pitchFamily="18" charset="0"/>
                        <a:cs typeface="Times New Roman" panose="02020603050405020304" pitchFamily="18" charset="0"/>
                      </a:endParaRPr>
                    </a:p>
                  </a:txBody>
                  <a:tcPr>
                    <a:solidFill>
                      <a:srgbClr val="00CC66"/>
                    </a:solidFill>
                  </a:tcPr>
                </a:tc>
              </a:tr>
              <a:tr h="574279">
                <a:tc>
                  <a:txBody>
                    <a:bodyPr/>
                    <a:lstStyle/>
                    <a:p>
                      <a:r>
                        <a:rPr lang="en-US" sz="1600" dirty="0" smtClean="0">
                          <a:latin typeface="Times New Roman" panose="02020603050405020304" pitchFamily="18" charset="0"/>
                          <a:cs typeface="Times New Roman" panose="02020603050405020304" pitchFamily="18" charset="0"/>
                        </a:rPr>
                        <a:t>NEMS</a:t>
                      </a:r>
                      <a:r>
                        <a:rPr lang="en-US" sz="1600" baseline="0" dirty="0" smtClean="0">
                          <a:latin typeface="Times New Roman" panose="02020603050405020304" pitchFamily="18" charset="0"/>
                          <a:cs typeface="Times New Roman" panose="02020603050405020304" pitchFamily="18" charset="0"/>
                        </a:rPr>
                        <a:t> with </a:t>
                      </a:r>
                      <a:r>
                        <a:rPr lang="en-US" sz="1600" baseline="0" dirty="0" err="1" smtClean="0">
                          <a:latin typeface="Times New Roman" panose="02020603050405020304" pitchFamily="18" charset="0"/>
                          <a:cs typeface="Times New Roman" panose="02020603050405020304" pitchFamily="18" charset="0"/>
                        </a:rPr>
                        <a:t>nemsio</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Infrastructure</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Cumulus convection</a:t>
                      </a:r>
                      <a:r>
                        <a:rPr lang="en-US" sz="1600" baseline="0" dirty="0" smtClean="0">
                          <a:latin typeface="Times New Roman" panose="02020603050405020304" pitchFamily="18" charset="0"/>
                          <a:cs typeface="Times New Roman" panose="02020603050405020304" pitchFamily="18" charset="0"/>
                        </a:rPr>
                        <a:t> update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Precipitation score and fewer false alarms</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Enhanced Semi-implicit stability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Larger </a:t>
                      </a:r>
                      <a:r>
                        <a:rPr lang="en-US" sz="1600" dirty="0" err="1" smtClean="0">
                          <a:latin typeface="Times New Roman" panose="02020603050405020304" pitchFamily="18" charset="0"/>
                          <a:cs typeface="Times New Roman" panose="02020603050405020304" pitchFamily="18" charset="0"/>
                        </a:rPr>
                        <a:t>dt</a:t>
                      </a:r>
                      <a:r>
                        <a:rPr lang="en-US" sz="1600" dirty="0" smtClean="0">
                          <a:latin typeface="Times New Roman" panose="02020603050405020304" pitchFamily="18" charset="0"/>
                          <a:cs typeface="Times New Roman" panose="02020603050405020304" pitchFamily="18" charset="0"/>
                        </a:rPr>
                        <a:t>, less noise,</a:t>
                      </a:r>
                      <a:r>
                        <a:rPr lang="en-US" sz="1600" baseline="0" dirty="0" smtClean="0">
                          <a:latin typeface="Times New Roman" panose="02020603050405020304" pitchFamily="18" charset="0"/>
                          <a:cs typeface="Times New Roman" panose="02020603050405020304" pitchFamily="18" charset="0"/>
                        </a:rPr>
                        <a:t> less dissipation</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Land changes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Summer warm/dry bias, winter cold/wet bias over CONUS</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Sea</a:t>
                      </a:r>
                      <a:r>
                        <a:rPr lang="en-US" sz="1600" baseline="0" dirty="0" smtClean="0">
                          <a:latin typeface="Times New Roman" panose="02020603050405020304" pitchFamily="18" charset="0"/>
                          <a:cs typeface="Times New Roman" panose="02020603050405020304" pitchFamily="18" charset="0"/>
                        </a:rPr>
                        <a:t> ice change </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Consistency with CFS, better ice</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representation</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New radiation package</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Call</a:t>
                      </a:r>
                      <a:r>
                        <a:rPr lang="en-US" sz="1600" baseline="0" dirty="0" smtClean="0">
                          <a:latin typeface="Times New Roman" panose="02020603050405020304" pitchFamily="18" charset="0"/>
                          <a:cs typeface="Times New Roman" panose="02020603050405020304" pitchFamily="18" charset="0"/>
                        </a:rPr>
                        <a:t> radiation at every time step</a:t>
                      </a:r>
                      <a:endParaRPr lang="en-US" sz="1600" dirty="0">
                        <a:latin typeface="Times New Roman" panose="02020603050405020304" pitchFamily="18" charset="0"/>
                        <a:cs typeface="Times New Roman" panose="02020603050405020304" pitchFamily="18" charset="0"/>
                      </a:endParaRPr>
                    </a:p>
                  </a:txBody>
                  <a:tcPr/>
                </a:tc>
              </a:tr>
              <a:tr h="574279">
                <a:tc>
                  <a:txBody>
                    <a:bodyPr/>
                    <a:lstStyle/>
                    <a:p>
                      <a:r>
                        <a:rPr lang="en-US" sz="1600" dirty="0" smtClean="0">
                          <a:latin typeface="Times New Roman" panose="02020603050405020304" pitchFamily="18" charset="0"/>
                          <a:cs typeface="Times New Roman" panose="02020603050405020304" pitchFamily="18" charset="0"/>
                        </a:rPr>
                        <a:t>Surface layer and PBL physics</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Cold sunset bias, warm sunrise bias</a:t>
                      </a:r>
                      <a:endParaRPr lang="en-US" sz="1600"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752600" y="57090"/>
            <a:ext cx="5649303" cy="400110"/>
          </a:xfrm>
          <a:prstGeom prst="rect">
            <a:avLst/>
          </a:prstGeom>
          <a:noFill/>
        </p:spPr>
        <p:txBody>
          <a:bodyPr wrap="none" rtlCol="0">
            <a:spAutoFit/>
          </a:bodyPr>
          <a:lstStyle/>
          <a:p>
            <a:r>
              <a:rPr lang="en-US" sz="2000" b="1" dirty="0" smtClean="0">
                <a:solidFill>
                  <a:srgbClr val="7030A0"/>
                </a:solidFill>
                <a:latin typeface="Times New Roman" panose="02020603050405020304" pitchFamily="18" charset="0"/>
                <a:cs typeface="Times New Roman" panose="02020603050405020304" pitchFamily="18" charset="0"/>
              </a:rPr>
              <a:t>Summary of upcoming changes in GFS (</a:t>
            </a:r>
            <a:r>
              <a:rPr lang="en-US" sz="2000" b="1" i="1" u="sng" dirty="0" smtClean="0">
                <a:solidFill>
                  <a:srgbClr val="7030A0"/>
                </a:solidFill>
                <a:latin typeface="Times New Roman" panose="02020603050405020304" pitchFamily="18" charset="0"/>
                <a:cs typeface="Times New Roman" panose="02020603050405020304" pitchFamily="18" charset="0"/>
              </a:rPr>
              <a:t>tentative</a:t>
            </a:r>
            <a:r>
              <a:rPr lang="en-US" sz="2000" b="1" dirty="0" smtClean="0">
                <a:solidFill>
                  <a:srgbClr val="7030A0"/>
                </a:solidFill>
                <a:latin typeface="Times New Roman" panose="02020603050405020304" pitchFamily="18" charset="0"/>
                <a:cs typeface="Times New Roman" panose="02020603050405020304" pitchFamily="18" charset="0"/>
              </a:rPr>
              <a:t>)</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29400" y="6400800"/>
            <a:ext cx="2478564" cy="307777"/>
          </a:xfrm>
          <a:prstGeom prst="rect">
            <a:avLst/>
          </a:prstGeom>
          <a:noFill/>
        </p:spPr>
        <p:txBody>
          <a:bodyPr wrap="none" rtlCol="0">
            <a:spAutoFit/>
          </a:bodyPr>
          <a:lstStyle/>
          <a:p>
            <a:r>
              <a:rPr lang="en-US" sz="1400" dirty="0">
                <a:solidFill>
                  <a:schemeClr val="accent1">
                    <a:lumMod val="75000"/>
                  </a:schemeClr>
                </a:solidFill>
                <a:latin typeface="Times New Roman" panose="02020603050405020304" pitchFamily="18" charset="0"/>
                <a:cs typeface="Times New Roman" panose="02020603050405020304" pitchFamily="18" charset="0"/>
              </a:rPr>
              <a:t>(</a:t>
            </a:r>
            <a:r>
              <a:rPr lang="en-US" sz="1400" dirty="0" smtClean="0">
                <a:solidFill>
                  <a:schemeClr val="accent1">
                    <a:lumMod val="75000"/>
                  </a:schemeClr>
                </a:solidFill>
                <a:latin typeface="Times New Roman" panose="02020603050405020304" pitchFamily="18" charset="0"/>
                <a:cs typeface="Times New Roman" panose="02020603050405020304" pitchFamily="18" charset="0"/>
              </a:rPr>
              <a:t>Courtesy : Mark Iredell; EMC)</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068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971800" y="1981200"/>
            <a:ext cx="1676400" cy="8382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EnKF</a:t>
            </a:r>
          </a:p>
          <a:p>
            <a:pPr algn="ctr" eaLnBrk="1" hangingPunct="1">
              <a:spcBef>
                <a:spcPct val="0"/>
              </a:spcBef>
              <a:buFontTx/>
              <a:buNone/>
            </a:pPr>
            <a:r>
              <a:rPr lang="en-US" altLang="en-US" sz="1800"/>
              <a:t>member update</a:t>
            </a:r>
          </a:p>
        </p:txBody>
      </p:sp>
      <p:sp>
        <p:nvSpPr>
          <p:cNvPr id="6" name="AutoShape 3"/>
          <p:cNvSpPr>
            <a:spLocks noChangeArrowheads="1"/>
          </p:cNvSpPr>
          <p:nvPr/>
        </p:nvSpPr>
        <p:spPr bwMode="auto">
          <a:xfrm>
            <a:off x="7162800" y="20574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2 </a:t>
            </a:r>
          </a:p>
          <a:p>
            <a:pPr algn="ctr" eaLnBrk="1" hangingPunct="1">
              <a:spcBef>
                <a:spcPct val="0"/>
              </a:spcBef>
              <a:buFontTx/>
              <a:buNone/>
            </a:pPr>
            <a:r>
              <a:rPr lang="en-US" altLang="en-US" sz="1800"/>
              <a:t>analysis</a:t>
            </a:r>
          </a:p>
        </p:txBody>
      </p:sp>
      <p:sp>
        <p:nvSpPr>
          <p:cNvPr id="7" name="AutoShape 4"/>
          <p:cNvSpPr>
            <a:spLocks noChangeArrowheads="1"/>
          </p:cNvSpPr>
          <p:nvPr/>
        </p:nvSpPr>
        <p:spPr bwMode="auto">
          <a:xfrm>
            <a:off x="609600" y="5029200"/>
            <a:ext cx="1371600" cy="685800"/>
          </a:xfrm>
          <a:prstGeom prst="flowChartAlternateProcess">
            <a:avLst/>
          </a:prstGeom>
          <a:solidFill>
            <a:srgbClr val="B8FEC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high res</a:t>
            </a:r>
          </a:p>
          <a:p>
            <a:pPr algn="ctr" eaLnBrk="1" hangingPunct="1">
              <a:spcBef>
                <a:spcPct val="0"/>
              </a:spcBef>
              <a:buFontTx/>
              <a:buNone/>
            </a:pPr>
            <a:r>
              <a:rPr lang="en-US" altLang="en-US" sz="1800"/>
              <a:t>forecast</a:t>
            </a:r>
          </a:p>
        </p:txBody>
      </p:sp>
      <p:sp>
        <p:nvSpPr>
          <p:cNvPr id="8" name="AutoShape 5"/>
          <p:cNvSpPr>
            <a:spLocks noChangeArrowheads="1"/>
          </p:cNvSpPr>
          <p:nvPr/>
        </p:nvSpPr>
        <p:spPr bwMode="auto">
          <a:xfrm>
            <a:off x="2438400" y="4876800"/>
            <a:ext cx="1676400" cy="838200"/>
          </a:xfrm>
          <a:prstGeom prst="flowChartAlternateProcess">
            <a:avLst/>
          </a:prstGeom>
          <a:solidFill>
            <a:srgbClr val="B8FEC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GSI 3D</a:t>
            </a:r>
          </a:p>
          <a:p>
            <a:pPr algn="ctr" eaLnBrk="1" hangingPunct="1">
              <a:spcBef>
                <a:spcPct val="0"/>
              </a:spcBef>
              <a:buFontTx/>
              <a:buNone/>
            </a:pPr>
            <a:r>
              <a:rPr lang="en-US" altLang="en-US" sz="1800"/>
              <a:t>Hybrid Ens/Var</a:t>
            </a:r>
          </a:p>
        </p:txBody>
      </p:sp>
      <p:sp>
        <p:nvSpPr>
          <p:cNvPr id="9" name="AutoShape 6"/>
          <p:cNvSpPr>
            <a:spLocks noChangeArrowheads="1"/>
          </p:cNvSpPr>
          <p:nvPr/>
        </p:nvSpPr>
        <p:spPr bwMode="auto">
          <a:xfrm>
            <a:off x="4495800" y="5029200"/>
            <a:ext cx="1371600" cy="685800"/>
          </a:xfrm>
          <a:prstGeom prst="flowChartAlternateProcess">
            <a:avLst/>
          </a:prstGeom>
          <a:solidFill>
            <a:srgbClr val="B8FEC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high res</a:t>
            </a:r>
          </a:p>
          <a:p>
            <a:pPr algn="ctr" eaLnBrk="1" hangingPunct="1">
              <a:spcBef>
                <a:spcPct val="0"/>
              </a:spcBef>
              <a:buFontTx/>
              <a:buNone/>
            </a:pPr>
            <a:r>
              <a:rPr lang="en-US" altLang="en-US" sz="1800"/>
              <a:t>analysis</a:t>
            </a:r>
          </a:p>
        </p:txBody>
      </p:sp>
      <p:sp>
        <p:nvSpPr>
          <p:cNvPr id="10" name="AutoShape 7"/>
          <p:cNvSpPr>
            <a:spLocks noChangeArrowheads="1"/>
          </p:cNvSpPr>
          <p:nvPr/>
        </p:nvSpPr>
        <p:spPr bwMode="auto">
          <a:xfrm>
            <a:off x="7162800" y="12192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1 </a:t>
            </a:r>
          </a:p>
          <a:p>
            <a:pPr algn="ctr" eaLnBrk="1" hangingPunct="1">
              <a:spcBef>
                <a:spcPct val="0"/>
              </a:spcBef>
              <a:buFontTx/>
              <a:buNone/>
            </a:pPr>
            <a:r>
              <a:rPr lang="en-US" altLang="en-US" sz="1800"/>
              <a:t>analysis</a:t>
            </a:r>
          </a:p>
        </p:txBody>
      </p:sp>
      <p:sp>
        <p:nvSpPr>
          <p:cNvPr id="11" name="AutoShape 8"/>
          <p:cNvSpPr>
            <a:spLocks noChangeArrowheads="1"/>
          </p:cNvSpPr>
          <p:nvPr/>
        </p:nvSpPr>
        <p:spPr bwMode="auto">
          <a:xfrm>
            <a:off x="609600" y="20574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2 </a:t>
            </a:r>
          </a:p>
          <a:p>
            <a:pPr algn="ctr" eaLnBrk="1" hangingPunct="1">
              <a:spcBef>
                <a:spcPct val="0"/>
              </a:spcBef>
              <a:buFontTx/>
              <a:buNone/>
            </a:pPr>
            <a:r>
              <a:rPr lang="en-US" altLang="en-US" sz="1800"/>
              <a:t>forecast</a:t>
            </a:r>
          </a:p>
        </p:txBody>
      </p:sp>
      <p:sp>
        <p:nvSpPr>
          <p:cNvPr id="12" name="AutoShape 9"/>
          <p:cNvSpPr>
            <a:spLocks noChangeArrowheads="1"/>
          </p:cNvSpPr>
          <p:nvPr/>
        </p:nvSpPr>
        <p:spPr bwMode="auto">
          <a:xfrm>
            <a:off x="609600" y="10668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1 </a:t>
            </a:r>
          </a:p>
          <a:p>
            <a:pPr algn="ctr" eaLnBrk="1" hangingPunct="1">
              <a:spcBef>
                <a:spcPct val="0"/>
              </a:spcBef>
              <a:buFontTx/>
              <a:buNone/>
            </a:pPr>
            <a:r>
              <a:rPr lang="en-US" altLang="en-US" sz="1800"/>
              <a:t>forecast</a:t>
            </a:r>
          </a:p>
        </p:txBody>
      </p:sp>
      <p:sp>
        <p:nvSpPr>
          <p:cNvPr id="13" name="AutoShape 10"/>
          <p:cNvSpPr>
            <a:spLocks noChangeArrowheads="1"/>
          </p:cNvSpPr>
          <p:nvPr/>
        </p:nvSpPr>
        <p:spPr bwMode="auto">
          <a:xfrm rot="5400000">
            <a:off x="5029200" y="2209800"/>
            <a:ext cx="2895600" cy="609600"/>
          </a:xfrm>
          <a:prstGeom prst="roundRect">
            <a:avLst>
              <a:gd name="adj" fmla="val 16667"/>
            </a:avLst>
          </a:prstGeom>
          <a:solidFill>
            <a:srgbClr val="B6B6F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recenter analysis ensemble</a:t>
            </a:r>
          </a:p>
        </p:txBody>
      </p:sp>
      <p:sp>
        <p:nvSpPr>
          <p:cNvPr id="14" name="Line 11"/>
          <p:cNvSpPr>
            <a:spLocks noChangeShapeType="1"/>
          </p:cNvSpPr>
          <p:nvPr/>
        </p:nvSpPr>
        <p:spPr bwMode="auto">
          <a:xfrm>
            <a:off x="1981200" y="1371600"/>
            <a:ext cx="990600" cy="6858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 name="Line 12"/>
          <p:cNvSpPr>
            <a:spLocks noChangeShapeType="1"/>
          </p:cNvSpPr>
          <p:nvPr/>
        </p:nvSpPr>
        <p:spPr bwMode="auto">
          <a:xfrm>
            <a:off x="1981200" y="2362200"/>
            <a:ext cx="9906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6" name="Line 13"/>
          <p:cNvSpPr>
            <a:spLocks noChangeShapeType="1"/>
          </p:cNvSpPr>
          <p:nvPr/>
        </p:nvSpPr>
        <p:spPr bwMode="auto">
          <a:xfrm>
            <a:off x="1981200" y="1524000"/>
            <a:ext cx="1524000" cy="33528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endParaRPr>
          </a:p>
        </p:txBody>
      </p:sp>
      <p:sp>
        <p:nvSpPr>
          <p:cNvPr id="17" name="Line 14"/>
          <p:cNvSpPr>
            <a:spLocks noChangeShapeType="1"/>
          </p:cNvSpPr>
          <p:nvPr/>
        </p:nvSpPr>
        <p:spPr bwMode="auto">
          <a:xfrm>
            <a:off x="1981200" y="2514600"/>
            <a:ext cx="1295400" cy="23622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endParaRPr>
          </a:p>
        </p:txBody>
      </p:sp>
      <p:sp>
        <p:nvSpPr>
          <p:cNvPr id="18" name="Line 15"/>
          <p:cNvSpPr>
            <a:spLocks noChangeShapeType="1"/>
          </p:cNvSpPr>
          <p:nvPr/>
        </p:nvSpPr>
        <p:spPr bwMode="auto">
          <a:xfrm flipV="1">
            <a:off x="1981200" y="5334000"/>
            <a:ext cx="4572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flipV="1">
            <a:off x="4114800" y="53340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0" name="Line 17"/>
          <p:cNvSpPr>
            <a:spLocks noChangeShapeType="1"/>
          </p:cNvSpPr>
          <p:nvPr/>
        </p:nvSpPr>
        <p:spPr bwMode="auto">
          <a:xfrm flipV="1">
            <a:off x="5181600" y="2895600"/>
            <a:ext cx="990600" cy="2133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1" name="Line 18"/>
          <p:cNvSpPr>
            <a:spLocks noChangeShapeType="1"/>
          </p:cNvSpPr>
          <p:nvPr/>
        </p:nvSpPr>
        <p:spPr bwMode="auto">
          <a:xfrm>
            <a:off x="4648200" y="2362200"/>
            <a:ext cx="1524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flipV="1">
            <a:off x="6781800" y="15240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flipV="1">
            <a:off x="6781800" y="23622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flipV="1">
            <a:off x="8534400" y="15240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8534400" y="23622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flipV="1">
            <a:off x="5867400" y="5334000"/>
            <a:ext cx="29718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7" name="Rectangle 24"/>
          <p:cNvSpPr>
            <a:spLocks noChangeArrowheads="1"/>
          </p:cNvSpPr>
          <p:nvPr/>
        </p:nvSpPr>
        <p:spPr bwMode="auto">
          <a:xfrm>
            <a:off x="381000" y="1524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CURRENT Dual-Res Coupled Hybrid</a:t>
            </a:r>
          </a:p>
          <a:p>
            <a:pPr algn="ct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Var</a:t>
            </a:r>
            <a:r>
              <a:rPr lang="en-US" altLang="en-US" sz="2400" b="1" dirty="0">
                <a:latin typeface="Times New Roman" panose="02020603050405020304" pitchFamily="18" charset="0"/>
                <a:cs typeface="Times New Roman" panose="02020603050405020304" pitchFamily="18" charset="0"/>
              </a:rPr>
              <a:t>/</a:t>
            </a:r>
            <a:r>
              <a:rPr lang="en-US" altLang="en-US" sz="2400" b="1" dirty="0" err="1">
                <a:latin typeface="Times New Roman" panose="02020603050405020304" pitchFamily="18" charset="0"/>
                <a:cs typeface="Times New Roman" panose="02020603050405020304" pitchFamily="18" charset="0"/>
              </a:rPr>
              <a:t>EnKF</a:t>
            </a:r>
            <a:r>
              <a:rPr lang="en-US" altLang="en-US" sz="2400" b="1" dirty="0">
                <a:latin typeface="Times New Roman" panose="02020603050405020304" pitchFamily="18" charset="0"/>
                <a:cs typeface="Times New Roman" panose="02020603050405020304" pitchFamily="18" charset="0"/>
              </a:rPr>
              <a:t> Cycling</a:t>
            </a:r>
          </a:p>
        </p:txBody>
      </p:sp>
      <p:sp>
        <p:nvSpPr>
          <p:cNvPr id="28" name="AutoShape 25"/>
          <p:cNvSpPr>
            <a:spLocks noChangeArrowheads="1"/>
          </p:cNvSpPr>
          <p:nvPr/>
        </p:nvSpPr>
        <p:spPr bwMode="auto">
          <a:xfrm>
            <a:off x="609600" y="30480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3 </a:t>
            </a:r>
          </a:p>
          <a:p>
            <a:pPr algn="ctr" eaLnBrk="1" hangingPunct="1">
              <a:spcBef>
                <a:spcPct val="0"/>
              </a:spcBef>
              <a:buFontTx/>
              <a:buNone/>
            </a:pPr>
            <a:r>
              <a:rPr lang="en-US" altLang="en-US" sz="1800"/>
              <a:t>forecast</a:t>
            </a:r>
          </a:p>
        </p:txBody>
      </p:sp>
      <p:sp>
        <p:nvSpPr>
          <p:cNvPr id="29" name="AutoShape 26"/>
          <p:cNvSpPr>
            <a:spLocks noChangeArrowheads="1"/>
          </p:cNvSpPr>
          <p:nvPr/>
        </p:nvSpPr>
        <p:spPr bwMode="auto">
          <a:xfrm>
            <a:off x="7162800" y="2895600"/>
            <a:ext cx="1371600" cy="609600"/>
          </a:xfrm>
          <a:prstGeom prst="flowChartAlternateProcess">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a:t>member 3 </a:t>
            </a:r>
          </a:p>
          <a:p>
            <a:pPr algn="ctr" eaLnBrk="1" hangingPunct="1">
              <a:spcBef>
                <a:spcPct val="0"/>
              </a:spcBef>
              <a:buFontTx/>
              <a:buNone/>
            </a:pPr>
            <a:r>
              <a:rPr lang="en-US" altLang="en-US" sz="1800"/>
              <a:t>analysis</a:t>
            </a:r>
          </a:p>
        </p:txBody>
      </p:sp>
      <p:sp>
        <p:nvSpPr>
          <p:cNvPr id="30" name="Line 27"/>
          <p:cNvSpPr>
            <a:spLocks noChangeShapeType="1"/>
          </p:cNvSpPr>
          <p:nvPr/>
        </p:nvSpPr>
        <p:spPr bwMode="auto">
          <a:xfrm flipV="1">
            <a:off x="6781800" y="32004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flipV="1">
            <a:off x="8534400" y="3200400"/>
            <a:ext cx="381000" cy="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flipV="1">
            <a:off x="1981200" y="2667000"/>
            <a:ext cx="990600" cy="609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1981200" y="3429000"/>
            <a:ext cx="1066800" cy="1447800"/>
          </a:xfrm>
          <a:prstGeom prst="line">
            <a:avLst/>
          </a:prstGeom>
          <a:noFill/>
          <a:ln w="31750" cap="rnd">
            <a:solidFill>
              <a:schemeClr val="bg2">
                <a:lumMod val="25000"/>
              </a:schemeClr>
            </a:solidFill>
            <a:prstDash val="sysDot"/>
            <a:round/>
            <a:headEnd/>
            <a:tailEnd type="stealth" w="lg" len="lg"/>
          </a:ln>
        </p:spPr>
        <p:txBody>
          <a:bodyPr/>
          <a:lstStyle/>
          <a:p>
            <a:pPr>
              <a:defRPr/>
            </a:pPr>
            <a:endParaRPr lang="en-US">
              <a:latin typeface="Calibri" pitchFamily="34" charset="0"/>
              <a:ea typeface="+mn-ea"/>
            </a:endParaRPr>
          </a:p>
        </p:txBody>
      </p:sp>
      <p:sp>
        <p:nvSpPr>
          <p:cNvPr id="34" name="Line 31"/>
          <p:cNvSpPr>
            <a:spLocks noChangeShapeType="1"/>
          </p:cNvSpPr>
          <p:nvPr/>
        </p:nvSpPr>
        <p:spPr bwMode="auto">
          <a:xfrm>
            <a:off x="2209800" y="990600"/>
            <a:ext cx="0" cy="5410200"/>
          </a:xfrm>
          <a:prstGeom prst="line">
            <a:avLst/>
          </a:prstGeom>
          <a:noFill/>
          <a:ln w="38100" cap="rnd">
            <a:solidFill>
              <a:srgbClr val="FFC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4"/>
          <p:cNvSpPr>
            <a:spLocks noChangeShapeType="1"/>
          </p:cNvSpPr>
          <p:nvPr/>
        </p:nvSpPr>
        <p:spPr bwMode="auto">
          <a:xfrm>
            <a:off x="457200" y="6096000"/>
            <a:ext cx="1600200" cy="0"/>
          </a:xfrm>
          <a:prstGeom prst="line">
            <a:avLst/>
          </a:prstGeom>
          <a:noFill/>
          <a:ln w="28575">
            <a:solidFill>
              <a:schemeClr val="bg1">
                <a:lumMod val="50000"/>
              </a:schemeClr>
            </a:solidFill>
            <a:round/>
            <a:headEnd/>
            <a:tailEnd/>
          </a:ln>
        </p:spPr>
        <p:txBody>
          <a:bodyPr/>
          <a:lstStyle/>
          <a:p>
            <a:pPr>
              <a:defRPr/>
            </a:pPr>
            <a:endParaRPr lang="en-US">
              <a:latin typeface="Calibri" pitchFamily="34" charset="0"/>
              <a:ea typeface="+mn-ea"/>
            </a:endParaRPr>
          </a:p>
        </p:txBody>
      </p:sp>
      <p:sp>
        <p:nvSpPr>
          <p:cNvPr id="36" name="Line 35"/>
          <p:cNvSpPr>
            <a:spLocks noChangeShapeType="1"/>
          </p:cNvSpPr>
          <p:nvPr/>
        </p:nvSpPr>
        <p:spPr bwMode="auto">
          <a:xfrm>
            <a:off x="2362200" y="6096000"/>
            <a:ext cx="6400800" cy="0"/>
          </a:xfrm>
          <a:prstGeom prst="line">
            <a:avLst/>
          </a:prstGeom>
          <a:noFill/>
          <a:ln w="28575">
            <a:solidFill>
              <a:schemeClr val="bg1">
                <a:lumMod val="50000"/>
              </a:schemeClr>
            </a:solidFill>
            <a:round/>
            <a:headEnd/>
            <a:tailEnd/>
          </a:ln>
        </p:spPr>
        <p:txBody>
          <a:bodyPr/>
          <a:lstStyle/>
          <a:p>
            <a:pPr>
              <a:defRPr/>
            </a:pPr>
            <a:endParaRPr lang="en-US">
              <a:latin typeface="Calibri" pitchFamily="34" charset="0"/>
              <a:ea typeface="+mn-ea"/>
            </a:endParaRPr>
          </a:p>
        </p:txBody>
      </p:sp>
      <p:sp>
        <p:nvSpPr>
          <p:cNvPr id="37" name="TextBox 1"/>
          <p:cNvSpPr txBox="1">
            <a:spLocks noChangeArrowheads="1"/>
          </p:cNvSpPr>
          <p:nvPr/>
        </p:nvSpPr>
        <p:spPr bwMode="auto">
          <a:xfrm rot="16200000">
            <a:off x="-157163" y="1938338"/>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C00000"/>
                </a:solidFill>
              </a:rPr>
              <a:t>T254L64</a:t>
            </a:r>
          </a:p>
        </p:txBody>
      </p:sp>
      <p:sp>
        <p:nvSpPr>
          <p:cNvPr id="38" name="TextBox 36"/>
          <p:cNvSpPr txBox="1">
            <a:spLocks noChangeArrowheads="1"/>
          </p:cNvSpPr>
          <p:nvPr/>
        </p:nvSpPr>
        <p:spPr bwMode="auto">
          <a:xfrm rot="16200000">
            <a:off x="-157163" y="5148263"/>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C00000"/>
                </a:solidFill>
              </a:rPr>
              <a:t>T574L64</a:t>
            </a:r>
          </a:p>
        </p:txBody>
      </p:sp>
      <p:sp>
        <p:nvSpPr>
          <p:cNvPr id="39" name="TextBox 4"/>
          <p:cNvSpPr txBox="1">
            <a:spLocks noChangeArrowheads="1"/>
          </p:cNvSpPr>
          <p:nvPr/>
        </p:nvSpPr>
        <p:spPr bwMode="auto">
          <a:xfrm>
            <a:off x="2697163" y="990600"/>
            <a:ext cx="2332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400" b="1">
                <a:solidFill>
                  <a:srgbClr val="C00000"/>
                </a:solidFill>
              </a:rPr>
              <a:t>Generate new ensemble perturbations given the latest set of observations and first-guess ensemble</a:t>
            </a:r>
          </a:p>
        </p:txBody>
      </p:sp>
      <p:sp>
        <p:nvSpPr>
          <p:cNvPr id="40" name="TextBox 3"/>
          <p:cNvSpPr txBox="1">
            <a:spLocks noChangeArrowheads="1"/>
          </p:cNvSpPr>
          <p:nvPr/>
        </p:nvSpPr>
        <p:spPr bwMode="auto">
          <a:xfrm>
            <a:off x="2286000" y="3846513"/>
            <a:ext cx="2133600"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400" b="1">
                <a:solidFill>
                  <a:srgbClr val="C00000"/>
                </a:solidFill>
              </a:rPr>
              <a:t>Ensemble contribution to background error covariance</a:t>
            </a:r>
          </a:p>
        </p:txBody>
      </p:sp>
      <p:sp>
        <p:nvSpPr>
          <p:cNvPr id="41" name="TextBox 2"/>
          <p:cNvSpPr txBox="1">
            <a:spLocks noChangeArrowheads="1"/>
          </p:cNvSpPr>
          <p:nvPr/>
        </p:nvSpPr>
        <p:spPr bwMode="auto">
          <a:xfrm rot="10800000" flipV="1">
            <a:off x="4895850" y="4016375"/>
            <a:ext cx="2038350"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400" b="1">
                <a:solidFill>
                  <a:srgbClr val="C00000"/>
                </a:solidFill>
              </a:rPr>
              <a:t>Replace the EnKF ensemble mean analysis</a:t>
            </a:r>
          </a:p>
          <a:p>
            <a:pPr algn="ctr" eaLnBrk="1" hangingPunct="1">
              <a:spcBef>
                <a:spcPct val="0"/>
              </a:spcBef>
              <a:buFontTx/>
              <a:buNone/>
            </a:pPr>
            <a:r>
              <a:rPr lang="en-US" altLang="en-US" sz="1400" b="1">
                <a:solidFill>
                  <a:srgbClr val="C00000"/>
                </a:solidFill>
              </a:rPr>
              <a:t>and </a:t>
            </a:r>
            <a:r>
              <a:rPr lang="en-US" altLang="en-US" sz="1400" b="1" i="1">
                <a:solidFill>
                  <a:srgbClr val="C00000"/>
                </a:solidFill>
              </a:rPr>
              <a:t>inflate</a:t>
            </a:r>
          </a:p>
        </p:txBody>
      </p:sp>
      <p:sp>
        <p:nvSpPr>
          <p:cNvPr id="42" name="Text Box 32"/>
          <p:cNvSpPr txBox="1">
            <a:spLocks noChangeArrowheads="1"/>
          </p:cNvSpPr>
          <p:nvPr/>
        </p:nvSpPr>
        <p:spPr bwMode="auto">
          <a:xfrm>
            <a:off x="457200" y="6140450"/>
            <a:ext cx="1676400" cy="336550"/>
          </a:xfrm>
          <a:prstGeom prst="rect">
            <a:avLst/>
          </a:prstGeom>
          <a:noFill/>
          <a:ln w="9525">
            <a:noFill/>
            <a:miter lim="800000"/>
            <a:headEnd/>
            <a:tailEnd/>
          </a:ln>
        </p:spPr>
        <p:txBody>
          <a:bodyPr>
            <a:spAutoFit/>
          </a:bodyPr>
          <a:lstStyle/>
          <a:p>
            <a:pPr>
              <a:spcBef>
                <a:spcPct val="50000"/>
              </a:spcBef>
              <a:defRPr/>
            </a:pPr>
            <a:r>
              <a:rPr lang="en-US" sz="1600" b="1" dirty="0">
                <a:solidFill>
                  <a:schemeClr val="bg1">
                    <a:lumMod val="50000"/>
                  </a:schemeClr>
                </a:solidFill>
                <a:latin typeface="Calibri" pitchFamily="34" charset="0"/>
                <a:ea typeface="+mn-ea"/>
              </a:rPr>
              <a:t>Previous Cycle</a:t>
            </a:r>
          </a:p>
        </p:txBody>
      </p:sp>
      <p:sp>
        <p:nvSpPr>
          <p:cNvPr id="43" name="Text Box 33"/>
          <p:cNvSpPr txBox="1">
            <a:spLocks noChangeArrowheads="1"/>
          </p:cNvSpPr>
          <p:nvPr/>
        </p:nvSpPr>
        <p:spPr bwMode="auto">
          <a:xfrm>
            <a:off x="2362200" y="6140450"/>
            <a:ext cx="2209800" cy="336550"/>
          </a:xfrm>
          <a:prstGeom prst="rect">
            <a:avLst/>
          </a:prstGeom>
          <a:noFill/>
          <a:ln w="9525">
            <a:noFill/>
            <a:miter lim="800000"/>
            <a:headEnd/>
            <a:tailEnd/>
          </a:ln>
        </p:spPr>
        <p:txBody>
          <a:bodyPr>
            <a:spAutoFit/>
          </a:bodyPr>
          <a:lstStyle/>
          <a:p>
            <a:pPr>
              <a:spcBef>
                <a:spcPct val="50000"/>
              </a:spcBef>
              <a:defRPr/>
            </a:pPr>
            <a:r>
              <a:rPr lang="en-US" sz="1600" b="1" dirty="0">
                <a:solidFill>
                  <a:schemeClr val="bg1">
                    <a:lumMod val="50000"/>
                  </a:schemeClr>
                </a:solidFill>
                <a:latin typeface="Calibri" pitchFamily="34" charset="0"/>
                <a:ea typeface="+mn-ea"/>
              </a:rPr>
              <a:t>Current Update Cycle</a:t>
            </a:r>
          </a:p>
        </p:txBody>
      </p:sp>
      <p:sp>
        <p:nvSpPr>
          <p:cNvPr id="44" name="Rounded Rectangle 43"/>
          <p:cNvSpPr/>
          <p:nvPr/>
        </p:nvSpPr>
        <p:spPr>
          <a:xfrm>
            <a:off x="4876800" y="914400"/>
            <a:ext cx="2133600" cy="4038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p:nvPr/>
        </p:nvSpPr>
        <p:spPr>
          <a:xfrm>
            <a:off x="6291193" y="6500708"/>
            <a:ext cx="2929007" cy="307777"/>
          </a:xfrm>
          <a:prstGeom prst="rect">
            <a:avLst/>
          </a:prstGeom>
          <a:noFill/>
        </p:spPr>
        <p:txBody>
          <a:bodyPr wrap="none" rtlCol="0">
            <a:spAutoFit/>
          </a:bodyPr>
          <a:lstStyle/>
          <a:p>
            <a:r>
              <a:rPr lang="en-US" sz="1400" dirty="0">
                <a:solidFill>
                  <a:schemeClr val="accent1">
                    <a:lumMod val="75000"/>
                  </a:schemeClr>
                </a:solidFill>
                <a:latin typeface="Times New Roman" panose="02020603050405020304" pitchFamily="18" charset="0"/>
                <a:cs typeface="Times New Roman" panose="02020603050405020304" pitchFamily="18" charset="0"/>
              </a:rPr>
              <a:t>(</a:t>
            </a:r>
            <a:r>
              <a:rPr lang="en-US" sz="1400" dirty="0" smtClean="0">
                <a:solidFill>
                  <a:schemeClr val="accent1">
                    <a:lumMod val="75000"/>
                  </a:schemeClr>
                </a:solidFill>
                <a:latin typeface="Times New Roman" panose="02020603050405020304" pitchFamily="18" charset="0"/>
                <a:cs typeface="Times New Roman" panose="02020603050405020304" pitchFamily="18" charset="0"/>
              </a:rPr>
              <a:t>Courtesy : Daryl Kleist; UMD/EMC)</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381000" y="6519446"/>
            <a:ext cx="3907929" cy="338554"/>
          </a:xfrm>
          <a:prstGeom prst="rect">
            <a:avLst/>
          </a:prstGeom>
          <a:noFill/>
        </p:spPr>
        <p:txBody>
          <a:bodyPr wrap="none" rtlCol="0">
            <a:spAutoFit/>
          </a:bodyPr>
          <a:lstStyle/>
          <a:p>
            <a:r>
              <a:rPr lang="en-US" sz="1600" dirty="0" smtClean="0">
                <a:solidFill>
                  <a:srgbClr val="0000FF"/>
                </a:solidFill>
                <a:latin typeface="Times New Roman" panose="02020603050405020304" pitchFamily="18" charset="0"/>
                <a:cs typeface="Times New Roman" panose="02020603050405020304" pitchFamily="18" charset="0"/>
              </a:rPr>
              <a:t>** implemented in GDAS/GFS in May, 2012</a:t>
            </a:r>
            <a:endParaRPr lang="en-US" sz="1600" dirty="0">
              <a:solidFill>
                <a:srgbClr val="0000FF"/>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62200" y="5765439"/>
            <a:ext cx="5966698" cy="307777"/>
          </a:xfrm>
          <a:prstGeom prst="rect">
            <a:avLst/>
          </a:prstGeom>
          <a:noFill/>
        </p:spPr>
        <p:txBody>
          <a:bodyPr wrap="non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P</a:t>
            </a:r>
            <a:r>
              <a:rPr lang="en-US" sz="1400" b="1" baseline="30000" dirty="0" smtClean="0">
                <a:solidFill>
                  <a:srgbClr val="FF0000"/>
                </a:solidFill>
                <a:latin typeface="Times New Roman" panose="02020603050405020304" pitchFamily="18" charset="0"/>
                <a:cs typeface="Times New Roman" panose="02020603050405020304" pitchFamily="18" charset="0"/>
              </a:rPr>
              <a:t>b</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sym typeface="Symbol"/>
              </a:rPr>
              <a:t></a:t>
            </a:r>
            <a:r>
              <a:rPr lang="en-US" sz="1400" b="1" baseline="30000" dirty="0" smtClean="0">
                <a:solidFill>
                  <a:srgbClr val="FF0000"/>
                </a:solidFill>
                <a:latin typeface="Times New Roman" panose="02020603050405020304" pitchFamily="18" charset="0"/>
                <a:cs typeface="Times New Roman" panose="02020603050405020304" pitchFamily="18" charset="0"/>
                <a:sym typeface="Symbol"/>
              </a:rPr>
              <a:t>b</a:t>
            </a:r>
            <a:r>
              <a:rPr lang="en-US" sz="1400" b="1" baseline="-25000" dirty="0" smtClean="0">
                <a:solidFill>
                  <a:srgbClr val="FF0000"/>
                </a:solidFill>
                <a:latin typeface="Times New Roman" panose="02020603050405020304" pitchFamily="18" charset="0"/>
                <a:cs typeface="Times New Roman" panose="02020603050405020304" pitchFamily="18" charset="0"/>
                <a:sym typeface="Symbol"/>
              </a:rPr>
              <a:t>f</a:t>
            </a:r>
            <a:r>
              <a:rPr lang="en-US" sz="1400" b="1" dirty="0" smtClean="0">
                <a:solidFill>
                  <a:srgbClr val="FF0000"/>
                </a:solidFill>
                <a:latin typeface="Times New Roman" panose="02020603050405020304" pitchFamily="18" charset="0"/>
                <a:cs typeface="Times New Roman" panose="02020603050405020304" pitchFamily="18" charset="0"/>
                <a:sym typeface="Symbol"/>
              </a:rPr>
              <a:t> )</a:t>
            </a:r>
            <a:r>
              <a:rPr lang="en-US" sz="1400" b="1" baseline="30000" dirty="0" smtClean="0">
                <a:solidFill>
                  <a:srgbClr val="FF0000"/>
                </a:solidFill>
                <a:latin typeface="Times New Roman" panose="02020603050405020304" pitchFamily="18" charset="0"/>
                <a:cs typeface="Times New Roman" panose="02020603050405020304" pitchFamily="18" charset="0"/>
                <a:sym typeface="Symbol"/>
              </a:rPr>
              <a:t>-1</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P</a:t>
            </a:r>
            <a:r>
              <a:rPr lang="en-US" sz="1400" b="1" baseline="30000" dirty="0" smtClean="0">
                <a:solidFill>
                  <a:srgbClr val="FF0000"/>
                </a:solidFill>
                <a:latin typeface="Times New Roman" panose="02020603050405020304" pitchFamily="18" charset="0"/>
                <a:cs typeface="Times New Roman" panose="02020603050405020304" pitchFamily="18" charset="0"/>
              </a:rPr>
              <a:t>b</a:t>
            </a:r>
            <a:r>
              <a:rPr lang="en-US" sz="1400" b="1" baseline="-25000" dirty="0" smtClean="0">
                <a:solidFill>
                  <a:srgbClr val="FF0000"/>
                </a:solidFill>
                <a:latin typeface="Times New Roman" panose="02020603050405020304" pitchFamily="18" charset="0"/>
                <a:cs typeface="Times New Roman" panose="02020603050405020304" pitchFamily="18" charset="0"/>
              </a:rPr>
              <a:t>f</a:t>
            </a:r>
            <a:r>
              <a:rPr lang="en-US" sz="1400" b="1" dirty="0" smtClean="0">
                <a:solidFill>
                  <a:srgbClr val="FF0000"/>
                </a:solidFill>
                <a:latin typeface="Times New Roman" panose="02020603050405020304" pitchFamily="18" charset="0"/>
                <a:cs typeface="Times New Roman" panose="02020603050405020304" pitchFamily="18" charset="0"/>
                <a:sym typeface="Symbol"/>
              </a:rPr>
              <a:t> +(</a:t>
            </a:r>
            <a:r>
              <a:rPr lang="en-US" sz="1400" b="1" dirty="0">
                <a:solidFill>
                  <a:srgbClr val="FF0000"/>
                </a:solidFill>
                <a:latin typeface="Times New Roman" panose="02020603050405020304" pitchFamily="18" charset="0"/>
                <a:cs typeface="Times New Roman" panose="02020603050405020304" pitchFamily="18" charset="0"/>
                <a:sym typeface="Symbol"/>
              </a:rPr>
              <a:t></a:t>
            </a:r>
            <a:r>
              <a:rPr lang="en-US" sz="1400" b="1" baseline="30000" dirty="0" smtClean="0">
                <a:solidFill>
                  <a:srgbClr val="FF0000"/>
                </a:solidFill>
                <a:latin typeface="Times New Roman" panose="02020603050405020304" pitchFamily="18" charset="0"/>
                <a:cs typeface="Times New Roman" panose="02020603050405020304" pitchFamily="18" charset="0"/>
                <a:sym typeface="Symbol"/>
              </a:rPr>
              <a:t>b</a:t>
            </a:r>
            <a:r>
              <a:rPr lang="en-US" sz="1400" b="1" baseline="-25000" dirty="0" smtClean="0">
                <a:solidFill>
                  <a:srgbClr val="FF0000"/>
                </a:solidFill>
                <a:latin typeface="Times New Roman" panose="02020603050405020304" pitchFamily="18" charset="0"/>
                <a:cs typeface="Times New Roman" panose="02020603050405020304" pitchFamily="18" charset="0"/>
                <a:sym typeface="Symbol"/>
              </a:rPr>
              <a:t>e</a:t>
            </a:r>
            <a:r>
              <a:rPr lang="en-US" sz="1400" b="1" dirty="0" smtClean="0">
                <a:solidFill>
                  <a:srgbClr val="FF0000"/>
                </a:solidFill>
                <a:latin typeface="Times New Roman" panose="02020603050405020304" pitchFamily="18" charset="0"/>
                <a:cs typeface="Times New Roman" panose="02020603050405020304" pitchFamily="18" charset="0"/>
                <a:sym typeface="Symbol"/>
              </a:rPr>
              <a:t> </a:t>
            </a:r>
            <a:r>
              <a:rPr lang="en-US" sz="1400" b="1" dirty="0">
                <a:solidFill>
                  <a:srgbClr val="FF0000"/>
                </a:solidFill>
                <a:latin typeface="Times New Roman" panose="02020603050405020304" pitchFamily="18" charset="0"/>
                <a:cs typeface="Times New Roman" panose="02020603050405020304" pitchFamily="18" charset="0"/>
                <a:sym typeface="Symbol"/>
              </a:rPr>
              <a:t>)</a:t>
            </a:r>
            <a:r>
              <a:rPr lang="en-US" sz="1400" b="1" baseline="30000" dirty="0">
                <a:solidFill>
                  <a:srgbClr val="FF0000"/>
                </a:solidFill>
                <a:latin typeface="Times New Roman" panose="02020603050405020304" pitchFamily="18" charset="0"/>
                <a:cs typeface="Times New Roman" panose="02020603050405020304" pitchFamily="18" charset="0"/>
                <a:sym typeface="Symbol"/>
              </a:rPr>
              <a:t>-1</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P</a:t>
            </a:r>
            <a:r>
              <a:rPr lang="en-US" sz="1400" b="1" baseline="30000" dirty="0" smtClean="0">
                <a:solidFill>
                  <a:srgbClr val="FF0000"/>
                </a:solidFill>
                <a:latin typeface="Times New Roman" panose="02020603050405020304" pitchFamily="18" charset="0"/>
                <a:cs typeface="Times New Roman" panose="02020603050405020304" pitchFamily="18" charset="0"/>
              </a:rPr>
              <a:t>b</a:t>
            </a:r>
            <a:r>
              <a:rPr lang="en-US" sz="1400" b="1" baseline="-25000" dirty="0" smtClean="0">
                <a:solidFill>
                  <a:srgbClr val="FF0000"/>
                </a:solidFill>
                <a:latin typeface="Times New Roman" panose="02020603050405020304" pitchFamily="18" charset="0"/>
                <a:cs typeface="Times New Roman" panose="02020603050405020304" pitchFamily="18" charset="0"/>
              </a:rPr>
              <a:t>e</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dirty="0" smtClean="0">
                <a:solidFill>
                  <a:srgbClr val="FF0000"/>
                </a:solidFill>
                <a:latin typeface="Times New Roman" panose="02020603050405020304" pitchFamily="18" charset="0"/>
                <a:cs typeface="Times New Roman" panose="02020603050405020304" pitchFamily="18" charset="0"/>
              </a:rPr>
              <a:t>; (</a:t>
            </a:r>
            <a:r>
              <a:rPr lang="en-US" sz="1400" dirty="0" smtClean="0">
                <a:solidFill>
                  <a:srgbClr val="FF0000"/>
                </a:solidFill>
                <a:latin typeface="Times New Roman" panose="02020603050405020304" pitchFamily="18" charset="0"/>
                <a:cs typeface="Times New Roman" panose="02020603050405020304" pitchFamily="18" charset="0"/>
                <a:sym typeface="Symbol"/>
              </a:rPr>
              <a:t></a:t>
            </a:r>
            <a:r>
              <a:rPr lang="en-US" sz="1400" baseline="-25000" dirty="0" smtClean="0">
                <a:solidFill>
                  <a:srgbClr val="FF0000"/>
                </a:solidFill>
                <a:latin typeface="Times New Roman" panose="02020603050405020304" pitchFamily="18" charset="0"/>
                <a:cs typeface="Times New Roman" panose="02020603050405020304" pitchFamily="18" charset="0"/>
                <a:sym typeface="Symbol"/>
              </a:rPr>
              <a:t>f</a:t>
            </a:r>
            <a:r>
              <a:rPr lang="en-US" sz="1400" dirty="0" smtClean="0">
                <a:solidFill>
                  <a:srgbClr val="FF0000"/>
                </a:solidFill>
                <a:latin typeface="Times New Roman" panose="02020603050405020304" pitchFamily="18" charset="0"/>
                <a:cs typeface="Times New Roman" panose="02020603050405020304" pitchFamily="18" charset="0"/>
                <a:sym typeface="Symbol"/>
              </a:rPr>
              <a:t> )</a:t>
            </a:r>
            <a:r>
              <a:rPr lang="en-US" sz="1400" baseline="30000" dirty="0" smtClean="0">
                <a:solidFill>
                  <a:srgbClr val="FF0000"/>
                </a:solidFill>
                <a:latin typeface="Times New Roman" panose="02020603050405020304" pitchFamily="18" charset="0"/>
                <a:cs typeface="Times New Roman" panose="02020603050405020304" pitchFamily="18" charset="0"/>
                <a:sym typeface="Symbol"/>
              </a:rPr>
              <a:t>-1</a:t>
            </a:r>
            <a:r>
              <a:rPr lang="en-US" sz="1400" dirty="0" smtClean="0">
                <a:solidFill>
                  <a:srgbClr val="FF0000"/>
                </a:solidFill>
                <a:latin typeface="Times New Roman" panose="02020603050405020304" pitchFamily="18" charset="0"/>
                <a:cs typeface="Times New Roman" panose="02020603050405020304" pitchFamily="18" charset="0"/>
                <a:sym typeface="Symbol"/>
              </a:rPr>
              <a:t> : static weight and </a:t>
            </a:r>
            <a:r>
              <a:rPr lang="en-US" sz="1400" dirty="0">
                <a:solidFill>
                  <a:srgbClr val="FF0000"/>
                </a:solidFill>
                <a:latin typeface="Times New Roman" panose="02020603050405020304" pitchFamily="18" charset="0"/>
                <a:cs typeface="Times New Roman" panose="02020603050405020304" pitchFamily="18" charset="0"/>
              </a:rPr>
              <a:t>(</a:t>
            </a:r>
            <a:r>
              <a:rPr lang="en-US" sz="1400" dirty="0" smtClean="0">
                <a:solidFill>
                  <a:srgbClr val="FF0000"/>
                </a:solidFill>
                <a:latin typeface="Times New Roman" panose="02020603050405020304" pitchFamily="18" charset="0"/>
                <a:cs typeface="Times New Roman" panose="02020603050405020304" pitchFamily="18" charset="0"/>
                <a:sym typeface="Symbol"/>
              </a:rPr>
              <a:t></a:t>
            </a:r>
            <a:r>
              <a:rPr lang="en-US" sz="1400" baseline="-25000" dirty="0" smtClean="0">
                <a:solidFill>
                  <a:srgbClr val="FF0000"/>
                </a:solidFill>
                <a:latin typeface="Times New Roman" panose="02020603050405020304" pitchFamily="18" charset="0"/>
                <a:cs typeface="Times New Roman" panose="02020603050405020304" pitchFamily="18" charset="0"/>
                <a:sym typeface="Symbol"/>
              </a:rPr>
              <a:t>e</a:t>
            </a:r>
            <a:r>
              <a:rPr lang="en-US" sz="1400" dirty="0" smtClean="0">
                <a:solidFill>
                  <a:srgbClr val="FF0000"/>
                </a:solidFill>
                <a:latin typeface="Times New Roman" panose="02020603050405020304" pitchFamily="18" charset="0"/>
                <a:cs typeface="Times New Roman" panose="02020603050405020304" pitchFamily="18" charset="0"/>
                <a:sym typeface="Symbol"/>
              </a:rPr>
              <a:t> </a:t>
            </a:r>
            <a:r>
              <a:rPr lang="en-US" sz="1400" dirty="0">
                <a:solidFill>
                  <a:srgbClr val="FF0000"/>
                </a:solidFill>
                <a:latin typeface="Times New Roman" panose="02020603050405020304" pitchFamily="18" charset="0"/>
                <a:cs typeface="Times New Roman" panose="02020603050405020304" pitchFamily="18" charset="0"/>
                <a:sym typeface="Symbol"/>
              </a:rPr>
              <a:t>)</a:t>
            </a:r>
            <a:r>
              <a:rPr lang="en-US" sz="1400" baseline="30000" dirty="0">
                <a:solidFill>
                  <a:srgbClr val="FF0000"/>
                </a:solidFill>
                <a:latin typeface="Times New Roman" panose="02020603050405020304" pitchFamily="18" charset="0"/>
                <a:cs typeface="Times New Roman" panose="02020603050405020304" pitchFamily="18" charset="0"/>
                <a:sym typeface="Symbol"/>
              </a:rPr>
              <a:t>-1</a:t>
            </a:r>
            <a:r>
              <a:rPr lang="en-US" sz="1400" baseline="30000" dirty="0" smtClean="0">
                <a:solidFill>
                  <a:srgbClr val="FF0000"/>
                </a:solidFill>
                <a:latin typeface="Times New Roman" panose="02020603050405020304" pitchFamily="18" charset="0"/>
                <a:cs typeface="Times New Roman" panose="02020603050405020304" pitchFamily="18" charset="0"/>
                <a:sym typeface="Symbol"/>
              </a:rPr>
              <a:t>  </a:t>
            </a:r>
            <a:r>
              <a:rPr lang="en-US" sz="1400" dirty="0" smtClean="0">
                <a:solidFill>
                  <a:srgbClr val="FF0000"/>
                </a:solidFill>
                <a:latin typeface="Times New Roman" panose="02020603050405020304" pitchFamily="18" charset="0"/>
                <a:cs typeface="Times New Roman" panose="02020603050405020304" pitchFamily="18" charset="0"/>
                <a:sym typeface="Symbol"/>
              </a:rPr>
              <a:t> ensemble weight</a:t>
            </a:r>
            <a:endParaRPr lang="en-US" sz="14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546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idx="11"/>
          </p:nvPr>
        </p:nvSpPr>
        <p:spPr>
          <a:xfrm>
            <a:off x="611187" y="6553200"/>
            <a:ext cx="7237413" cy="304800"/>
          </a:xfrm>
        </p:spPr>
        <p:txBody>
          <a:bodyPr/>
          <a:lstStyle/>
          <a:p>
            <a:r>
              <a:rPr lang="en-US" altLang="en-US" dirty="0"/>
              <a:t>IITM Monsoon Mission Review meeting, 18-20 Feb, 2015</a:t>
            </a:r>
          </a:p>
        </p:txBody>
      </p:sp>
      <p:sp>
        <p:nvSpPr>
          <p:cNvPr id="4" name="Title 3"/>
          <p:cNvSpPr txBox="1">
            <a:spLocks/>
          </p:cNvSpPr>
          <p:nvPr/>
        </p:nvSpPr>
        <p:spPr>
          <a:xfrm>
            <a:off x="381000" y="0"/>
            <a:ext cx="8229600" cy="487362"/>
          </a:xfrm>
          <a:prstGeom prst="rect">
            <a:avLst/>
          </a:prstGeom>
        </p:spPr>
        <p:txBody>
          <a:bodyPr>
            <a:noAutofit/>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pPr>
              <a:defRPr/>
            </a:pPr>
            <a:r>
              <a:rPr lang="en-US" sz="2800" b="1" kern="0" dirty="0" smtClean="0">
                <a:latin typeface="Times New Roman" panose="02020603050405020304" pitchFamily="18" charset="0"/>
                <a:cs typeface="Times New Roman" panose="02020603050405020304" pitchFamily="18" charset="0"/>
              </a:rPr>
              <a:t>3D </a:t>
            </a:r>
            <a:r>
              <a:rPr lang="en-US" sz="2800" b="1" kern="0" dirty="0" err="1" smtClean="0">
                <a:latin typeface="Times New Roman" panose="02020603050405020304" pitchFamily="18" charset="0"/>
                <a:cs typeface="Times New Roman" panose="02020603050405020304" pitchFamily="18" charset="0"/>
              </a:rPr>
              <a:t>EnVar</a:t>
            </a:r>
            <a:r>
              <a:rPr lang="en-US" sz="2800" b="1" kern="0" dirty="0" smtClean="0">
                <a:latin typeface="Times New Roman" panose="02020603050405020304" pitchFamily="18" charset="0"/>
                <a:cs typeface="Times New Roman" panose="02020603050405020304" pitchFamily="18" charset="0"/>
              </a:rPr>
              <a:t> to 4D </a:t>
            </a:r>
            <a:r>
              <a:rPr lang="en-US" sz="2800" b="1" kern="0" dirty="0" err="1" smtClean="0">
                <a:latin typeface="Times New Roman" panose="02020603050405020304" pitchFamily="18" charset="0"/>
                <a:cs typeface="Times New Roman" panose="02020603050405020304" pitchFamily="18" charset="0"/>
              </a:rPr>
              <a:t>EnVar</a:t>
            </a:r>
            <a:endParaRPr lang="en-US" sz="2800" b="1" kern="0" dirty="0">
              <a:latin typeface="Times New Roman" panose="02020603050405020304" pitchFamily="18" charset="0"/>
              <a:cs typeface="Times New Roman" panose="02020603050405020304" pitchFamily="18" charset="0"/>
            </a:endParaRPr>
          </a:p>
        </p:txBody>
      </p:sp>
      <p:sp>
        <p:nvSpPr>
          <p:cNvPr id="5" name="Content Placeholder 4"/>
          <p:cNvSpPr txBox="1">
            <a:spLocks/>
          </p:cNvSpPr>
          <p:nvPr/>
        </p:nvSpPr>
        <p:spPr>
          <a:xfrm>
            <a:off x="381000" y="533400"/>
            <a:ext cx="8458200" cy="5562600"/>
          </a:xfrm>
          <a:prstGeom prst="rect">
            <a:avLst/>
          </a:prstGeom>
        </p:spPr>
        <p:txBody>
          <a:bodyPr>
            <a:normAutofit lnSpcReduction="10000"/>
          </a:bodyPr>
          <a:lst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a:buFont typeface="Wingdings" panose="05000000000000000000" pitchFamily="2" charset="2"/>
              <a:buChar char="§"/>
              <a:defRPr/>
            </a:pPr>
            <a:r>
              <a:rPr lang="en-US" sz="1900" i="1" u="sng" kern="0" dirty="0" smtClean="0">
                <a:latin typeface="Times New Roman" panose="02020603050405020304" pitchFamily="18" charset="0"/>
                <a:cs typeface="Times New Roman" panose="02020603050405020304" pitchFamily="18" charset="0"/>
              </a:rPr>
              <a:t>Tentative</a:t>
            </a:r>
            <a:r>
              <a:rPr lang="en-US" sz="1900" kern="0" dirty="0" smtClean="0">
                <a:latin typeface="Times New Roman" panose="02020603050405020304" pitchFamily="18" charset="0"/>
                <a:cs typeface="Times New Roman" panose="02020603050405020304" pitchFamily="18" charset="0"/>
              </a:rPr>
              <a:t> schedule to be part of GDAS/GFS upgrade in late 2015</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Natural extension to operational 3D </a:t>
            </a:r>
            <a:r>
              <a:rPr lang="en-US" sz="1900" kern="0" dirty="0" err="1" smtClean="0">
                <a:latin typeface="Times New Roman" panose="02020603050405020304" pitchFamily="18" charset="0"/>
                <a:cs typeface="Times New Roman" panose="02020603050405020304" pitchFamily="18" charset="0"/>
              </a:rPr>
              <a:t>EnVar</a:t>
            </a:r>
            <a:endParaRPr lang="en-US" sz="1900" kern="0" dirty="0" smtClean="0">
              <a:latin typeface="Times New Roman" panose="02020603050405020304" pitchFamily="18" charset="0"/>
              <a:cs typeface="Times New Roman" panose="02020603050405020304" pitchFamily="18" charset="0"/>
            </a:endParaRP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Uses </a:t>
            </a:r>
            <a:r>
              <a:rPr lang="en-US" sz="1900" kern="0" dirty="0" err="1" smtClean="0">
                <a:latin typeface="Times New Roman" panose="02020603050405020304" pitchFamily="18" charset="0"/>
                <a:ea typeface="ＭＳ Ｐゴシック" charset="0"/>
                <a:cs typeface="Times New Roman" panose="02020603050405020304" pitchFamily="18" charset="0"/>
              </a:rPr>
              <a:t>variational</a:t>
            </a:r>
            <a:r>
              <a:rPr lang="en-US" sz="1900" kern="0" dirty="0" smtClean="0">
                <a:latin typeface="Times New Roman" panose="02020603050405020304" pitchFamily="18" charset="0"/>
                <a:ea typeface="ＭＳ Ｐゴシック" charset="0"/>
                <a:cs typeface="Times New Roman" panose="02020603050405020304" pitchFamily="18" charset="0"/>
              </a:rPr>
              <a:t> approach with already available 4D ensemble perturbations</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No need for development of maintenance of TLM and ADJ models</a:t>
            </a: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 Makes use of 4D ensemble to perform 4D analysis </a:t>
            </a: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 Modular, usable across a wide variety of models</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Highly scalable</a:t>
            </a: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Aligns with technological/computing advances</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Computationally inexpensive relative to 4DVAR (with TL/AD)</a:t>
            </a: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Estimates of improved efficiency by 10x or more, e.g. at </a:t>
            </a:r>
            <a:r>
              <a:rPr lang="en-US" sz="1900" kern="0" dirty="0" err="1" smtClean="0">
                <a:latin typeface="Times New Roman" panose="02020603050405020304" pitchFamily="18" charset="0"/>
                <a:ea typeface="ＭＳ Ｐゴシック" charset="0"/>
                <a:cs typeface="Times New Roman" panose="02020603050405020304" pitchFamily="18" charset="0"/>
              </a:rPr>
              <a:t>Env</a:t>
            </a:r>
            <a:r>
              <a:rPr lang="en-US" sz="1900" kern="0" dirty="0" smtClean="0">
                <a:latin typeface="Times New Roman" panose="02020603050405020304" pitchFamily="18" charset="0"/>
                <a:ea typeface="ＭＳ Ｐゴシック" charset="0"/>
                <a:cs typeface="Times New Roman" panose="02020603050405020304" pitchFamily="18" charset="0"/>
              </a:rPr>
              <a:t>. Canada (6x faster than 4DVAR on half as many </a:t>
            </a:r>
            <a:r>
              <a:rPr lang="en-US" sz="1900" kern="0" dirty="0" err="1" smtClean="0">
                <a:latin typeface="Times New Roman" panose="02020603050405020304" pitchFamily="18" charset="0"/>
                <a:ea typeface="ＭＳ Ｐゴシック" charset="0"/>
                <a:cs typeface="Times New Roman" panose="02020603050405020304" pitchFamily="18" charset="0"/>
              </a:rPr>
              <a:t>cpus</a:t>
            </a:r>
            <a:r>
              <a:rPr lang="en-US" sz="1900" kern="0" dirty="0" smtClean="0">
                <a:latin typeface="Times New Roman" panose="02020603050405020304" pitchFamily="18" charset="0"/>
                <a:ea typeface="ＭＳ Ｐゴシック" charset="0"/>
                <a:cs typeface="Times New Roman" panose="02020603050405020304" pitchFamily="18" charset="0"/>
              </a:rPr>
              <a:t>)</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Compromises to gain best aspects of (4D) </a:t>
            </a:r>
            <a:r>
              <a:rPr lang="en-US" sz="1900" kern="0" dirty="0" err="1" smtClean="0">
                <a:latin typeface="Times New Roman" panose="02020603050405020304" pitchFamily="18" charset="0"/>
                <a:cs typeface="Times New Roman" panose="02020603050405020304" pitchFamily="18" charset="0"/>
              </a:rPr>
              <a:t>variational</a:t>
            </a:r>
            <a:r>
              <a:rPr lang="en-US" sz="1900" kern="0" dirty="0" smtClean="0">
                <a:latin typeface="Times New Roman" panose="02020603050405020304" pitchFamily="18" charset="0"/>
                <a:cs typeface="Times New Roman" panose="02020603050405020304" pitchFamily="18" charset="0"/>
              </a:rPr>
              <a:t> and ensemble DA algorithms</a:t>
            </a:r>
          </a:p>
          <a:p>
            <a:pPr>
              <a:buFont typeface="Wingdings" panose="05000000000000000000" pitchFamily="2" charset="2"/>
              <a:buChar char="§"/>
              <a:defRPr/>
            </a:pPr>
            <a:r>
              <a:rPr lang="en-US" sz="1900" kern="0" dirty="0" smtClean="0">
                <a:latin typeface="Times New Roman" panose="02020603050405020304" pitchFamily="18" charset="0"/>
                <a:cs typeface="Times New Roman" panose="02020603050405020304" pitchFamily="18" charset="0"/>
              </a:rPr>
              <a:t>Other centers exploring similar path forward for deterministic NWP</a:t>
            </a:r>
          </a:p>
          <a:p>
            <a:pPr marL="457200" lvl="1" indent="0">
              <a:defRPr/>
            </a:pPr>
            <a:r>
              <a:rPr lang="en-US" sz="1900" kern="0" dirty="0" smtClean="0">
                <a:latin typeface="Times New Roman" panose="02020603050405020304" pitchFamily="18" charset="0"/>
                <a:ea typeface="ＭＳ Ｐゴシック" charset="0"/>
                <a:cs typeface="Times New Roman" panose="02020603050405020304" pitchFamily="18" charset="0"/>
              </a:rPr>
              <a:t>Canada (potentially replace 4DVAR), UKMO (potentially replace En4DVar)</a:t>
            </a:r>
          </a:p>
          <a:p>
            <a:pPr>
              <a:defRPr/>
            </a:pPr>
            <a:endParaRPr lang="en-US" sz="2400" kern="0" dirty="0"/>
          </a:p>
        </p:txBody>
      </p:sp>
      <p:sp>
        <p:nvSpPr>
          <p:cNvPr id="6" name="TextBox 5"/>
          <p:cNvSpPr txBox="1"/>
          <p:nvPr/>
        </p:nvSpPr>
        <p:spPr>
          <a:xfrm>
            <a:off x="6347183" y="6112239"/>
            <a:ext cx="2720617" cy="307777"/>
          </a:xfrm>
          <a:prstGeom prst="rect">
            <a:avLst/>
          </a:prstGeom>
          <a:noFill/>
        </p:spPr>
        <p:txBody>
          <a:bodyPr wrap="none" rtlCol="0">
            <a:spAutoFit/>
          </a:bodyPr>
          <a:lstStyle/>
          <a:p>
            <a:r>
              <a:rPr lang="en-US" sz="1400" dirty="0">
                <a:solidFill>
                  <a:schemeClr val="accent1">
                    <a:lumMod val="75000"/>
                  </a:schemeClr>
                </a:solidFill>
                <a:latin typeface="Times New Roman" panose="02020603050405020304" pitchFamily="18" charset="0"/>
                <a:cs typeface="Times New Roman" panose="02020603050405020304" pitchFamily="18" charset="0"/>
              </a:rPr>
              <a:t>(</a:t>
            </a:r>
            <a:r>
              <a:rPr lang="en-US" sz="1400" dirty="0" smtClean="0">
                <a:solidFill>
                  <a:schemeClr val="accent1">
                    <a:lumMod val="75000"/>
                  </a:schemeClr>
                </a:solidFill>
                <a:latin typeface="Times New Roman" panose="02020603050405020304" pitchFamily="18" charset="0"/>
                <a:cs typeface="Times New Roman" panose="02020603050405020304" pitchFamily="18" charset="0"/>
              </a:rPr>
              <a:t>Courtesy : Rahul Mahajan , EMC)</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79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667000" y="228600"/>
            <a:ext cx="354776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Climate Forecast System (CFS)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2081" y="762000"/>
            <a:ext cx="8969315" cy="4801314"/>
          </a:xfrm>
          <a:prstGeom prst="rect">
            <a:avLst/>
          </a:prstGeom>
          <a:noFill/>
        </p:spPr>
        <p:txBody>
          <a:bodyPr wrap="none" rtlCol="0">
            <a:spAutoFit/>
          </a:bodyPr>
          <a:lstStyle/>
          <a:p>
            <a:r>
              <a:rPr lang="en-US" dirty="0" smtClean="0">
                <a:solidFill>
                  <a:srgbClr val="C00000"/>
                </a:solidFill>
                <a:latin typeface="Times New Roman" panose="02020603050405020304" pitchFamily="18" charset="0"/>
                <a:cs typeface="Times New Roman" panose="02020603050405020304" pitchFamily="18" charset="0"/>
              </a:rPr>
              <a:t>Upcoming changes in CFSv2 :</a:t>
            </a:r>
          </a:p>
          <a:p>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CFSv2.1.9 fixed bugs and accommodate changes in GDAS (implemented with GFS T1534</a:t>
            </a:r>
          </a:p>
          <a:p>
            <a:r>
              <a:rPr lang="en-US" dirty="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     release)</a:t>
            </a:r>
          </a:p>
          <a:p>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Major upgrade will be in CFSv2.2.0 to install GSI Rel-5.0.0 and upgraded GLDAS system</a:t>
            </a:r>
          </a:p>
          <a:p>
            <a:pPr marL="285750" indent="-285750">
              <a:buFont typeface="Courier New" panose="02070309020205020404" pitchFamily="49" charset="0"/>
              <a:buChar char="o"/>
            </a:pPr>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Upgrade to CRTM v2.1.3</a:t>
            </a:r>
          </a:p>
          <a:p>
            <a:pPr marL="285750" indent="-285750">
              <a:buFont typeface="Courier New" panose="02070309020205020404" pitchFamily="49" charset="0"/>
              <a:buChar char="o"/>
            </a:pPr>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Assimilate new radiances : F17 and F18 SSMIS, </a:t>
            </a:r>
            <a:r>
              <a:rPr lang="en-US" dirty="0" err="1" smtClean="0">
                <a:solidFill>
                  <a:srgbClr val="C00000"/>
                </a:solidFill>
                <a:latin typeface="Times New Roman" panose="02020603050405020304" pitchFamily="18" charset="0"/>
                <a:cs typeface="Times New Roman" panose="02020603050405020304" pitchFamily="18" charset="0"/>
              </a:rPr>
              <a:t>MetOp</a:t>
            </a:r>
            <a:r>
              <a:rPr lang="en-US" dirty="0" smtClean="0">
                <a:solidFill>
                  <a:srgbClr val="C00000"/>
                </a:solidFill>
                <a:latin typeface="Times New Roman" panose="02020603050405020304" pitchFamily="18" charset="0"/>
                <a:cs typeface="Times New Roman" panose="02020603050405020304" pitchFamily="18" charset="0"/>
              </a:rPr>
              <a:t>-B IASI, correct bug in AMSU-A </a:t>
            </a:r>
          </a:p>
          <a:p>
            <a:r>
              <a:rPr lang="en-US" dirty="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     cloud liquid water bias correction term</a:t>
            </a:r>
          </a:p>
          <a:p>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Turn off known bad channels : Aqua AIRS channels 321, NOAA-19 AMSUA channel 7</a:t>
            </a:r>
          </a:p>
          <a:p>
            <a:pPr marL="285750" indent="-285750">
              <a:buFont typeface="Courier New" panose="02070309020205020404" pitchFamily="49" charset="0"/>
              <a:buChar char="o"/>
            </a:pPr>
            <a:endParaRPr lang="en-US" dirty="0">
              <a:solidFill>
                <a:srgbClr val="C00000"/>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smtClean="0">
                <a:solidFill>
                  <a:srgbClr val="C00000"/>
                </a:solidFill>
                <a:latin typeface="Times New Roman" panose="02020603050405020304" pitchFamily="18" charset="0"/>
                <a:cs typeface="Times New Roman" panose="02020603050405020304" pitchFamily="18" charset="0"/>
              </a:rPr>
              <a:t> Modernization of several diagnostic codes    </a:t>
            </a:r>
          </a:p>
          <a:p>
            <a:endParaRPr lang="en-US" dirty="0">
              <a:solidFill>
                <a:srgbClr val="C00000"/>
              </a:solidFill>
              <a:latin typeface="Times New Roman" panose="02020603050405020304" pitchFamily="18" charset="0"/>
              <a:cs typeface="Times New Roman" panose="02020603050405020304" pitchFamily="18" charset="0"/>
            </a:endParaRPr>
          </a:p>
          <a:p>
            <a:r>
              <a:rPr lang="en-US" dirty="0" smtClean="0">
                <a:solidFill>
                  <a:srgbClr val="C00000"/>
                </a:solidFill>
                <a:latin typeface="Times New Roman" panose="02020603050405020304" pitchFamily="18" charset="0"/>
                <a:cs typeface="Times New Roman" panose="02020603050405020304" pitchFamily="18" charset="0"/>
              </a:rPr>
              <a:t>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5181600"/>
            <a:ext cx="8131137" cy="400110"/>
          </a:xfrm>
          <a:prstGeom prst="rect">
            <a:avLst/>
          </a:prstGeom>
          <a:noFill/>
          <a:ln>
            <a:solidFill>
              <a:schemeClr val="accent1">
                <a:lumMod val="75000"/>
              </a:schemeClr>
            </a:solidFill>
          </a:ln>
        </p:spPr>
        <p:txBody>
          <a:bodyPr wrap="none" rtlCol="0">
            <a:spAutoFit/>
          </a:bodyPr>
          <a:lstStyle/>
          <a:p>
            <a:r>
              <a:rPr lang="en-US" sz="2000" b="1" dirty="0" smtClean="0">
                <a:solidFill>
                  <a:srgbClr val="00B050"/>
                </a:solidFill>
                <a:latin typeface="Times New Roman" panose="02020603050405020304" pitchFamily="18" charset="0"/>
                <a:cs typeface="Times New Roman" panose="02020603050405020304" pitchFamily="18" charset="0"/>
              </a:rPr>
              <a:t>All these changes to support serviceability for CFSv2 for the next 5 years</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00800" y="6172200"/>
            <a:ext cx="2616422"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Suru Saha;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21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131" y="152400"/>
            <a:ext cx="3068469" cy="400110"/>
          </a:xfrm>
          <a:prstGeom prst="rect">
            <a:avLst/>
          </a:prstGeom>
          <a:noFill/>
          <a:ln>
            <a:solidFill>
              <a:schemeClr val="bg2">
                <a:lumMod val="75000"/>
              </a:schemeClr>
            </a:solidFill>
          </a:ln>
          <a:effectLst>
            <a:outerShdw blurRad="1270000" dist="2540000" dir="21540000" sx="1000" sy="1000" algn="ctr" rotWithShape="0">
              <a:srgbClr val="000000">
                <a:alpha val="18000"/>
              </a:srgbClr>
            </a:outerShdw>
          </a:effectLst>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Proposed changes in CFSv3</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Footer Placeholder 1"/>
          <p:cNvSpPr>
            <a:spLocks noGrp="1"/>
          </p:cNvSpPr>
          <p:nvPr>
            <p:ph type="ftr" idx="11"/>
          </p:nvPr>
        </p:nvSpPr>
        <p:spPr/>
        <p:txBody>
          <a:bodyPr/>
          <a:lstStyle/>
          <a:p>
            <a:r>
              <a:rPr lang="en-US" altLang="en-US" dirty="0"/>
              <a:t>IITM Monsoon Mission Review meeting, 18-20 Feb, 2015</a:t>
            </a:r>
          </a:p>
        </p:txBody>
      </p:sp>
      <p:sp>
        <p:nvSpPr>
          <p:cNvPr id="6" name="TextBox 5"/>
          <p:cNvSpPr txBox="1"/>
          <p:nvPr/>
        </p:nvSpPr>
        <p:spPr>
          <a:xfrm>
            <a:off x="281179" y="685800"/>
            <a:ext cx="8253221" cy="5078313"/>
          </a:xfrm>
          <a:prstGeom prst="rect">
            <a:avLst/>
          </a:prstGeom>
          <a:noFill/>
          <a:ln w="31750">
            <a:solidFill>
              <a:srgbClr val="00B050"/>
            </a:solidFill>
          </a:ln>
          <a:effectLst>
            <a:outerShdw blurRad="50800" dist="50800" dir="5400000" algn="ctr" rotWithShape="0">
              <a:schemeClr val="bg1"/>
            </a:outerShdw>
          </a:effectLst>
        </p:spPr>
        <p:txBody>
          <a:bodyPr wrap="none" rtlCol="0">
            <a:spAutoFit/>
          </a:bodyPr>
          <a:lstStyle/>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Implementation in 2018</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T382 Eulerian dynamics/T574 Semi-</a:t>
            </a:r>
            <a:r>
              <a:rPr lang="en-US" dirty="0" err="1" smtClean="0">
                <a:solidFill>
                  <a:srgbClr val="7030A0"/>
                </a:solidFill>
                <a:latin typeface="Times New Roman" panose="02020603050405020304" pitchFamily="18" charset="0"/>
                <a:cs typeface="Times New Roman" panose="02020603050405020304" pitchFamily="18" charset="0"/>
              </a:rPr>
              <a:t>Lagrangian</a:t>
            </a:r>
            <a:r>
              <a:rPr lang="en-US" dirty="0" smtClean="0">
                <a:solidFill>
                  <a:srgbClr val="7030A0"/>
                </a:solidFill>
                <a:latin typeface="Times New Roman" panose="02020603050405020304" pitchFamily="18" charset="0"/>
                <a:cs typeface="Times New Roman" panose="02020603050405020304" pitchFamily="18" charset="0"/>
              </a:rPr>
              <a:t> dynamics for forecast component</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128 hybrid sigma-pressure levels</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Modularize the code with ESMF (NEMS infrastructure)</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Using GOCART aerosols (instead of OPAC 5 x 5 degree climatology)</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MOM/HYCOM Ocean models ; installed in NEMS</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WAVEWATCH III spectral wave model for wind waves</a:t>
            </a:r>
          </a:p>
          <a:p>
            <a:pPr marL="342900" indent="-342900">
              <a:buFont typeface="Wingdings" panose="05000000000000000000" pitchFamily="2" charset="2"/>
              <a:buChar char="v"/>
            </a:pPr>
            <a:endParaRPr lang="en-US"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Use T1534 Semi-</a:t>
            </a:r>
            <a:r>
              <a:rPr lang="en-US" dirty="0" err="1" smtClean="0">
                <a:solidFill>
                  <a:srgbClr val="7030A0"/>
                </a:solidFill>
                <a:latin typeface="Times New Roman" panose="02020603050405020304" pitchFamily="18" charset="0"/>
                <a:cs typeface="Times New Roman" panose="02020603050405020304" pitchFamily="18" charset="0"/>
              </a:rPr>
              <a:t>Lagrangian</a:t>
            </a:r>
            <a:r>
              <a:rPr lang="en-US" dirty="0" smtClean="0">
                <a:solidFill>
                  <a:srgbClr val="7030A0"/>
                </a:solidFill>
                <a:latin typeface="Times New Roman" panose="02020603050405020304" pitchFamily="18" charset="0"/>
                <a:cs typeface="Times New Roman" panose="02020603050405020304" pitchFamily="18" charset="0"/>
              </a:rPr>
              <a:t> dynamics for the forecast background guess and use</a:t>
            </a:r>
          </a:p>
          <a:p>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      hybrid-</a:t>
            </a:r>
            <a:r>
              <a:rPr lang="en-US" dirty="0" err="1" smtClean="0">
                <a:solidFill>
                  <a:srgbClr val="7030A0"/>
                </a:solidFill>
                <a:latin typeface="Times New Roman" panose="02020603050405020304" pitchFamily="18" charset="0"/>
                <a:cs typeface="Times New Roman" panose="02020603050405020304" pitchFamily="18" charset="0"/>
              </a:rPr>
              <a:t>EnKF</a:t>
            </a:r>
            <a:r>
              <a:rPr lang="en-US" dirty="0" smtClean="0">
                <a:solidFill>
                  <a:srgbClr val="7030A0"/>
                </a:solidFill>
                <a:latin typeface="Times New Roman" panose="02020603050405020304" pitchFamily="18" charset="0"/>
                <a:cs typeface="Times New Roman" panose="02020603050405020304" pitchFamily="18" charset="0"/>
              </a:rPr>
              <a:t> (4D?)</a:t>
            </a:r>
          </a:p>
          <a:p>
            <a:endParaRPr lang="en-US" dirty="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solidFill>
                  <a:srgbClr val="7030A0"/>
                </a:solidFill>
                <a:latin typeface="Times New Roman" panose="02020603050405020304" pitchFamily="18" charset="0"/>
                <a:cs typeface="Times New Roman" panose="02020603050405020304" pitchFamily="18" charset="0"/>
              </a:rPr>
              <a:t>  Upgrade GLDAS using NASA LIS (uses land DA  tools </a:t>
            </a:r>
            <a:r>
              <a:rPr lang="en-US" dirty="0" err="1" smtClean="0">
                <a:solidFill>
                  <a:srgbClr val="7030A0"/>
                </a:solidFill>
                <a:latin typeface="Times New Roman" panose="02020603050405020304" pitchFamily="18" charset="0"/>
                <a:cs typeface="Times New Roman" panose="02020603050405020304" pitchFamily="18" charset="0"/>
              </a:rPr>
              <a:t>EnKF</a:t>
            </a:r>
            <a:r>
              <a:rPr lang="en-US" dirty="0" smtClean="0">
                <a:solidFill>
                  <a:srgbClr val="7030A0"/>
                </a:solidFill>
                <a:latin typeface="Times New Roman" panose="02020603050405020304" pitchFamily="18" charset="0"/>
                <a:cs typeface="Times New Roman" panose="02020603050405020304" pitchFamily="18" charset="0"/>
              </a:rPr>
              <a:t>) </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82303" y="6172200"/>
            <a:ext cx="2616422"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Suru Saha;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114800" y="5833646"/>
            <a:ext cx="4334841" cy="384721"/>
          </a:xfrm>
          <a:prstGeom prst="rect">
            <a:avLst/>
          </a:prstGeom>
          <a:noFill/>
        </p:spPr>
        <p:txBody>
          <a:bodyPr wrap="none" rtlCol="0">
            <a:spAutoFit/>
          </a:bodyPr>
          <a:lstStyle/>
          <a:p>
            <a:r>
              <a:rPr lang="en-US" sz="1900" dirty="0" smtClean="0">
                <a:solidFill>
                  <a:srgbClr val="FF0000"/>
                </a:solidFill>
                <a:latin typeface="Times New Roman" panose="02020603050405020304" pitchFamily="18" charset="0"/>
                <a:cs typeface="Times New Roman" panose="02020603050405020304" pitchFamily="18" charset="0"/>
              </a:rPr>
              <a:t>* </a:t>
            </a:r>
            <a:r>
              <a:rPr lang="en-US" sz="1900" b="1" u="sng" dirty="0" smtClean="0">
                <a:solidFill>
                  <a:srgbClr val="FF0000"/>
                </a:solidFill>
                <a:latin typeface="Times New Roman" panose="02020603050405020304" pitchFamily="18" charset="0"/>
                <a:cs typeface="Times New Roman" panose="02020603050405020304" pitchFamily="18" charset="0"/>
              </a:rPr>
              <a:t>Still in initial phase, yet to be finalized</a:t>
            </a:r>
            <a:endParaRPr lang="en-US" sz="19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16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438400" y="152400"/>
            <a:ext cx="456727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Global Ensemble Forecast System (GEFS)</a:t>
            </a:r>
            <a:endParaRPr 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2648850009"/>
              </p:ext>
            </p:extLst>
          </p:nvPr>
        </p:nvGraphicFramePr>
        <p:xfrm>
          <a:off x="369046" y="685800"/>
          <a:ext cx="8546354" cy="5506930"/>
        </p:xfrm>
        <a:graphic>
          <a:graphicData uri="http://schemas.openxmlformats.org/drawingml/2006/table">
            <a:tbl>
              <a:tblPr firstRow="1" bandRow="1">
                <a:tableStyleId>{BC89EF96-8CEA-46FF-86C4-4CE0E7609802}</a:tableStyleId>
              </a:tblPr>
              <a:tblGrid>
                <a:gridCol w="2181413"/>
                <a:gridCol w="2794000"/>
                <a:gridCol w="3570941"/>
              </a:tblGrid>
              <a:tr h="465819">
                <a:tc>
                  <a:txBody>
                    <a:bodyPr/>
                    <a:lstStyle/>
                    <a:p>
                      <a:endParaRPr lang="en-US" dirty="0">
                        <a:latin typeface="+mn-lt"/>
                        <a:cs typeface="Arial" panose="020B0604020202020204" pitchFamily="34" charset="0"/>
                      </a:endParaRPr>
                    </a:p>
                  </a:txBody>
                  <a:tcPr/>
                </a:tc>
                <a:tc>
                  <a:txBody>
                    <a:bodyPr/>
                    <a:lstStyle/>
                    <a:p>
                      <a:pPr algn="ctr"/>
                      <a:r>
                        <a:rPr lang="en-US" dirty="0" smtClean="0">
                          <a:latin typeface="+mn-lt"/>
                          <a:cs typeface="Arial" panose="020B0604020202020204" pitchFamily="34" charset="0"/>
                        </a:rPr>
                        <a:t>V10.0.0 (OPR)</a:t>
                      </a:r>
                      <a:endParaRPr lang="en-US" dirty="0">
                        <a:latin typeface="+mn-lt"/>
                        <a:cs typeface="Arial" panose="020B0604020202020204" pitchFamily="34" charset="0"/>
                      </a:endParaRPr>
                    </a:p>
                  </a:txBody>
                  <a:tcPr/>
                </a:tc>
                <a:tc>
                  <a:txBody>
                    <a:bodyPr/>
                    <a:lstStyle/>
                    <a:p>
                      <a:pPr algn="ctr"/>
                      <a:r>
                        <a:rPr lang="en-US" dirty="0" smtClean="0">
                          <a:latin typeface="+mn-lt"/>
                          <a:cs typeface="Arial" panose="020B0604020202020204" pitchFamily="34" charset="0"/>
                        </a:rPr>
                        <a:t>V11.0.0 (PARA)</a:t>
                      </a:r>
                      <a:endParaRPr lang="en-US" dirty="0">
                        <a:latin typeface="+mn-lt"/>
                        <a:cs typeface="Arial" panose="020B0604020202020204" pitchFamily="34" charset="0"/>
                      </a:endParaRPr>
                    </a:p>
                  </a:txBody>
                  <a:tcPr/>
                </a:tc>
              </a:tr>
              <a:tr h="677181">
                <a:tc>
                  <a:txBody>
                    <a:bodyPr/>
                    <a:lstStyle/>
                    <a:p>
                      <a:r>
                        <a:rPr lang="en-US" dirty="0" smtClean="0">
                          <a:latin typeface="+mn-lt"/>
                          <a:cs typeface="Arial" panose="020B0604020202020204" pitchFamily="34" charset="0"/>
                        </a:rPr>
                        <a:t>GFS Model</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Euler</a:t>
                      </a:r>
                      <a:r>
                        <a:rPr lang="en-US" baseline="0" dirty="0" smtClean="0">
                          <a:latin typeface="+mn-lt"/>
                          <a:cs typeface="Arial" panose="020B0604020202020204" pitchFamily="34" charset="0"/>
                        </a:rPr>
                        <a:t>, 2012 (21 members)</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Semi-</a:t>
                      </a:r>
                      <a:r>
                        <a:rPr lang="en-US" dirty="0" err="1" smtClean="0">
                          <a:latin typeface="+mn-lt"/>
                          <a:cs typeface="Arial" panose="020B0604020202020204" pitchFamily="34" charset="0"/>
                        </a:rPr>
                        <a:t>Lagrangian</a:t>
                      </a:r>
                      <a:r>
                        <a:rPr lang="en-US" dirty="0" smtClean="0">
                          <a:latin typeface="+mn-lt"/>
                          <a:cs typeface="Arial" panose="020B0604020202020204" pitchFamily="34" charset="0"/>
                        </a:rPr>
                        <a:t>, April 2015 (21 members)</a:t>
                      </a:r>
                      <a:endParaRPr lang="en-US" dirty="0">
                        <a:latin typeface="+mn-lt"/>
                        <a:cs typeface="Arial" panose="020B0604020202020204" pitchFamily="34" charset="0"/>
                      </a:endParaRPr>
                    </a:p>
                  </a:txBody>
                  <a:tcPr anchor="ctr"/>
                </a:tc>
              </a:tr>
              <a:tr h="589412">
                <a:tc>
                  <a:txBody>
                    <a:bodyPr/>
                    <a:lstStyle/>
                    <a:p>
                      <a:r>
                        <a:rPr lang="en-US" dirty="0" smtClean="0">
                          <a:latin typeface="+mn-lt"/>
                          <a:cs typeface="Arial" panose="020B0604020202020204" pitchFamily="34" charset="0"/>
                        </a:rPr>
                        <a:t>Resolution 0-192 h</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T254 (52km) L42 (hybrid)</a:t>
                      </a:r>
                      <a:endParaRPr lang="en-US" dirty="0">
                        <a:latin typeface="+mn-lt"/>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a:t>
                      </a:r>
                      <a:r>
                        <a:rPr lang="en-US" baseline="-25000" dirty="0" smtClean="0">
                          <a:latin typeface="+mn-lt"/>
                          <a:cs typeface="Arial" panose="020B0604020202020204" pitchFamily="34" charset="0"/>
                        </a:rPr>
                        <a:t>L</a:t>
                      </a:r>
                      <a:r>
                        <a:rPr lang="en-US" baseline="0" dirty="0" smtClean="0">
                          <a:latin typeface="+mn-lt"/>
                          <a:cs typeface="Arial" panose="020B0604020202020204" pitchFamily="34" charset="0"/>
                        </a:rPr>
                        <a:t>574</a:t>
                      </a:r>
                      <a:r>
                        <a:rPr lang="en-US" dirty="0" smtClean="0">
                          <a:latin typeface="+mn-lt"/>
                          <a:cs typeface="Arial" panose="020B0604020202020204" pitchFamily="34" charset="0"/>
                        </a:rPr>
                        <a:t> (34km) L64 (hybrid)</a:t>
                      </a:r>
                    </a:p>
                  </a:txBody>
                  <a:tcPr anchor="ctr"/>
                </a:tc>
              </a:tr>
              <a:tr h="589412">
                <a:tc>
                  <a:txBody>
                    <a:bodyPr/>
                    <a:lstStyle/>
                    <a:p>
                      <a:r>
                        <a:rPr lang="en-US" dirty="0" smtClean="0">
                          <a:latin typeface="+mn-lt"/>
                          <a:cs typeface="Arial" panose="020B0604020202020204" pitchFamily="34" charset="0"/>
                        </a:rPr>
                        <a:t>Resolution 192-384h</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T190 (70km) L42 (hybrid)</a:t>
                      </a:r>
                      <a:endParaRPr lang="en-US" dirty="0">
                        <a:latin typeface="+mn-lt"/>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Arial" panose="020B0604020202020204" pitchFamily="34" charset="0"/>
                        </a:rPr>
                        <a:t>T</a:t>
                      </a:r>
                      <a:r>
                        <a:rPr lang="en-US" baseline="-25000" dirty="0" smtClean="0">
                          <a:latin typeface="+mn-lt"/>
                          <a:cs typeface="Arial" panose="020B0604020202020204" pitchFamily="34" charset="0"/>
                        </a:rPr>
                        <a:t>L</a:t>
                      </a:r>
                      <a:r>
                        <a:rPr lang="en-US" baseline="0" dirty="0" smtClean="0">
                          <a:latin typeface="+mn-lt"/>
                          <a:cs typeface="Arial" panose="020B0604020202020204" pitchFamily="34" charset="0"/>
                        </a:rPr>
                        <a:t>382</a:t>
                      </a:r>
                      <a:r>
                        <a:rPr lang="en-US" dirty="0" smtClean="0">
                          <a:latin typeface="+mn-lt"/>
                          <a:cs typeface="Arial" panose="020B0604020202020204" pitchFamily="34" charset="0"/>
                        </a:rPr>
                        <a:t> (52km) L64 (hybrid)</a:t>
                      </a:r>
                    </a:p>
                  </a:txBody>
                  <a:tcPr anchor="ctr"/>
                </a:tc>
              </a:tr>
              <a:tr h="1017340">
                <a:tc>
                  <a:txBody>
                    <a:bodyPr/>
                    <a:lstStyle/>
                    <a:p>
                      <a:r>
                        <a:rPr lang="en-US" dirty="0" smtClean="0">
                          <a:latin typeface="+mn-lt"/>
                          <a:cs typeface="Arial" panose="020B0604020202020204" pitchFamily="34" charset="0"/>
                        </a:rPr>
                        <a:t>Computational Cost</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84 nodes (+ </a:t>
                      </a:r>
                      <a:r>
                        <a:rPr lang="en-US" dirty="0" err="1" smtClean="0">
                          <a:latin typeface="+mn-lt"/>
                          <a:cs typeface="Arial" panose="020B0604020202020204" pitchFamily="34" charset="0"/>
                        </a:rPr>
                        <a:t>postprocess</a:t>
                      </a:r>
                      <a:r>
                        <a:rPr lang="en-US" dirty="0" smtClean="0">
                          <a:latin typeface="+mn-lt"/>
                          <a:cs typeface="Arial" panose="020B0604020202020204" pitchFamily="34" charset="0"/>
                        </a:rPr>
                        <a:t>)</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300 nodes 1</a:t>
                      </a:r>
                      <a:r>
                        <a:rPr lang="en-US" baseline="30000" dirty="0" smtClean="0">
                          <a:latin typeface="+mn-lt"/>
                          <a:cs typeface="Arial" panose="020B0604020202020204" pitchFamily="34" charset="0"/>
                        </a:rPr>
                        <a:t>st</a:t>
                      </a:r>
                      <a:r>
                        <a:rPr lang="en-US" dirty="0" smtClean="0">
                          <a:latin typeface="+mn-lt"/>
                          <a:cs typeface="Arial" panose="020B0604020202020204" pitchFamily="34" charset="0"/>
                        </a:rPr>
                        <a:t> segment</a:t>
                      </a:r>
                    </a:p>
                    <a:p>
                      <a:r>
                        <a:rPr lang="en-US" baseline="0" dirty="0" smtClean="0">
                          <a:latin typeface="+mn-lt"/>
                          <a:cs typeface="Arial" panose="020B0604020202020204" pitchFamily="34" charset="0"/>
                        </a:rPr>
                        <a:t>250 nodes 2</a:t>
                      </a:r>
                      <a:r>
                        <a:rPr lang="en-US" baseline="30000" dirty="0" smtClean="0">
                          <a:latin typeface="+mn-lt"/>
                          <a:cs typeface="Arial" panose="020B0604020202020204" pitchFamily="34" charset="0"/>
                        </a:rPr>
                        <a:t>nd</a:t>
                      </a:r>
                      <a:r>
                        <a:rPr lang="en-US" baseline="0" dirty="0" smtClean="0">
                          <a:latin typeface="+mn-lt"/>
                          <a:cs typeface="Arial" panose="020B0604020202020204" pitchFamily="34" charset="0"/>
                        </a:rPr>
                        <a:t> segment</a:t>
                      </a:r>
                      <a:endParaRPr lang="en-US" dirty="0">
                        <a:latin typeface="+mn-lt"/>
                        <a:cs typeface="Arial" panose="020B0604020202020204" pitchFamily="34" charset="0"/>
                      </a:endParaRPr>
                    </a:p>
                  </a:txBody>
                  <a:tcPr anchor="ctr"/>
                </a:tc>
              </a:tr>
              <a:tr h="839563">
                <a:tc>
                  <a:txBody>
                    <a:bodyPr/>
                    <a:lstStyle/>
                    <a:p>
                      <a:r>
                        <a:rPr lang="en-US" baseline="0" dirty="0" smtClean="0">
                          <a:latin typeface="+mn-lt"/>
                          <a:cs typeface="Arial" panose="020B0604020202020204" pitchFamily="34" charset="0"/>
                        </a:rPr>
                        <a:t>Execution time</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55 min</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35 min 1</a:t>
                      </a:r>
                      <a:r>
                        <a:rPr lang="en-US" baseline="30000" dirty="0" smtClean="0">
                          <a:latin typeface="+mn-lt"/>
                          <a:cs typeface="Arial" panose="020B0604020202020204" pitchFamily="34" charset="0"/>
                        </a:rPr>
                        <a:t>st</a:t>
                      </a:r>
                      <a:r>
                        <a:rPr lang="en-US" dirty="0" smtClean="0">
                          <a:latin typeface="+mn-lt"/>
                          <a:cs typeface="Arial" panose="020B0604020202020204" pitchFamily="34" charset="0"/>
                        </a:rPr>
                        <a:t> segment</a:t>
                      </a:r>
                    </a:p>
                    <a:p>
                      <a:r>
                        <a:rPr lang="en-US" baseline="0" dirty="0" smtClean="0">
                          <a:latin typeface="+mn-lt"/>
                          <a:cs typeface="Arial" panose="020B0604020202020204" pitchFamily="34" charset="0"/>
                        </a:rPr>
                        <a:t>30 min 2</a:t>
                      </a:r>
                      <a:r>
                        <a:rPr lang="en-US" baseline="30000" dirty="0" smtClean="0">
                          <a:latin typeface="+mn-lt"/>
                          <a:cs typeface="Arial" panose="020B0604020202020204" pitchFamily="34" charset="0"/>
                        </a:rPr>
                        <a:t>nd</a:t>
                      </a:r>
                      <a:r>
                        <a:rPr lang="en-US" baseline="0" dirty="0" smtClean="0">
                          <a:latin typeface="+mn-lt"/>
                          <a:cs typeface="Arial" panose="020B0604020202020204" pitchFamily="34" charset="0"/>
                        </a:rPr>
                        <a:t> segment</a:t>
                      </a:r>
                      <a:endParaRPr lang="en-US" dirty="0">
                        <a:latin typeface="+mn-lt"/>
                        <a:cs typeface="Arial" panose="020B0604020202020204" pitchFamily="34" charset="0"/>
                      </a:endParaRPr>
                    </a:p>
                  </a:txBody>
                  <a:tcPr anchor="ctr"/>
                </a:tc>
              </a:tr>
              <a:tr h="688123">
                <a:tc>
                  <a:txBody>
                    <a:bodyPr/>
                    <a:lstStyle/>
                    <a:p>
                      <a:r>
                        <a:rPr lang="en-US" dirty="0" smtClean="0">
                          <a:latin typeface="+mn-lt"/>
                          <a:cs typeface="Arial" panose="020B0604020202020204" pitchFamily="34" charset="0"/>
                        </a:rPr>
                        <a:t>Output resolution</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1</a:t>
                      </a:r>
                      <a:r>
                        <a:rPr lang="en-US" baseline="30000" dirty="0" smtClean="0">
                          <a:latin typeface="+mn-lt"/>
                          <a:cs typeface="Arial" panose="020B0604020202020204" pitchFamily="34" charset="0"/>
                        </a:rPr>
                        <a:t>O </a:t>
                      </a:r>
                      <a:r>
                        <a:rPr lang="en-US" dirty="0" smtClean="0">
                          <a:latin typeface="+mn-lt"/>
                          <a:cs typeface="Arial" panose="020B0604020202020204" pitchFamily="34" charset="0"/>
                        </a:rPr>
                        <a:t>x 1</a:t>
                      </a:r>
                      <a:r>
                        <a:rPr lang="en-US" baseline="30000" dirty="0" smtClean="0">
                          <a:latin typeface="+mn-lt"/>
                          <a:cs typeface="Arial" panose="020B0604020202020204" pitchFamily="34" charset="0"/>
                        </a:rPr>
                        <a:t>O</a:t>
                      </a:r>
                      <a:endParaRPr lang="en-US" baseline="30000"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0.5</a:t>
                      </a:r>
                      <a:r>
                        <a:rPr lang="en-US" baseline="30000" dirty="0" smtClean="0">
                          <a:latin typeface="+mn-lt"/>
                          <a:cs typeface="Arial" panose="020B0604020202020204" pitchFamily="34" charset="0"/>
                        </a:rPr>
                        <a:t>O </a:t>
                      </a:r>
                      <a:r>
                        <a:rPr lang="en-US" dirty="0" smtClean="0">
                          <a:latin typeface="+mn-lt"/>
                          <a:cs typeface="Arial" panose="020B0604020202020204" pitchFamily="34" charset="0"/>
                        </a:rPr>
                        <a:t>x 0.5</a:t>
                      </a:r>
                      <a:r>
                        <a:rPr lang="en-US" baseline="30000" dirty="0" smtClean="0">
                          <a:latin typeface="+mn-lt"/>
                          <a:cs typeface="Arial" panose="020B0604020202020204" pitchFamily="34" charset="0"/>
                        </a:rPr>
                        <a:t>O</a:t>
                      </a:r>
                      <a:r>
                        <a:rPr lang="en-US" dirty="0" smtClean="0">
                          <a:latin typeface="+mn-lt"/>
                          <a:cs typeface="Arial" panose="020B0604020202020204" pitchFamily="34" charset="0"/>
                        </a:rPr>
                        <a:t> for</a:t>
                      </a:r>
                      <a:r>
                        <a:rPr lang="en-US" baseline="0" dirty="0" smtClean="0">
                          <a:latin typeface="+mn-lt"/>
                          <a:cs typeface="Arial" panose="020B0604020202020204" pitchFamily="34" charset="0"/>
                        </a:rPr>
                        <a:t> 0-</a:t>
                      </a:r>
                      <a:r>
                        <a:rPr lang="en-US" dirty="0" smtClean="0">
                          <a:latin typeface="+mn-lt"/>
                          <a:cs typeface="Arial" panose="020B0604020202020204" pitchFamily="34" charset="0"/>
                        </a:rPr>
                        <a:t>8 days </a:t>
                      </a:r>
                    </a:p>
                    <a:p>
                      <a:r>
                        <a:rPr lang="en-US" dirty="0" smtClean="0">
                          <a:latin typeface="+mn-lt"/>
                          <a:cs typeface="Arial" panose="020B0604020202020204" pitchFamily="34" charset="0"/>
                        </a:rPr>
                        <a:t>1</a:t>
                      </a:r>
                      <a:r>
                        <a:rPr lang="en-US" baseline="30000" dirty="0" smtClean="0">
                          <a:latin typeface="+mn-lt"/>
                          <a:cs typeface="Arial" panose="020B0604020202020204" pitchFamily="34" charset="0"/>
                        </a:rPr>
                        <a:t>O </a:t>
                      </a:r>
                      <a:r>
                        <a:rPr lang="en-US" dirty="0" smtClean="0">
                          <a:latin typeface="+mn-lt"/>
                          <a:cs typeface="Arial" panose="020B0604020202020204" pitchFamily="34" charset="0"/>
                        </a:rPr>
                        <a:t>x 1</a:t>
                      </a:r>
                      <a:r>
                        <a:rPr lang="en-US" baseline="30000" dirty="0" smtClean="0">
                          <a:latin typeface="+mn-lt"/>
                          <a:cs typeface="Arial" panose="020B0604020202020204" pitchFamily="34" charset="0"/>
                        </a:rPr>
                        <a:t>O</a:t>
                      </a:r>
                      <a:r>
                        <a:rPr lang="en-US" dirty="0" smtClean="0">
                          <a:latin typeface="+mn-lt"/>
                          <a:cs typeface="Arial" panose="020B0604020202020204" pitchFamily="34" charset="0"/>
                        </a:rPr>
                        <a:t> the rest</a:t>
                      </a:r>
                      <a:endParaRPr lang="en-US" dirty="0">
                        <a:latin typeface="+mn-lt"/>
                        <a:cs typeface="Arial" panose="020B0604020202020204" pitchFamily="34" charset="0"/>
                      </a:endParaRPr>
                    </a:p>
                  </a:txBody>
                  <a:tcPr anchor="ctr"/>
                </a:tc>
              </a:tr>
              <a:tr h="589412">
                <a:tc>
                  <a:txBody>
                    <a:bodyPr/>
                    <a:lstStyle/>
                    <a:p>
                      <a:r>
                        <a:rPr lang="en-US" dirty="0" smtClean="0">
                          <a:latin typeface="+mn-lt"/>
                          <a:cs typeface="Arial" panose="020B0604020202020204" pitchFamily="34" charset="0"/>
                        </a:rPr>
                        <a:t>Output frequency</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6h</a:t>
                      </a:r>
                      <a:endParaRPr lang="en-US" dirty="0">
                        <a:latin typeface="+mn-lt"/>
                        <a:cs typeface="Arial" panose="020B0604020202020204" pitchFamily="34" charset="0"/>
                      </a:endParaRPr>
                    </a:p>
                  </a:txBody>
                  <a:tcPr anchor="ctr"/>
                </a:tc>
                <a:tc>
                  <a:txBody>
                    <a:bodyPr/>
                    <a:lstStyle/>
                    <a:p>
                      <a:r>
                        <a:rPr lang="en-US" dirty="0" smtClean="0">
                          <a:latin typeface="+mn-lt"/>
                          <a:cs typeface="Arial" panose="020B0604020202020204" pitchFamily="34" charset="0"/>
                        </a:rPr>
                        <a:t>3h the first</a:t>
                      </a:r>
                      <a:r>
                        <a:rPr lang="en-US" baseline="0" dirty="0" smtClean="0">
                          <a:latin typeface="+mn-lt"/>
                          <a:cs typeface="Arial" panose="020B0604020202020204" pitchFamily="34" charset="0"/>
                        </a:rPr>
                        <a:t> 8 days; 6h the rest</a:t>
                      </a:r>
                      <a:endParaRPr lang="en-US" dirty="0">
                        <a:latin typeface="+mn-lt"/>
                        <a:cs typeface="Arial" panose="020B0604020202020204" pitchFamily="34" charset="0"/>
                      </a:endParaRPr>
                    </a:p>
                  </a:txBody>
                  <a:tcPr anchor="ctr"/>
                </a:tc>
              </a:tr>
            </a:tbl>
          </a:graphicData>
        </a:graphic>
      </p:graphicFrame>
      <p:sp>
        <p:nvSpPr>
          <p:cNvPr id="8" name="TextBox 7"/>
          <p:cNvSpPr txBox="1"/>
          <p:nvPr/>
        </p:nvSpPr>
        <p:spPr>
          <a:xfrm>
            <a:off x="6172200" y="6248400"/>
            <a:ext cx="2771015"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Yeujian</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Zhu;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086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53045"/>
            <a:ext cx="8777057" cy="5847755"/>
          </a:xfrm>
          <a:prstGeom prst="rect">
            <a:avLst/>
          </a:prstGeom>
          <a:noFill/>
        </p:spPr>
        <p:txBody>
          <a:bodyPr wrap="square" rtlCol="0">
            <a:spAutoFit/>
          </a:bodyPr>
          <a:lstStyle/>
          <a:p>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GEFS update will include</a:t>
            </a:r>
            <a:r>
              <a:rPr lang="en-US" sz="2200" dirty="0" smtClean="0">
                <a:solidFill>
                  <a:srgbClr val="FF33CC"/>
                </a:solidFill>
                <a:latin typeface="Times New Roman" panose="02020603050405020304" pitchFamily="18" charset="0"/>
                <a:cs typeface="Times New Roman" panose="02020603050405020304" pitchFamily="18" charset="0"/>
              </a:rPr>
              <a:t> :</a:t>
            </a:r>
          </a:p>
          <a:p>
            <a:endParaRPr lang="en-US" sz="2200" dirty="0">
              <a:solidFill>
                <a:srgbClr val="FF33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Moving from Breeding Vector (BV-ETR) method to </a:t>
            </a:r>
            <a:r>
              <a:rPr lang="en-US" sz="2200" dirty="0" err="1" smtClean="0">
                <a:solidFill>
                  <a:schemeClr val="tx1">
                    <a:lumMod val="75000"/>
                    <a:lumOff val="25000"/>
                  </a:schemeClr>
                </a:solidFill>
                <a:latin typeface="Times New Roman" panose="02020603050405020304" pitchFamily="18" charset="0"/>
                <a:cs typeface="Times New Roman" panose="02020603050405020304" pitchFamily="18" charset="0"/>
              </a:rPr>
              <a:t>EnKF</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200" dirty="0" smtClean="0">
                <a:solidFill>
                  <a:srgbClr val="FF33CC"/>
                </a:solidFill>
                <a:latin typeface="Times New Roman" panose="02020603050405020304" pitchFamily="18" charset="0"/>
                <a:cs typeface="Times New Roman" panose="02020603050405020304" pitchFamily="18" charset="0"/>
              </a:rPr>
              <a:t> major </a:t>
            </a:r>
          </a:p>
          <a:p>
            <a:r>
              <a:rPr lang="en-US" sz="2200" dirty="0">
                <a:solidFill>
                  <a:srgbClr val="FF33CC"/>
                </a:solidFill>
                <a:latin typeface="Times New Roman" panose="02020603050405020304" pitchFamily="18" charset="0"/>
                <a:cs typeface="Times New Roman" panose="02020603050405020304" pitchFamily="18" charset="0"/>
              </a:rPr>
              <a:t> </a:t>
            </a:r>
            <a:r>
              <a:rPr lang="en-US" sz="2200" dirty="0" smtClean="0">
                <a:solidFill>
                  <a:srgbClr val="FF33CC"/>
                </a:solidFill>
                <a:latin typeface="Times New Roman" panose="02020603050405020304" pitchFamily="18" charset="0"/>
                <a:cs typeface="Times New Roman" panose="02020603050405020304" pitchFamily="18" charset="0"/>
              </a:rPr>
              <a:t>     scientific shift</a:t>
            </a:r>
          </a:p>
          <a:p>
            <a:pPr marL="342900" indent="-342900">
              <a:buFont typeface="Arial" panose="020B0604020202020204" pitchFamily="34" charset="0"/>
              <a:buChar char="•"/>
            </a:pPr>
            <a:endParaRPr lang="en-US" sz="2200" dirty="0">
              <a:solidFill>
                <a:srgbClr val="FF33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Unification of DA and Ensemble generation :</a:t>
            </a:r>
            <a:r>
              <a:rPr lang="en-US" sz="2200" dirty="0" smtClean="0">
                <a:solidFill>
                  <a:srgbClr val="FF33CC"/>
                </a:solidFill>
                <a:latin typeface="Times New Roman" panose="02020603050405020304" pitchFamily="18" charset="0"/>
                <a:cs typeface="Times New Roman" panose="02020603050405020304" pitchFamily="18" charset="0"/>
              </a:rPr>
              <a:t> direct link to the hybrid   </a:t>
            </a:r>
          </a:p>
          <a:p>
            <a:r>
              <a:rPr lang="en-US" sz="2200" dirty="0">
                <a:solidFill>
                  <a:srgbClr val="FF33CC"/>
                </a:solidFill>
                <a:latin typeface="Times New Roman" panose="02020603050405020304" pitchFamily="18" charset="0"/>
                <a:cs typeface="Times New Roman" panose="02020603050405020304" pitchFamily="18" charset="0"/>
              </a:rPr>
              <a:t> </a:t>
            </a:r>
            <a:r>
              <a:rPr lang="en-US" sz="2200" dirty="0" smtClean="0">
                <a:solidFill>
                  <a:srgbClr val="FF33CC"/>
                </a:solidFill>
                <a:latin typeface="Times New Roman" panose="02020603050405020304" pitchFamily="18" charset="0"/>
                <a:cs typeface="Times New Roman" panose="02020603050405020304" pitchFamily="18" charset="0"/>
              </a:rPr>
              <a:t>     3D-Var </a:t>
            </a:r>
            <a:r>
              <a:rPr lang="en-US" sz="2200" dirty="0" err="1" smtClean="0">
                <a:solidFill>
                  <a:srgbClr val="FF33CC"/>
                </a:solidFill>
                <a:latin typeface="Times New Roman" panose="02020603050405020304" pitchFamily="18" charset="0"/>
                <a:cs typeface="Times New Roman" panose="02020603050405020304" pitchFamily="18" charset="0"/>
              </a:rPr>
              <a:t>EnKF</a:t>
            </a:r>
            <a:r>
              <a:rPr lang="en-US" sz="2200" dirty="0" smtClean="0">
                <a:solidFill>
                  <a:srgbClr val="FF33CC"/>
                </a:solidFill>
                <a:latin typeface="Times New Roman" panose="02020603050405020304" pitchFamily="18" charset="0"/>
                <a:cs typeface="Times New Roman" panose="02020603050405020304" pitchFamily="18" charset="0"/>
              </a:rPr>
              <a:t> DA system</a:t>
            </a:r>
          </a:p>
          <a:p>
            <a:endParaRPr lang="en-US" sz="2200" dirty="0">
              <a:solidFill>
                <a:srgbClr val="FF33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Perturbations are 6h forecasts </a:t>
            </a:r>
            <a:r>
              <a:rPr lang="en-US" sz="2200" dirty="0" err="1" smtClean="0">
                <a:solidFill>
                  <a:schemeClr val="tx1">
                    <a:lumMod val="75000"/>
                    <a:lumOff val="25000"/>
                  </a:schemeClr>
                </a:solidFill>
                <a:latin typeface="Times New Roman" panose="02020603050405020304" pitchFamily="18" charset="0"/>
                <a:cs typeface="Times New Roman" panose="02020603050405020304" pitchFamily="18" charset="0"/>
              </a:rPr>
              <a:t>EnKF</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 adjustments :</a:t>
            </a:r>
            <a:r>
              <a:rPr lang="en-US" sz="2200" dirty="0" smtClean="0">
                <a:solidFill>
                  <a:srgbClr val="FF33CC"/>
                </a:solidFill>
                <a:latin typeface="Times New Roman" panose="02020603050405020304" pitchFamily="18" charset="0"/>
                <a:cs typeface="Times New Roman" panose="02020603050405020304" pitchFamily="18" charset="0"/>
              </a:rPr>
              <a:t> tropical storm      </a:t>
            </a:r>
          </a:p>
          <a:p>
            <a:r>
              <a:rPr lang="en-US" sz="2200" dirty="0">
                <a:solidFill>
                  <a:srgbClr val="FF33CC"/>
                </a:solidFill>
                <a:latin typeface="Times New Roman" panose="02020603050405020304" pitchFamily="18" charset="0"/>
                <a:cs typeface="Times New Roman" panose="02020603050405020304" pitchFamily="18" charset="0"/>
              </a:rPr>
              <a:t> </a:t>
            </a:r>
            <a:r>
              <a:rPr lang="en-US" sz="2200" dirty="0" smtClean="0">
                <a:solidFill>
                  <a:srgbClr val="FF33CC"/>
                </a:solidFill>
                <a:latin typeface="Times New Roman" panose="02020603050405020304" pitchFamily="18" charset="0"/>
                <a:cs typeface="Times New Roman" panose="02020603050405020304" pitchFamily="18" charset="0"/>
              </a:rPr>
              <a:t>     relocation</a:t>
            </a:r>
          </a:p>
          <a:p>
            <a:pPr marL="342900" indent="-342900">
              <a:buFont typeface="Arial" panose="020B0604020202020204" pitchFamily="34" charset="0"/>
              <a:buChar char="•"/>
            </a:pPr>
            <a:endParaRPr lang="en-US" sz="2200" dirty="0">
              <a:solidFill>
                <a:srgbClr val="FF33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rgbClr val="FF33CC"/>
                </a:solidFill>
                <a:latin typeface="Times New Roman" panose="02020603050405020304" pitchFamily="18" charset="0"/>
                <a:cs typeface="Times New Roman" panose="02020603050405020304" pitchFamily="18" charset="0"/>
              </a:rPr>
              <a:t> </a:t>
            </a: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Stochastic perturbation (STTP) upgrade </a:t>
            </a:r>
          </a:p>
          <a:p>
            <a:pPr marL="342900" indent="-342900">
              <a:buFont typeface="Arial" panose="020B0604020202020204" pitchFamily="34" charset="0"/>
              <a:buChar char="•"/>
            </a:pP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 Expected improvements in extreme weather events, Hurricane forecast</a:t>
            </a:r>
          </a:p>
          <a:p>
            <a:pPr marL="342900" indent="-342900">
              <a:buFont typeface="Arial" panose="020B0604020202020204" pitchFamily="34" charset="0"/>
              <a:buChar char="•"/>
            </a:pP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200" dirty="0">
                <a:solidFill>
                  <a:schemeClr val="tx1">
                    <a:lumMod val="75000"/>
                    <a:lumOff val="25000"/>
                  </a:schemeClr>
                </a:solidFill>
                <a:latin typeface="Times New Roman" panose="02020603050405020304" pitchFamily="18" charset="0"/>
                <a:cs typeface="Times New Roman" panose="02020603050405020304" pitchFamily="18" charset="0"/>
              </a:rPr>
              <a:t>GEFS configuration/verification website at EMC</a:t>
            </a:r>
            <a:r>
              <a:rPr lang="en-US" sz="2400" dirty="0">
                <a:solidFill>
                  <a:srgbClr val="FF00FF"/>
                </a:solidFill>
              </a:rPr>
              <a:t/>
            </a:r>
            <a:br>
              <a:rPr lang="en-US" sz="2400" dirty="0">
                <a:solidFill>
                  <a:srgbClr val="FF00FF"/>
                </a:solidFill>
              </a:rPr>
            </a:br>
            <a:r>
              <a:rPr lang="en-US" sz="2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http://www.emc.ncep.noaa.gov/gmb/yzhu/html/imp/201412_imp.html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49185" y="6324600"/>
            <a:ext cx="2771015"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Yeujian</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Zhu;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Footer Placeholder 1"/>
          <p:cNvSpPr>
            <a:spLocks noGrp="1"/>
          </p:cNvSpPr>
          <p:nvPr>
            <p:ph type="ftr" idx="11"/>
          </p:nvPr>
        </p:nvSpPr>
        <p:spPr>
          <a:xfrm>
            <a:off x="838200" y="6553200"/>
            <a:ext cx="7237413" cy="304800"/>
          </a:xfrm>
        </p:spPr>
        <p:txBody>
          <a:bodyPr/>
          <a:lstStyle/>
          <a:p>
            <a:r>
              <a:rPr lang="en-US" altLang="en-US" dirty="0"/>
              <a:t>IITM Monsoon Mission Review meeting, 18-20 Feb, 2015</a:t>
            </a:r>
          </a:p>
        </p:txBody>
      </p:sp>
    </p:spTree>
    <p:extLst>
      <p:ext uri="{BB962C8B-B14F-4D97-AF65-F5344CB8AC3E}">
        <p14:creationId xmlns:p14="http://schemas.microsoft.com/office/powerpoint/2010/main" val="3691536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1"/>
          <p:cNvSpPr>
            <a:spLocks noGrp="1"/>
          </p:cNvSpPr>
          <p:nvPr>
            <p:ph type="ftr" idx="11"/>
          </p:nvPr>
        </p:nvSpPr>
        <p:spPr/>
        <p:txBody>
          <a:bodyPr/>
          <a:lstStyle/>
          <a:p>
            <a:r>
              <a:rPr lang="en-US" altLang="en-US" dirty="0"/>
              <a:t>IITM Monsoon Mission Review meeting, 18-20 Feb, 2015</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685800"/>
            <a:ext cx="7391401" cy="5548350"/>
          </a:xfrm>
          <a:prstGeom prst="rect">
            <a:avLst/>
          </a:prstGeom>
        </p:spPr>
      </p:pic>
      <p:sp>
        <p:nvSpPr>
          <p:cNvPr id="35" name="TextBox 34"/>
          <p:cNvSpPr txBox="1"/>
          <p:nvPr/>
        </p:nvSpPr>
        <p:spPr>
          <a:xfrm>
            <a:off x="6449185" y="6290846"/>
            <a:ext cx="2771015"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Yeujian</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Zhu;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3124200" y="162393"/>
            <a:ext cx="3050835" cy="400110"/>
          </a:xfrm>
          <a:prstGeom prst="rect">
            <a:avLst/>
          </a:prstGeom>
          <a:noFill/>
        </p:spPr>
        <p:txBody>
          <a:bodyPr wrap="none" rtlCol="0">
            <a:spAutoFit/>
          </a:bodyPr>
          <a:lstStyle/>
          <a:p>
            <a:r>
              <a:rPr lang="en-US" sz="2000" dirty="0" smtClean="0">
                <a:solidFill>
                  <a:srgbClr val="FF33CC"/>
                </a:solidFill>
                <a:latin typeface="Times New Roman" panose="02020603050405020304" pitchFamily="18" charset="0"/>
                <a:cs typeface="Times New Roman" panose="02020603050405020304" pitchFamily="18" charset="0"/>
              </a:rPr>
              <a:t>Skill improvement in GEFS</a:t>
            </a:r>
            <a:endParaRPr lang="en-US" sz="2000"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8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667000" y="76200"/>
            <a:ext cx="3376245"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Monsoon Desk at NCEP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533400"/>
            <a:ext cx="9088257" cy="5940088"/>
          </a:xfrm>
          <a:prstGeom prst="rect">
            <a:avLst/>
          </a:prstGeom>
          <a:noFill/>
        </p:spPr>
        <p:txBody>
          <a:bodyPr wrap="none" rtlCol="0">
            <a:spAutoFit/>
          </a:bodyPr>
          <a:lstStyle/>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Established in 2011 to provide operational numerical forecast software, training</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visitors from the </a:t>
            </a:r>
            <a:r>
              <a:rPr lang="en-US" sz="1900" dirty="0" err="1" smtClean="0">
                <a:solidFill>
                  <a:schemeClr val="accent2">
                    <a:lumMod val="75000"/>
                  </a:schemeClr>
                </a:solidFill>
                <a:latin typeface="Times New Roman" panose="02020603050405020304" pitchFamily="18" charset="0"/>
                <a:cs typeface="Times New Roman" panose="02020603050405020304" pitchFamily="18" charset="0"/>
              </a:rPr>
              <a:t>MoES</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institutes and also to serve as a key scientific foci to</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advance prediction skills for monsoon variability</a:t>
            </a:r>
          </a:p>
          <a:p>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Last 1 year, answered various technical queries related to running and implementing</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CFS (IITM), GFS (NCMRWF) (Thanks to </a:t>
            </a:r>
            <a:r>
              <a:rPr lang="en-US" sz="1900" dirty="0" err="1" smtClean="0">
                <a:solidFill>
                  <a:schemeClr val="accent2">
                    <a:lumMod val="75000"/>
                  </a:schemeClr>
                </a:solidFill>
                <a:latin typeface="Times New Roman" panose="02020603050405020304" pitchFamily="18" charset="0"/>
                <a:cs typeface="Times New Roman" panose="02020603050405020304" pitchFamily="18" charset="0"/>
              </a:rPr>
              <a:t>Moorthi</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900" dirty="0" err="1" smtClean="0">
                <a:solidFill>
                  <a:schemeClr val="accent2">
                    <a:lumMod val="75000"/>
                  </a:schemeClr>
                </a:solidFill>
                <a:latin typeface="Times New Roman" panose="02020603050405020304" pitchFamily="18" charset="0"/>
                <a:cs typeface="Times New Roman" panose="02020603050405020304" pitchFamily="18" charset="0"/>
              </a:rPr>
              <a:t>Xingren</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at EMC who provided </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help)</a:t>
            </a:r>
          </a:p>
          <a:p>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Current operational GEFS source code given to IITM (includes initial, output and</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900" dirty="0" err="1" smtClean="0">
                <a:solidFill>
                  <a:schemeClr val="accent2">
                    <a:lumMod val="75000"/>
                  </a:schemeClr>
                </a:solidFill>
                <a:latin typeface="Times New Roman" panose="02020603050405020304" pitchFamily="18" charset="0"/>
                <a:cs typeface="Times New Roman" panose="02020603050405020304" pitchFamily="18" charset="0"/>
              </a:rPr>
              <a:t>runlog</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files of some of the GEFS members)</a:t>
            </a:r>
          </a:p>
          <a:p>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Updated CFSv2.1.6 download link provided to IITM</a:t>
            </a:r>
          </a:p>
          <a:p>
            <a:pPr marL="342900" indent="-342900">
              <a:buFont typeface="Courier New" panose="02070309020205020404" pitchFamily="49" charset="0"/>
              <a:buChar char="o"/>
            </a:pPr>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GFS (REL-FY15) given to IITM upon their request and sorting run time error issues</a:t>
            </a:r>
          </a:p>
          <a:p>
            <a:pPr marL="342900" indent="-342900">
              <a:buFont typeface="Courier New" panose="02070309020205020404" pitchFamily="49" charset="0"/>
              <a:buChar char="o"/>
            </a:pPr>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INSAT-3D coefficients for CRTM.v2.0.x sent to NCMRWF (Paul Van </a:t>
            </a:r>
            <a:r>
              <a:rPr lang="en-US" sz="1900" dirty="0" err="1" smtClean="0">
                <a:solidFill>
                  <a:schemeClr val="accent2">
                    <a:lumMod val="75000"/>
                  </a:schemeClr>
                </a:solidFill>
                <a:latin typeface="Times New Roman" panose="02020603050405020304" pitchFamily="18" charset="0"/>
                <a:cs typeface="Times New Roman" panose="02020603050405020304" pitchFamily="18" charset="0"/>
              </a:rPr>
              <a:t>Delst</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at EMC) </a:t>
            </a:r>
          </a:p>
          <a:p>
            <a:pPr marL="342900" indent="-342900">
              <a:buFont typeface="Courier New" panose="02070309020205020404" pitchFamily="49" charset="0"/>
              <a:buChar char="o"/>
            </a:pPr>
            <a:endParaRPr lang="en-US" sz="19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Periodic updates in terms of past monsoon reports (updated to 2014), publications</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provided by IMD, IITM, NCMRWF regularly updated at Monsoon Desk website.</a:t>
            </a:r>
          </a:p>
          <a:p>
            <a:r>
              <a:rPr lang="en-US" sz="1900" dirty="0">
                <a:solidFill>
                  <a:schemeClr val="accent2">
                    <a:lumMod val="75000"/>
                  </a:schemeClr>
                </a:solidFill>
                <a:latin typeface="Times New Roman" panose="02020603050405020304" pitchFamily="18" charset="0"/>
                <a:cs typeface="Times New Roman" panose="02020603050405020304" pitchFamily="18" charset="0"/>
              </a:rPr>
              <a:t> </a:t>
            </a:r>
            <a:r>
              <a:rPr lang="en-US" sz="1900" dirty="0" smtClean="0">
                <a:solidFill>
                  <a:schemeClr val="accent2">
                    <a:lumMod val="75000"/>
                  </a:schemeClr>
                </a:solidFill>
                <a:latin typeface="Times New Roman" panose="02020603050405020304" pitchFamily="18" charset="0"/>
                <a:cs typeface="Times New Roman" panose="02020603050405020304" pitchFamily="18" charset="0"/>
              </a:rPr>
              <a:t>        Visit : http</a:t>
            </a:r>
            <a:r>
              <a:rPr lang="en-US" sz="1900" dirty="0">
                <a:solidFill>
                  <a:schemeClr val="accent2">
                    <a:lumMod val="75000"/>
                  </a:schemeClr>
                </a:solidFill>
                <a:latin typeface="Times New Roman" panose="02020603050405020304" pitchFamily="18" charset="0"/>
                <a:cs typeface="Times New Roman" panose="02020603050405020304" pitchFamily="18" charset="0"/>
              </a:rPr>
              <a:t>://www.emc.ncep.noaa.gov/monsoondesk/.php </a:t>
            </a:r>
          </a:p>
        </p:txBody>
      </p:sp>
    </p:spTree>
    <p:extLst>
      <p:ext uri="{BB962C8B-B14F-4D97-AF65-F5344CB8AC3E}">
        <p14:creationId xmlns:p14="http://schemas.microsoft.com/office/powerpoint/2010/main" val="87419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76200"/>
            <a:ext cx="3637534" cy="523220"/>
          </a:xfrm>
          <a:prstGeom prst="rect">
            <a:avLst/>
          </a:prstGeom>
          <a:noFill/>
        </p:spPr>
        <p:txBody>
          <a:bodyPr wrap="non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Future work with IITM </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457200"/>
            <a:ext cx="9220200" cy="6186309"/>
          </a:xfrm>
          <a:prstGeom prst="rect">
            <a:avLst/>
          </a:prstGeom>
          <a:noFill/>
        </p:spPr>
        <p:txBody>
          <a:bodyPr wrap="square" rtlCol="0">
            <a:spAutoFit/>
          </a:bodyPr>
          <a:lstStyle/>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EMC looks forward to continuing to work with our Indian partners</a:t>
            </a:r>
          </a:p>
          <a:p>
            <a:pPr marL="342900" indent="-342900">
              <a:buFont typeface="Wingdings" panose="05000000000000000000" pitchFamily="2" charset="2"/>
              <a:buChar char="Ø"/>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 EMC is impressed by the work of IITM to improve and develop CFSv2</a:t>
            </a:r>
          </a:p>
          <a:p>
            <a:pPr marL="342900" indent="-342900">
              <a:buFont typeface="Wingdings" panose="05000000000000000000" pitchFamily="2" charset="2"/>
              <a:buChar char="Ø"/>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 EMC requests greater feedback from our Indian partners on the performance of the forecast</a:t>
            </a:r>
          </a:p>
          <a:p>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smtClean="0">
                <a:solidFill>
                  <a:schemeClr val="accent6">
                    <a:lumMod val="50000"/>
                  </a:schemeClr>
                </a:solidFill>
                <a:latin typeface="Times New Roman" panose="02020603050405020304" pitchFamily="18" charset="0"/>
                <a:cs typeface="Times New Roman" panose="02020603050405020304" pitchFamily="18" charset="0"/>
              </a:rPr>
              <a:t>      systems provided to our partners in the tropics, particularly in the Indian region</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 EMC is beginning the development of CFSv3. It will serve as the basis of a coupled unified forecast system at NCEP (NGGPS). EMC is looking for active partners in working on and developing the CFSv3 code. EMC would welcome thorough diagnostics by our Indian partners of this unified system’s performance over the tropics and the India region in particular and desires extensive feedback on the results of their diagnostics of our model’s performance. EMC would welcome extended visits by Indian scientists and welcome collaboration on model physics in NGGPS.</a:t>
            </a:r>
          </a:p>
          <a:p>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Community model               Community collaborative effort (lines of HWRF and WW) </a:t>
            </a:r>
            <a:endParaRPr lang="en-US" b="1" u="sng" dirty="0" smtClean="0">
              <a:solidFill>
                <a:srgbClr val="FF0000"/>
              </a:solidFill>
              <a:latin typeface="Times New Roman" panose="02020603050405020304" pitchFamily="18" charset="0"/>
              <a:cs typeface="Times New Roman" panose="02020603050405020304" pitchFamily="18" charset="0"/>
            </a:endParaRPr>
          </a:p>
          <a:p>
            <a:endParaRPr lang="en-US" u="sng"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Are our Indian partners interested in participating in EMC MEG effort, providing feedback periodically on our systems performance in the Indian region ?</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GEFS team looks forward to working with our Indian partners and would very much like to know what is being done and planned with the GEFS, particularly how they are going to use GEFS for applications (e.g. precipitation fields).</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Footer Placeholder 1"/>
          <p:cNvSpPr>
            <a:spLocks noGrp="1"/>
          </p:cNvSpPr>
          <p:nvPr>
            <p:ph type="ftr" idx="11"/>
          </p:nvPr>
        </p:nvSpPr>
        <p:spPr>
          <a:xfrm>
            <a:off x="838200" y="6553200"/>
            <a:ext cx="7237413" cy="304800"/>
          </a:xfrm>
        </p:spPr>
        <p:txBody>
          <a:bodyPr/>
          <a:lstStyle/>
          <a:p>
            <a:r>
              <a:rPr lang="en-US" altLang="en-US" dirty="0"/>
              <a:t>IITM Monsoon Mission Review meeting, 18-20 Feb, 2015</a:t>
            </a:r>
          </a:p>
        </p:txBody>
      </p:sp>
      <p:cxnSp>
        <p:nvCxnSpPr>
          <p:cNvPr id="6" name="Straight Arrow Connector 5"/>
          <p:cNvCxnSpPr/>
          <p:nvPr/>
        </p:nvCxnSpPr>
        <p:spPr bwMode="auto">
          <a:xfrm>
            <a:off x="2667000" y="4419600"/>
            <a:ext cx="533400" cy="0"/>
          </a:xfrm>
          <a:prstGeom prst="straightConnector1">
            <a:avLst/>
          </a:prstGeom>
          <a:solidFill>
            <a:srgbClr val="00B8FF"/>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2667000" y="4572000"/>
            <a:ext cx="457200" cy="0"/>
          </a:xfrm>
          <a:prstGeom prst="straightConnector1">
            <a:avLst/>
          </a:prstGeom>
          <a:solidFill>
            <a:srgbClr val="00B8FF"/>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37789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6644" y="76200"/>
            <a:ext cx="343555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Global Forecast System (GFS)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457200"/>
            <a:ext cx="8991600" cy="6247864"/>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14th January, 2015 NCEP implemented a new GFS (T1534) with semi-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Lagrangian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dynamics (uses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Hermite</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interpolation in both horizontal and vertical</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direction)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Sela</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2010)</a:t>
            </a:r>
          </a:p>
          <a:p>
            <a:pPr marL="285750" indent="-28575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It still remains spectral model with equivalent grid spacing improves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  27 km to 13 km for first 240 hours</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  84 km to 35 km from 240 – 384 hours</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DA system equivalent grid spacing reduced from 62 to 27 km (T574 analysis for</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T1534 deterministic)</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Uses 5 minute daily Real-time Global (RTG)  Sea-surface Temperature (SST) to</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replace 1.0 degree Reynolds 7day SST analysis</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Multi-sensor Snow and Ice Mapping System (IMS) ice analysis data at 4 km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resolution use to initialize ice at inland lakes (in NH) (remove unfrozen lake in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winter)</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Replace model snow depth update by direct use of Air Force Weather Agency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(AFWA) depth data with blend of the model first guess depth and AFWA depth </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sp>
        <p:nvSpPr>
          <p:cNvPr id="5" name="TextBox 4"/>
          <p:cNvSpPr txBox="1"/>
          <p:nvPr/>
        </p:nvSpPr>
        <p:spPr>
          <a:xfrm>
            <a:off x="3124199" y="2685365"/>
            <a:ext cx="2967479" cy="646331"/>
          </a:xfrm>
          <a:prstGeom prst="rect">
            <a:avLst/>
          </a:prstGeom>
          <a:noFill/>
        </p:spPr>
        <p:txBody>
          <a:bodyPr wrap="none" rtlCol="0">
            <a:spAutoFit/>
          </a:bodyPr>
          <a:lstStyle/>
          <a:p>
            <a:r>
              <a:rPr lang="en-US" sz="3600" b="1" dirty="0" smtClean="0">
                <a:solidFill>
                  <a:srgbClr val="000099"/>
                </a:solidFill>
                <a:latin typeface="Times New Roman" panose="02020603050405020304" pitchFamily="18" charset="0"/>
                <a:cs typeface="Times New Roman" panose="02020603050405020304" pitchFamily="18" charset="0"/>
              </a:rPr>
              <a:t>Backup Slides</a:t>
            </a:r>
            <a:endParaRPr lang="en-US" sz="36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94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97239" y="1444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r>
              <a:rPr lang="en-US" sz="2400" b="1" kern="0" smtClean="0"/>
              <a:t>Precipitation Skill Scores, 12Z cycle</a:t>
            </a:r>
            <a:br>
              <a:rPr lang="en-US" sz="2400" b="1" kern="0" smtClean="0"/>
            </a:br>
            <a:r>
              <a:rPr lang="en-US" sz="2400" b="1" kern="0" smtClean="0"/>
              <a:t>  Merged 2012/2013/2014</a:t>
            </a:r>
          </a:p>
        </p:txBody>
      </p:sp>
      <p:sp>
        <p:nvSpPr>
          <p:cNvPr id="5" name="TextBox 3"/>
          <p:cNvSpPr txBox="1">
            <a:spLocks noChangeArrowheads="1"/>
          </p:cNvSpPr>
          <p:nvPr/>
        </p:nvSpPr>
        <p:spPr bwMode="auto">
          <a:xfrm>
            <a:off x="76200" y="5715000"/>
            <a:ext cx="8915400" cy="641350"/>
          </a:xfrm>
          <a:prstGeom prst="rect">
            <a:avLst/>
          </a:prstGeom>
          <a:noFill/>
          <a:ln w="9525">
            <a:noFill/>
            <a:miter lim="800000"/>
            <a:headEnd/>
            <a:tailEnd/>
          </a:ln>
        </p:spPr>
        <p:txBody>
          <a:bodyPr wrap="square">
            <a:spAutoFit/>
          </a:bodyPr>
          <a:lstStyle/>
          <a:p>
            <a:r>
              <a:rPr lang="en-US" sz="1800" dirty="0">
                <a:solidFill>
                  <a:srgbClr val="00B0F0"/>
                </a:solidFill>
              </a:rPr>
              <a:t>Improved ETS score and slightly reduced forecast BIAS  for all intensity and forecast  lead time.  </a:t>
            </a:r>
          </a:p>
        </p:txBody>
      </p:sp>
      <p:pic>
        <p:nvPicPr>
          <p:cNvPr id="6" name="Picture 8" descr="http://www.emc.ncep.noaa.gov/gmb/wx24fy/vsdb/gfs2015/rain/ets_mean12z.png"/>
          <p:cNvPicPr>
            <a:picLocks noChangeAspect="1" noChangeArrowheads="1"/>
          </p:cNvPicPr>
          <p:nvPr/>
        </p:nvPicPr>
        <p:blipFill>
          <a:blip r:embed="rId2"/>
          <a:srcRect b="24686"/>
          <a:stretch>
            <a:fillRect/>
          </a:stretch>
        </p:blipFill>
        <p:spPr bwMode="auto">
          <a:xfrm>
            <a:off x="16239" y="1235075"/>
            <a:ext cx="4678362" cy="4406900"/>
          </a:xfrm>
          <a:prstGeom prst="rect">
            <a:avLst/>
          </a:prstGeom>
          <a:noFill/>
          <a:ln w="9525">
            <a:noFill/>
            <a:miter lim="800000"/>
            <a:headEnd/>
            <a:tailEnd/>
          </a:ln>
        </p:spPr>
      </p:pic>
      <p:pic>
        <p:nvPicPr>
          <p:cNvPr id="7" name="Picture 10" descr="http://www.emc.ncep.noaa.gov/gmb/wx24fy/vsdb/gfs2015/rain/bis_mean12z.png"/>
          <p:cNvPicPr>
            <a:picLocks noChangeAspect="1" noChangeArrowheads="1"/>
          </p:cNvPicPr>
          <p:nvPr/>
        </p:nvPicPr>
        <p:blipFill>
          <a:blip r:embed="rId3"/>
          <a:srcRect b="24686"/>
          <a:stretch>
            <a:fillRect/>
          </a:stretch>
        </p:blipFill>
        <p:spPr bwMode="auto">
          <a:xfrm>
            <a:off x="4724764" y="1236663"/>
            <a:ext cx="4214812" cy="4449762"/>
          </a:xfrm>
          <a:prstGeom prst="rect">
            <a:avLst/>
          </a:prstGeom>
          <a:noFill/>
          <a:ln w="9525">
            <a:noFill/>
            <a:miter lim="800000"/>
            <a:headEnd/>
            <a:tailEnd/>
          </a:ln>
        </p:spPr>
      </p:pic>
      <p:sp>
        <p:nvSpPr>
          <p:cNvPr id="8" name="TextBox 7"/>
          <p:cNvSpPr txBox="1"/>
          <p:nvPr/>
        </p:nvSpPr>
        <p:spPr>
          <a:xfrm>
            <a:off x="6248400" y="6219706"/>
            <a:ext cx="2873607"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spTree>
    <p:extLst>
      <p:ext uri="{BB962C8B-B14F-4D97-AF65-F5344CB8AC3E}">
        <p14:creationId xmlns:p14="http://schemas.microsoft.com/office/powerpoint/2010/main" val="2237263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emc.ncep.noaa.gov/gmb/wx24fy/vsdb/gfs2015/track/tracks_ep.t.gif"/>
          <p:cNvPicPr>
            <a:picLocks noChangeAspect="1" noChangeArrowheads="1"/>
          </p:cNvPicPr>
          <p:nvPr/>
        </p:nvPicPr>
        <p:blipFill>
          <a:blip r:embed="rId2"/>
          <a:srcRect b="50000"/>
          <a:stretch>
            <a:fillRect/>
          </a:stretch>
        </p:blipFill>
        <p:spPr bwMode="auto">
          <a:xfrm>
            <a:off x="0" y="3443288"/>
            <a:ext cx="4889500" cy="2805112"/>
          </a:xfrm>
          <a:prstGeom prst="rect">
            <a:avLst/>
          </a:prstGeom>
          <a:noFill/>
          <a:ln w="9525">
            <a:noFill/>
            <a:miter lim="800000"/>
            <a:headEnd/>
            <a:tailEnd/>
          </a:ln>
        </p:spPr>
      </p:pic>
      <p:pic>
        <p:nvPicPr>
          <p:cNvPr id="19" name="Picture 4" descr="http://www.emc.ncep.noaa.gov/gmb/wx24fy/vsdb/gfs2015/track/tracks_ep.i.gif"/>
          <p:cNvPicPr>
            <a:picLocks noChangeAspect="1" noChangeArrowheads="1"/>
          </p:cNvPicPr>
          <p:nvPr/>
        </p:nvPicPr>
        <p:blipFill>
          <a:blip r:embed="rId3"/>
          <a:srcRect b="51125"/>
          <a:stretch>
            <a:fillRect/>
          </a:stretch>
        </p:blipFill>
        <p:spPr bwMode="auto">
          <a:xfrm>
            <a:off x="4708525" y="3471863"/>
            <a:ext cx="4435475" cy="2776537"/>
          </a:xfrm>
          <a:prstGeom prst="rect">
            <a:avLst/>
          </a:prstGeom>
          <a:noFill/>
          <a:ln w="9525">
            <a:noFill/>
            <a:miter lim="800000"/>
            <a:headEnd/>
            <a:tailEnd/>
          </a:ln>
        </p:spPr>
      </p:pic>
      <p:pic>
        <p:nvPicPr>
          <p:cNvPr id="20" name="Picture 4" descr="http://www.emc.ncep.noaa.gov/gmb/wx24fy/vsdb/gfs2015/track/tracks_al.t.gif"/>
          <p:cNvPicPr>
            <a:picLocks noChangeAspect="1" noChangeArrowheads="1"/>
          </p:cNvPicPr>
          <p:nvPr/>
        </p:nvPicPr>
        <p:blipFill>
          <a:blip r:embed="rId4"/>
          <a:srcRect b="51053"/>
          <a:stretch>
            <a:fillRect/>
          </a:stretch>
        </p:blipFill>
        <p:spPr bwMode="auto">
          <a:xfrm>
            <a:off x="104775" y="533400"/>
            <a:ext cx="4695825" cy="2767013"/>
          </a:xfrm>
          <a:prstGeom prst="rect">
            <a:avLst/>
          </a:prstGeom>
          <a:noFill/>
          <a:ln w="9525">
            <a:noFill/>
            <a:miter lim="800000"/>
            <a:headEnd/>
            <a:tailEnd/>
          </a:ln>
        </p:spPr>
      </p:pic>
      <p:pic>
        <p:nvPicPr>
          <p:cNvPr id="21" name="Picture 6" descr="http://www.emc.ncep.noaa.gov/gmb/wx24fy/vsdb/gfs2015/track/tracks_al.i.gif"/>
          <p:cNvPicPr>
            <a:picLocks noChangeAspect="1" noChangeArrowheads="1"/>
          </p:cNvPicPr>
          <p:nvPr/>
        </p:nvPicPr>
        <p:blipFill>
          <a:blip r:embed="rId5"/>
          <a:srcRect b="51613"/>
          <a:stretch>
            <a:fillRect/>
          </a:stretch>
        </p:blipFill>
        <p:spPr bwMode="auto">
          <a:xfrm>
            <a:off x="4876800" y="550862"/>
            <a:ext cx="4222750" cy="2649538"/>
          </a:xfrm>
          <a:prstGeom prst="rect">
            <a:avLst/>
          </a:prstGeom>
          <a:noFill/>
          <a:ln w="9525">
            <a:noFill/>
            <a:miter lim="800000"/>
            <a:headEnd/>
            <a:tailEnd/>
          </a:ln>
        </p:spPr>
      </p:pic>
      <p:sp>
        <p:nvSpPr>
          <p:cNvPr id="22" name="Title 1"/>
          <p:cNvSpPr txBox="1">
            <a:spLocks/>
          </p:cNvSpPr>
          <p:nvPr/>
        </p:nvSpPr>
        <p:spPr bwMode="auto">
          <a:xfrm>
            <a:off x="423863" y="-3048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r>
              <a:rPr lang="en-US" sz="2800" kern="0" dirty="0" smtClean="0"/>
              <a:t>Hurricane Verification 2012/2013/2014</a:t>
            </a:r>
          </a:p>
        </p:txBody>
      </p:sp>
      <p:sp>
        <p:nvSpPr>
          <p:cNvPr id="23" name="Slide Number Placeholder 2"/>
          <p:cNvSpPr txBox="1">
            <a:spLocks noGrp="1"/>
          </p:cNvSpPr>
          <p:nvPr/>
        </p:nvSpPr>
        <p:spPr bwMode="auto">
          <a:xfrm>
            <a:off x="7010400" y="6619875"/>
            <a:ext cx="2133600" cy="476250"/>
          </a:xfrm>
          <a:prstGeom prst="rect">
            <a:avLst/>
          </a:prstGeom>
          <a:noFill/>
          <a:ln w="9525">
            <a:noFill/>
            <a:miter lim="800000"/>
            <a:headEnd/>
            <a:tailEnd/>
          </a:ln>
        </p:spPr>
        <p:txBody>
          <a:bodyPr/>
          <a:lstStyle/>
          <a:p>
            <a:pPr algn="r"/>
            <a:fld id="{DB2DD977-96EE-4BB5-B00A-112D6135B43E}" type="slidenum">
              <a:rPr lang="en-US" sz="1400"/>
              <a:pPr algn="r"/>
              <a:t>32</a:t>
            </a:fld>
            <a:endParaRPr lang="en-US" sz="1400"/>
          </a:p>
        </p:txBody>
      </p:sp>
      <p:sp>
        <p:nvSpPr>
          <p:cNvPr id="24" name="TextBox 3"/>
          <p:cNvSpPr txBox="1">
            <a:spLocks noChangeArrowheads="1"/>
          </p:cNvSpPr>
          <p:nvPr/>
        </p:nvSpPr>
        <p:spPr bwMode="auto">
          <a:xfrm>
            <a:off x="1371600" y="1924050"/>
            <a:ext cx="1722438" cy="400050"/>
          </a:xfrm>
          <a:prstGeom prst="rect">
            <a:avLst/>
          </a:prstGeom>
          <a:noFill/>
          <a:ln w="9525">
            <a:noFill/>
            <a:miter lim="800000"/>
            <a:headEnd/>
            <a:tailEnd/>
          </a:ln>
        </p:spPr>
        <p:txBody>
          <a:bodyPr wrap="none">
            <a:spAutoFit/>
          </a:bodyPr>
          <a:lstStyle/>
          <a:p>
            <a:r>
              <a:rPr lang="en-US"/>
              <a:t>Atlantic Track</a:t>
            </a:r>
          </a:p>
        </p:txBody>
      </p:sp>
      <p:sp>
        <p:nvSpPr>
          <p:cNvPr id="25" name="TextBox 9"/>
          <p:cNvSpPr txBox="1">
            <a:spLocks noChangeArrowheads="1"/>
          </p:cNvSpPr>
          <p:nvPr/>
        </p:nvSpPr>
        <p:spPr bwMode="auto">
          <a:xfrm>
            <a:off x="6254750" y="2967038"/>
            <a:ext cx="2032000" cy="396875"/>
          </a:xfrm>
          <a:prstGeom prst="rect">
            <a:avLst/>
          </a:prstGeom>
          <a:noFill/>
          <a:ln w="9525">
            <a:noFill/>
            <a:miter lim="800000"/>
            <a:headEnd/>
            <a:tailEnd/>
          </a:ln>
        </p:spPr>
        <p:txBody>
          <a:bodyPr wrap="none">
            <a:spAutoFit/>
          </a:bodyPr>
          <a:lstStyle/>
          <a:p>
            <a:r>
              <a:rPr lang="en-US"/>
              <a:t>Atlantic Intensity</a:t>
            </a:r>
          </a:p>
        </p:txBody>
      </p:sp>
      <p:sp>
        <p:nvSpPr>
          <p:cNvPr id="26" name="TextBox 12"/>
          <p:cNvSpPr txBox="1">
            <a:spLocks noChangeArrowheads="1"/>
          </p:cNvSpPr>
          <p:nvPr/>
        </p:nvSpPr>
        <p:spPr bwMode="auto">
          <a:xfrm>
            <a:off x="1304925" y="4891088"/>
            <a:ext cx="2652713" cy="396875"/>
          </a:xfrm>
          <a:prstGeom prst="rect">
            <a:avLst/>
          </a:prstGeom>
          <a:noFill/>
          <a:ln w="9525">
            <a:noFill/>
            <a:miter lim="800000"/>
            <a:headEnd/>
            <a:tailEnd/>
          </a:ln>
        </p:spPr>
        <p:txBody>
          <a:bodyPr wrap="none">
            <a:spAutoFit/>
          </a:bodyPr>
          <a:lstStyle/>
          <a:p>
            <a:r>
              <a:rPr lang="en-US"/>
              <a:t>Eastern Pacific  Track</a:t>
            </a:r>
          </a:p>
        </p:txBody>
      </p:sp>
      <p:sp>
        <p:nvSpPr>
          <p:cNvPr id="27" name="TextBox 13"/>
          <p:cNvSpPr txBox="1">
            <a:spLocks noChangeArrowheads="1"/>
          </p:cNvSpPr>
          <p:nvPr/>
        </p:nvSpPr>
        <p:spPr bwMode="auto">
          <a:xfrm>
            <a:off x="6078538" y="5899150"/>
            <a:ext cx="2962275" cy="396875"/>
          </a:xfrm>
          <a:prstGeom prst="rect">
            <a:avLst/>
          </a:prstGeom>
          <a:noFill/>
          <a:ln w="9525">
            <a:noFill/>
            <a:miter lim="800000"/>
            <a:headEnd/>
            <a:tailEnd/>
          </a:ln>
        </p:spPr>
        <p:txBody>
          <a:bodyPr wrap="none">
            <a:spAutoFit/>
          </a:bodyPr>
          <a:lstStyle/>
          <a:p>
            <a:r>
              <a:rPr lang="en-US"/>
              <a:t>Eastern Pacific  Intensity</a:t>
            </a:r>
          </a:p>
        </p:txBody>
      </p:sp>
      <p:sp>
        <p:nvSpPr>
          <p:cNvPr id="28" name="TextBox 27"/>
          <p:cNvSpPr txBox="1"/>
          <p:nvPr/>
        </p:nvSpPr>
        <p:spPr>
          <a:xfrm>
            <a:off x="6270393" y="6248400"/>
            <a:ext cx="2873607"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9"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spTree>
    <p:extLst>
      <p:ext uri="{BB962C8B-B14F-4D97-AF65-F5344CB8AC3E}">
        <p14:creationId xmlns:p14="http://schemas.microsoft.com/office/powerpoint/2010/main" val="2475659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pic>
        <p:nvPicPr>
          <p:cNvPr id="4" name="Picture 17" descr="http://www.emc.ncep.noaa.gov/gmb/wx24fy/vsdb/gfs2015/g2o/sfc/fom_T_SFC_east.png"/>
          <p:cNvPicPr>
            <a:picLocks noChangeAspect="1" noChangeArrowheads="1"/>
          </p:cNvPicPr>
          <p:nvPr/>
        </p:nvPicPr>
        <p:blipFill>
          <a:blip r:embed="rId2"/>
          <a:srcRect/>
          <a:stretch>
            <a:fillRect/>
          </a:stretch>
        </p:blipFill>
        <p:spPr bwMode="auto">
          <a:xfrm>
            <a:off x="4736970" y="1568450"/>
            <a:ext cx="4395787" cy="4478338"/>
          </a:xfrm>
          <a:prstGeom prst="rect">
            <a:avLst/>
          </a:prstGeom>
          <a:noFill/>
          <a:ln w="9525">
            <a:noFill/>
            <a:miter lim="800000"/>
            <a:headEnd/>
            <a:tailEnd/>
          </a:ln>
        </p:spPr>
      </p:pic>
      <p:pic>
        <p:nvPicPr>
          <p:cNvPr id="5" name="Picture 15" descr="http://www.emc.ncep.noaa.gov/gmb/wx24fy/vsdb/gfs2015/g2o/sfc/fom_T_SFC_west.png"/>
          <p:cNvPicPr>
            <a:picLocks noChangeAspect="1" noChangeArrowheads="1"/>
          </p:cNvPicPr>
          <p:nvPr/>
        </p:nvPicPr>
        <p:blipFill>
          <a:blip r:embed="rId3"/>
          <a:srcRect/>
          <a:stretch>
            <a:fillRect/>
          </a:stretch>
        </p:blipFill>
        <p:spPr bwMode="auto">
          <a:xfrm>
            <a:off x="298320" y="1554163"/>
            <a:ext cx="4057650" cy="4421187"/>
          </a:xfrm>
          <a:prstGeom prst="rect">
            <a:avLst/>
          </a:prstGeom>
          <a:noFill/>
          <a:ln w="9525">
            <a:noFill/>
            <a:miter lim="800000"/>
            <a:headEnd/>
            <a:tailEnd/>
          </a:ln>
        </p:spPr>
      </p:pic>
      <p:sp>
        <p:nvSpPr>
          <p:cNvPr id="6" name="Title 1"/>
          <p:cNvSpPr txBox="1">
            <a:spLocks/>
          </p:cNvSpPr>
          <p:nvPr/>
        </p:nvSpPr>
        <p:spPr bwMode="auto">
          <a:xfrm>
            <a:off x="3810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r>
              <a:rPr lang="en-US" sz="2800" b="1" kern="0" dirty="0" smtClean="0"/>
              <a:t>Fit to Surface Observation</a:t>
            </a:r>
            <a:br>
              <a:rPr lang="en-US" sz="2800" b="1" kern="0" dirty="0" smtClean="0"/>
            </a:br>
            <a:r>
              <a:rPr lang="en-US" sz="2800" b="1" kern="0" dirty="0" smtClean="0"/>
              <a:t>  Merged 2013/2014</a:t>
            </a:r>
          </a:p>
        </p:txBody>
      </p:sp>
      <p:sp>
        <p:nvSpPr>
          <p:cNvPr id="7" name="Slide Number Placeholder 2"/>
          <p:cNvSpPr txBox="1">
            <a:spLocks noGrp="1"/>
          </p:cNvSpPr>
          <p:nvPr/>
        </p:nvSpPr>
        <p:spPr bwMode="auto">
          <a:xfrm>
            <a:off x="6999157" y="6626641"/>
            <a:ext cx="2133600" cy="476250"/>
          </a:xfrm>
          <a:prstGeom prst="rect">
            <a:avLst/>
          </a:prstGeom>
          <a:noFill/>
          <a:ln w="9525">
            <a:noFill/>
            <a:miter lim="800000"/>
            <a:headEnd/>
            <a:tailEnd/>
          </a:ln>
        </p:spPr>
        <p:txBody>
          <a:bodyPr/>
          <a:lstStyle/>
          <a:p>
            <a:pPr algn="r"/>
            <a:fld id="{4FED720D-4FCF-44AC-8E0D-4A23EA93C754}" type="slidenum">
              <a:rPr lang="en-US" sz="1400"/>
              <a:pPr algn="r"/>
              <a:t>33</a:t>
            </a:fld>
            <a:endParaRPr lang="en-US" sz="1400"/>
          </a:p>
        </p:txBody>
      </p:sp>
      <p:sp>
        <p:nvSpPr>
          <p:cNvPr id="8" name="TextBox 8"/>
          <p:cNvSpPr txBox="1">
            <a:spLocks noChangeArrowheads="1"/>
          </p:cNvSpPr>
          <p:nvPr/>
        </p:nvSpPr>
        <p:spPr bwMode="auto">
          <a:xfrm>
            <a:off x="1038095" y="1143000"/>
            <a:ext cx="1735137" cy="366713"/>
          </a:xfrm>
          <a:prstGeom prst="rect">
            <a:avLst/>
          </a:prstGeom>
          <a:noFill/>
          <a:ln w="9525">
            <a:noFill/>
            <a:miter lim="800000"/>
            <a:headEnd/>
            <a:tailEnd/>
          </a:ln>
        </p:spPr>
        <p:txBody>
          <a:bodyPr>
            <a:spAutoFit/>
          </a:bodyPr>
          <a:lstStyle/>
          <a:p>
            <a:r>
              <a:rPr lang="en-US" sz="1800" dirty="0">
                <a:solidFill>
                  <a:schemeClr val="accent2">
                    <a:lumMod val="75000"/>
                  </a:schemeClr>
                </a:solidFill>
              </a:rPr>
              <a:t>CONUS West</a:t>
            </a:r>
          </a:p>
        </p:txBody>
      </p:sp>
      <p:sp>
        <p:nvSpPr>
          <p:cNvPr id="9" name="TextBox 9"/>
          <p:cNvSpPr txBox="1">
            <a:spLocks noChangeArrowheads="1"/>
          </p:cNvSpPr>
          <p:nvPr/>
        </p:nvSpPr>
        <p:spPr bwMode="auto">
          <a:xfrm>
            <a:off x="5924420" y="1177925"/>
            <a:ext cx="1741487" cy="366713"/>
          </a:xfrm>
          <a:prstGeom prst="rect">
            <a:avLst/>
          </a:prstGeom>
          <a:noFill/>
          <a:ln w="9525">
            <a:noFill/>
            <a:miter lim="800000"/>
            <a:headEnd/>
            <a:tailEnd/>
          </a:ln>
        </p:spPr>
        <p:txBody>
          <a:bodyPr>
            <a:spAutoFit/>
          </a:bodyPr>
          <a:lstStyle/>
          <a:p>
            <a:r>
              <a:rPr lang="en-US" sz="1800" dirty="0">
                <a:solidFill>
                  <a:schemeClr val="accent2">
                    <a:lumMod val="75000"/>
                  </a:schemeClr>
                </a:solidFill>
              </a:rPr>
              <a:t>CONUS East </a:t>
            </a:r>
          </a:p>
        </p:txBody>
      </p:sp>
      <p:sp>
        <p:nvSpPr>
          <p:cNvPr id="10" name="TextBox 12"/>
          <p:cNvSpPr txBox="1">
            <a:spLocks noChangeArrowheads="1"/>
          </p:cNvSpPr>
          <p:nvPr/>
        </p:nvSpPr>
        <p:spPr bwMode="auto">
          <a:xfrm>
            <a:off x="4184520" y="1604963"/>
            <a:ext cx="659155" cy="369332"/>
          </a:xfrm>
          <a:prstGeom prst="rect">
            <a:avLst/>
          </a:prstGeom>
          <a:noFill/>
          <a:ln w="9525">
            <a:noFill/>
            <a:miter lim="800000"/>
            <a:headEnd/>
            <a:tailEnd/>
          </a:ln>
        </p:spPr>
        <p:txBody>
          <a:bodyPr wrap="none">
            <a:spAutoFit/>
          </a:bodyPr>
          <a:lstStyle/>
          <a:p>
            <a:r>
              <a:rPr lang="en-US" b="1" dirty="0">
                <a:solidFill>
                  <a:srgbClr val="00B050"/>
                </a:solidFill>
              </a:rPr>
              <a:t>T2m</a:t>
            </a:r>
          </a:p>
        </p:txBody>
      </p:sp>
      <p:sp>
        <p:nvSpPr>
          <p:cNvPr id="11" name="Text Box 18"/>
          <p:cNvSpPr txBox="1">
            <a:spLocks noChangeArrowheads="1"/>
          </p:cNvSpPr>
          <p:nvPr/>
        </p:nvSpPr>
        <p:spPr bwMode="auto">
          <a:xfrm>
            <a:off x="457200" y="6062883"/>
            <a:ext cx="4897437" cy="366713"/>
          </a:xfrm>
          <a:prstGeom prst="rect">
            <a:avLst/>
          </a:prstGeom>
          <a:noFill/>
          <a:ln w="9525">
            <a:noFill/>
            <a:miter lim="800000"/>
            <a:headEnd/>
            <a:tailEnd/>
          </a:ln>
        </p:spPr>
        <p:txBody>
          <a:bodyPr>
            <a:spAutoFit/>
          </a:bodyPr>
          <a:lstStyle/>
          <a:p>
            <a:r>
              <a:rPr lang="en-US" sz="1800" dirty="0">
                <a:solidFill>
                  <a:srgbClr val="00B0F0"/>
                </a:solidFill>
              </a:rPr>
              <a:t>Reduced CONUS East nighttime cold bias</a:t>
            </a:r>
          </a:p>
        </p:txBody>
      </p:sp>
      <p:sp>
        <p:nvSpPr>
          <p:cNvPr id="12" name="TextBox 11"/>
          <p:cNvSpPr txBox="1"/>
          <p:nvPr/>
        </p:nvSpPr>
        <p:spPr>
          <a:xfrm>
            <a:off x="6172200" y="6236857"/>
            <a:ext cx="2873607"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454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jongil.han\Documents\User-Docs\pub\EMC\GCWMB\false_alarm\gif_aug22_14\tprp_t1534para_12hr_fh19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905000"/>
            <a:ext cx="3921125"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jongil.han\Documents\User-Docs\pub\EMC\GCWMB\false_alarm\gif_aug22_14\tprp_t1534hw10_12hr_fh19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1919288"/>
            <a:ext cx="3884613"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09600" y="838200"/>
            <a:ext cx="764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FF"/>
                </a:solidFill>
              </a:rPr>
              <a:t>Tests for false alarm tropical storms (8 day forecast)</a:t>
            </a:r>
          </a:p>
        </p:txBody>
      </p:sp>
      <p:sp>
        <p:nvSpPr>
          <p:cNvPr id="6" name="TextBox 7"/>
          <p:cNvSpPr txBox="1">
            <a:spLocks noChangeArrowheads="1"/>
          </p:cNvSpPr>
          <p:nvPr/>
        </p:nvSpPr>
        <p:spPr bwMode="auto">
          <a:xfrm>
            <a:off x="647700" y="4900613"/>
            <a:ext cx="3656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CTL: Operational  GFS (13km)</a:t>
            </a:r>
          </a:p>
        </p:txBody>
      </p:sp>
      <p:sp>
        <p:nvSpPr>
          <p:cNvPr id="7" name="TextBox 8"/>
          <p:cNvSpPr txBox="1">
            <a:spLocks noChangeArrowheads="1"/>
          </p:cNvSpPr>
          <p:nvPr/>
        </p:nvSpPr>
        <p:spPr bwMode="auto">
          <a:xfrm>
            <a:off x="5029200" y="4856163"/>
            <a:ext cx="3352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t>Updated convection schemes</a:t>
            </a:r>
          </a:p>
        </p:txBody>
      </p:sp>
      <p:sp>
        <p:nvSpPr>
          <p:cNvPr id="8" name="TextBox 7"/>
          <p:cNvSpPr txBox="1"/>
          <p:nvPr/>
        </p:nvSpPr>
        <p:spPr>
          <a:xfrm>
            <a:off x="6248400" y="6121569"/>
            <a:ext cx="2725426" cy="338554"/>
          </a:xfrm>
          <a:prstGeom prst="rect">
            <a:avLst/>
          </a:prstGeom>
          <a:noFill/>
        </p:spPr>
        <p:txBody>
          <a:bodyPr wrap="none" rtlCol="0">
            <a:spAutoFit/>
          </a:bodyPr>
          <a:lstStyle/>
          <a:p>
            <a:r>
              <a:rPr lang="en-US" sz="1600" dirty="0">
                <a:solidFill>
                  <a:schemeClr val="accent1">
                    <a:lumMod val="75000"/>
                  </a:schemeClr>
                </a:solidFill>
                <a:latin typeface="Times New Roman" panose="02020603050405020304" pitchFamily="18" charset="0"/>
                <a:cs typeface="Times New Roman" panose="02020603050405020304" pitchFamily="18" charset="0"/>
              </a:rPr>
              <a:t>(</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Jongil Han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spTree>
    <p:extLst>
      <p:ext uri="{BB962C8B-B14F-4D97-AF65-F5344CB8AC3E}">
        <p14:creationId xmlns:p14="http://schemas.microsoft.com/office/powerpoint/2010/main" val="172589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ordiff_HGT_P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49055" y="720256"/>
            <a:ext cx="5334000" cy="435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228600" y="5562600"/>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dirty="0"/>
              <a:t>Fig. 7. Mean difference in anomaly correlations of 500 </a:t>
            </a:r>
            <a:r>
              <a:rPr lang="en-US" altLang="en-US" sz="1400" dirty="0" err="1"/>
              <a:t>hPa</a:t>
            </a:r>
            <a:r>
              <a:rPr lang="en-US" altLang="en-US" sz="1400" dirty="0"/>
              <a:t> height for the forecasts with the new scheme with respect to the control forecasts in (a) Northern Hemisphere (20</a:t>
            </a:r>
            <a:r>
              <a:rPr lang="en-US" altLang="en-US" sz="1400" baseline="30000" dirty="0"/>
              <a:t>o</a:t>
            </a:r>
            <a:r>
              <a:rPr lang="en-US" altLang="en-US" sz="1400" dirty="0"/>
              <a:t>-80</a:t>
            </a:r>
            <a:r>
              <a:rPr lang="en-US" altLang="en-US" sz="1400" baseline="30000" dirty="0"/>
              <a:t>o</a:t>
            </a:r>
            <a:r>
              <a:rPr lang="en-US" altLang="en-US" sz="1400" dirty="0"/>
              <a:t>N) and (b) Southern Hemisphere (20</a:t>
            </a:r>
            <a:r>
              <a:rPr lang="en-US" altLang="en-US" sz="1400" baseline="30000" dirty="0"/>
              <a:t>o</a:t>
            </a:r>
            <a:r>
              <a:rPr lang="en-US" altLang="en-US" sz="1400" dirty="0"/>
              <a:t>-80</a:t>
            </a:r>
            <a:r>
              <a:rPr lang="en-US" altLang="en-US" sz="1400" baseline="30000" dirty="0"/>
              <a:t>o</a:t>
            </a:r>
            <a:r>
              <a:rPr lang="en-US" altLang="en-US" sz="1400" dirty="0"/>
              <a:t>S) during July 7 – October 31, 2012. The differences outside the rectangle bars are statistically significant at the 95% confidence level.</a:t>
            </a:r>
          </a:p>
        </p:txBody>
      </p:sp>
      <p:sp>
        <p:nvSpPr>
          <p:cNvPr id="5" name="Footer Placeholder 1"/>
          <p:cNvSpPr txBox="1">
            <a:spLocks/>
          </p:cNvSpPr>
          <p:nvPr/>
        </p:nvSpPr>
        <p:spPr bwMode="auto">
          <a:xfrm>
            <a:off x="990600" y="6553200"/>
            <a:ext cx="72374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ctr" defTabSz="457200" rtl="0" fontAlgn="base">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defRPr sz="1400" b="1" i="1" kern="1200">
                <a:solidFill>
                  <a:srgbClr val="000099"/>
                </a:solidFill>
                <a:latin typeface="Times New Roman" pitchFamily="16" charset="0"/>
                <a:ea typeface="PMingLiU" pitchFamily="16" charset="-120"/>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r>
              <a:rPr lang="en-US" altLang="en-US" dirty="0" smtClean="0"/>
              <a:t>IITM Monsoon Mission Review meeting, 18-20 Feb, 2015</a:t>
            </a:r>
            <a:endParaRPr lang="en-US" altLang="en-US" dirty="0"/>
          </a:p>
        </p:txBody>
      </p:sp>
      <p:sp>
        <p:nvSpPr>
          <p:cNvPr id="6" name="TextBox 5"/>
          <p:cNvSpPr txBox="1"/>
          <p:nvPr/>
        </p:nvSpPr>
        <p:spPr>
          <a:xfrm>
            <a:off x="7239000" y="6336268"/>
            <a:ext cx="1765227" cy="338554"/>
          </a:xfrm>
          <a:prstGeom prst="rect">
            <a:avLst/>
          </a:prstGeom>
          <a:noFill/>
        </p:spPr>
        <p:txBody>
          <a:bodyPr wrap="none" rtlCol="0">
            <a:spAutoFit/>
          </a:bodyPr>
          <a:lstStyle/>
          <a:p>
            <a:r>
              <a:rPr lang="en-US" sz="1600" dirty="0" smtClean="0">
                <a:solidFill>
                  <a:srgbClr val="00B050"/>
                </a:solidFill>
                <a:latin typeface="Times New Roman" panose="02020603050405020304" pitchFamily="18" charset="0"/>
                <a:cs typeface="Times New Roman" panose="02020603050405020304" pitchFamily="18" charset="0"/>
              </a:rPr>
              <a:t>(Jongil Han, EMC)</a:t>
            </a:r>
            <a:endParaRPr lang="en-US" sz="16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9646" y="2057400"/>
            <a:ext cx="4025154" cy="923330"/>
          </a:xfrm>
          <a:prstGeom prst="rect">
            <a:avLst/>
          </a:prstGeom>
          <a:noFill/>
          <a:ln>
            <a:solidFill>
              <a:schemeClr val="accent1">
                <a:lumMod val="75000"/>
              </a:schemeClr>
            </a:solidFill>
          </a:ln>
        </p:spPr>
        <p:txBody>
          <a:bodyPr wrap="square" rtlCol="0">
            <a:spAutoFit/>
          </a:bodyPr>
          <a:lstStyle/>
          <a:p>
            <a:r>
              <a:rPr lang="en-US" dirty="0" smtClean="0">
                <a:solidFill>
                  <a:srgbClr val="0070C0"/>
                </a:solidFill>
                <a:latin typeface="Times New Roman" panose="02020603050405020304" pitchFamily="18" charset="0"/>
                <a:cs typeface="Times New Roman" panose="02020603050405020304" pitchFamily="18" charset="0"/>
              </a:rPr>
              <a:t>Improvement after inclusion of EDMF and TKE dissipation in PBL ; </a:t>
            </a:r>
          </a:p>
          <a:p>
            <a:r>
              <a:rPr lang="en-US" dirty="0" smtClean="0">
                <a:solidFill>
                  <a:srgbClr val="0070C0"/>
                </a:solidFill>
                <a:latin typeface="Times New Roman" panose="02020603050405020304" pitchFamily="18" charset="0"/>
                <a:cs typeface="Times New Roman" panose="02020603050405020304" pitchFamily="18" charset="0"/>
              </a:rPr>
              <a:t>submitted to Weather and Forecasting </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74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736644" y="133290"/>
            <a:ext cx="343555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Global Forecast System (GFS)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2188" y="685800"/>
            <a:ext cx="8817735" cy="5324535"/>
          </a:xfrm>
          <a:prstGeom prst="rect">
            <a:avLst/>
          </a:prstGeom>
          <a:noFill/>
        </p:spPr>
        <p:txBody>
          <a:bodyPr wrap="none" rtlCol="0">
            <a:spAutoFit/>
          </a:bodyPr>
          <a:lstStyle/>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Monte-Carlo Independent Column Approximation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McICA</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for RRTM radiation</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Use divergence damping in the stratosphere to reduce noise</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Added Eddy Diffusivity Mass Flux (EDMF) scheme in PBL scheme and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Turbulent kinetic Energy (TKE) dissipative heating</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Ice and water cloud conversion rates retuned ; background momentum diffusion</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and drag coefficients for high wind speeds are reduced</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Stationary convective gravity wave drag is added</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Added dependence of the ratio of the thermal and momentum roughness on</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vegetation type</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Replace 1.0 degree bucket soil moisture climatology with CFS/GLDAS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climatology at T574 resolution. </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64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736644" y="133290"/>
            <a:ext cx="343555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Global Forecast System (GFS)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929819"/>
            <a:ext cx="8229600" cy="5016758"/>
          </a:xfrm>
          <a:prstGeom prst="rect">
            <a:avLst/>
          </a:prstGeom>
          <a:noFill/>
        </p:spPr>
        <p:txBody>
          <a:bodyPr wrap="square" rtlCol="0">
            <a:spAutoFit/>
          </a:bodyPr>
          <a:lstStyle/>
          <a:p>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GDAS/GFS Hybrid 3D-VAR Ensemble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Kalman</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Filter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EnKF</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DA :</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Hourly GOES and EUMETSAT satellite winds</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Assimilate SSMIS UPP LAS and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Metop</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-B IASI radiances</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SSMIS 10-m wind,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precipitable</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water, rain rate and cloud liquid</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CRTM v2.1.3 improves specifications of MW sea surface emissivities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(analysis over near surface temperature over water over Southern Oceans)</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Use stochastic physics in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EnKF</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ensemble forecasts</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T574L64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EnKF</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ensembles</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Improvements to satellite DA over water and sea ice </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80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3" name="TextBox 2"/>
          <p:cNvSpPr txBox="1"/>
          <p:nvPr/>
        </p:nvSpPr>
        <p:spPr>
          <a:xfrm>
            <a:off x="2736644" y="133290"/>
            <a:ext cx="3435556" cy="400110"/>
          </a:xfrm>
          <a:prstGeom prst="rect">
            <a:avLst/>
          </a:prstGeom>
          <a:noFill/>
          <a:ln>
            <a:solidFill>
              <a:schemeClr val="bg2">
                <a:lumMod val="75000"/>
              </a:schemeClr>
            </a:solidFill>
          </a:ln>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Global Forecast System (GFS)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003042"/>
            <a:ext cx="8902502" cy="5293757"/>
          </a:xfrm>
          <a:prstGeom prst="rect">
            <a:avLst/>
          </a:prstGeom>
          <a:noFill/>
        </p:spPr>
        <p:txBody>
          <a:bodyPr wrap="none" rtlCol="0">
            <a:spAutoFit/>
          </a:bodyPr>
          <a:lstStyle/>
          <a:p>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Output product  changes :</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Added 0.25 degree gridded output</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Various new product fields : Ozone at 400, 350, 300, 250, 200 and 150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mb</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 </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2m dew point, wind chill and heat index ; instantaneous precipitation types</a:t>
            </a:r>
          </a:p>
          <a:p>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(rain/frozen/snow/ice) etc.</a:t>
            </a: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  Output in GRIB2 ; change in naming convention.</a:t>
            </a:r>
          </a:p>
          <a:p>
            <a:pPr marL="342900" indent="-342900">
              <a:buFont typeface="Wingdings" panose="05000000000000000000" pitchFamily="2" charset="2"/>
              <a:buChar char="Ø"/>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Visit this link to see all </a:t>
            </a:r>
            <a:r>
              <a:rPr lang="en-US" sz="2000" dirty="0">
                <a:solidFill>
                  <a:schemeClr val="accent2">
                    <a:lumMod val="75000"/>
                  </a:schemeClr>
                </a:solidFill>
                <a:latin typeface="Times New Roman" panose="02020603050405020304" pitchFamily="18" charset="0"/>
                <a:cs typeface="Times New Roman" panose="02020603050405020304" pitchFamily="18" charset="0"/>
              </a:rPr>
              <a:t>changes in GFS : </a:t>
            </a:r>
            <a:r>
              <a:rPr lang="en-US" b="1" dirty="0">
                <a:solidFill>
                  <a:srgbClr val="00B050"/>
                </a:solidFill>
                <a:latin typeface="Times New Roman" panose="02020603050405020304" pitchFamily="18" charset="0"/>
                <a:cs typeface="Times New Roman" panose="02020603050405020304" pitchFamily="18" charset="0"/>
              </a:rPr>
              <a:t>http://www.emc.ncep.noaa.gov/GFS/impl.php</a:t>
            </a:r>
            <a:endParaRPr lang="en-US" b="1" dirty="0" smtClean="0">
              <a:solidFill>
                <a:srgbClr val="00B050"/>
              </a:solidFill>
              <a:latin typeface="Times New Roman" panose="02020603050405020304" pitchFamily="18" charset="0"/>
              <a:cs typeface="Times New Roman" panose="02020603050405020304" pitchFamily="18" charset="0"/>
            </a:endParaRP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Link to the production version of model codes :</a:t>
            </a:r>
          </a:p>
          <a:p>
            <a:pPr algn="ctr"/>
            <a:r>
              <a:rPr lang="en-US" b="1" dirty="0" smtClean="0">
                <a:solidFill>
                  <a:srgbClr val="00B050"/>
                </a:solidFill>
                <a:latin typeface="Times New Roman" panose="02020603050405020304" pitchFamily="18" charset="0"/>
                <a:cs typeface="Times New Roman" panose="02020603050405020304" pitchFamily="18" charset="0"/>
              </a:rPr>
              <a:t>http</a:t>
            </a:r>
            <a:r>
              <a:rPr lang="en-US" b="1" dirty="0">
                <a:solidFill>
                  <a:srgbClr val="00B050"/>
                </a:solidFill>
                <a:latin typeface="Times New Roman" panose="02020603050405020304" pitchFamily="18" charset="0"/>
                <a:cs typeface="Times New Roman" panose="02020603050405020304" pitchFamily="18" charset="0"/>
              </a:rPr>
              <a:t>://www.nco.ncep.noaa.gov/pmb/codes/nwprod/</a:t>
            </a:r>
            <a:endParaRPr lang="en-US" b="1" dirty="0" smtClean="0">
              <a:solidFill>
                <a:srgbClr val="00B050"/>
              </a:solidFill>
              <a:latin typeface="Times New Roman" panose="02020603050405020304" pitchFamily="18" charset="0"/>
              <a:cs typeface="Times New Roman" panose="02020603050405020304" pitchFamily="18" charset="0"/>
            </a:endParaRPr>
          </a:p>
          <a:p>
            <a:pPr algn="ct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9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pic>
        <p:nvPicPr>
          <p:cNvPr id="3" name="Picture 9" descr="http://www.emc.ncep.noaa.gov/gmb/wx24fy/vsdb/gfs2015/allmodel/daily/dieoff/cordieoff_HGT_P500_G2NHX.png"/>
          <p:cNvPicPr>
            <a:picLocks noChangeAspect="1" noChangeArrowheads="1"/>
          </p:cNvPicPr>
          <p:nvPr/>
        </p:nvPicPr>
        <p:blipFill>
          <a:blip r:embed="rId2"/>
          <a:srcRect l="48979" b="48979"/>
          <a:stretch>
            <a:fillRect/>
          </a:stretch>
        </p:blipFill>
        <p:spPr bwMode="auto">
          <a:xfrm>
            <a:off x="35948" y="1601786"/>
            <a:ext cx="4709090" cy="4113213"/>
          </a:xfrm>
          <a:prstGeom prst="rect">
            <a:avLst/>
          </a:prstGeom>
          <a:noFill/>
          <a:ln w="9525">
            <a:noFill/>
            <a:miter lim="800000"/>
            <a:headEnd/>
            <a:tailEnd/>
          </a:ln>
        </p:spPr>
      </p:pic>
      <p:pic>
        <p:nvPicPr>
          <p:cNvPr id="4" name="Picture 11" descr="http://www.emc.ncep.noaa.gov/gmb/wx24fy/vsdb/gfs2015/allmodel/daily/dieoff/cordieoff_HGT_P500_G2SHX.png"/>
          <p:cNvPicPr>
            <a:picLocks noChangeAspect="1" noChangeArrowheads="1"/>
          </p:cNvPicPr>
          <p:nvPr/>
        </p:nvPicPr>
        <p:blipFill>
          <a:blip r:embed="rId3"/>
          <a:srcRect l="48979" b="48979"/>
          <a:stretch>
            <a:fillRect/>
          </a:stretch>
        </p:blipFill>
        <p:spPr bwMode="auto">
          <a:xfrm>
            <a:off x="4814887" y="1601787"/>
            <a:ext cx="4286250" cy="4113213"/>
          </a:xfrm>
          <a:prstGeom prst="rect">
            <a:avLst/>
          </a:prstGeom>
          <a:noFill/>
          <a:ln w="9525">
            <a:noFill/>
            <a:miter lim="800000"/>
            <a:headEnd/>
            <a:tailEnd/>
          </a:ln>
        </p:spPr>
      </p:pic>
      <p:sp>
        <p:nvSpPr>
          <p:cNvPr id="5" name="TextBox 4"/>
          <p:cNvSpPr txBox="1"/>
          <p:nvPr/>
        </p:nvSpPr>
        <p:spPr>
          <a:xfrm>
            <a:off x="6195051" y="6172200"/>
            <a:ext cx="2924903" cy="338554"/>
          </a:xfrm>
          <a:prstGeom prst="rect">
            <a:avLst/>
          </a:prstGeom>
          <a:noFill/>
        </p:spPr>
        <p:txBody>
          <a:bodyPr wrap="non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16371" y="76200"/>
            <a:ext cx="5827429" cy="400110"/>
          </a:xfrm>
          <a:prstGeom prst="rect">
            <a:avLst/>
          </a:prstGeom>
          <a:noFill/>
        </p:spPr>
        <p:txBody>
          <a:bodyPr wrap="none" rtlCol="0">
            <a:spAutoFit/>
          </a:bodyPr>
          <a:lstStyle/>
          <a:p>
            <a:r>
              <a:rPr lang="en-US" sz="2000" dirty="0" smtClean="0">
                <a:solidFill>
                  <a:srgbClr val="CC00CC"/>
                </a:solidFill>
                <a:latin typeface="Times New Roman" panose="02020603050405020304" pitchFamily="18" charset="0"/>
                <a:cs typeface="Times New Roman" panose="02020603050405020304" pitchFamily="18" charset="0"/>
              </a:rPr>
              <a:t>GFS improvement result : merged 2012/2013/2014 run</a:t>
            </a:r>
            <a:endParaRPr lang="en-US" sz="2000" dirty="0">
              <a:solidFill>
                <a:srgbClr val="CC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66800" y="1200090"/>
            <a:ext cx="2411238" cy="400110"/>
          </a:xfrm>
          <a:prstGeom prst="rect">
            <a:avLst/>
          </a:prstGeom>
          <a:noFill/>
        </p:spPr>
        <p:txBody>
          <a:bodyPr wrap="none" rtlCol="0">
            <a:spAutoFit/>
          </a:bodyPr>
          <a:lstStyle/>
          <a:p>
            <a:r>
              <a:rPr lang="en-US" sz="2000" dirty="0" smtClean="0">
                <a:solidFill>
                  <a:srgbClr val="92D050"/>
                </a:solidFill>
                <a:latin typeface="Times New Roman" panose="02020603050405020304" pitchFamily="18" charset="0"/>
                <a:cs typeface="Times New Roman" panose="02020603050405020304" pitchFamily="18" charset="0"/>
              </a:rPr>
              <a:t>Northern Hemisphere</a:t>
            </a:r>
            <a:endParaRPr lang="en-US" sz="2000" dirty="0">
              <a:solidFill>
                <a:srgbClr val="92D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858327" y="1219200"/>
            <a:ext cx="2411238" cy="400110"/>
          </a:xfrm>
          <a:prstGeom prst="rect">
            <a:avLst/>
          </a:prstGeom>
          <a:noFill/>
        </p:spPr>
        <p:txBody>
          <a:bodyPr wrap="none" rtlCol="0">
            <a:spAutoFit/>
          </a:bodyPr>
          <a:lstStyle/>
          <a:p>
            <a:r>
              <a:rPr lang="en-US" sz="2000" dirty="0" smtClean="0">
                <a:solidFill>
                  <a:srgbClr val="92D050"/>
                </a:solidFill>
                <a:latin typeface="Times New Roman" panose="02020603050405020304" pitchFamily="18" charset="0"/>
                <a:cs typeface="Times New Roman" panose="02020603050405020304" pitchFamily="18" charset="0"/>
              </a:rPr>
              <a:t>Southern Hemisphere</a:t>
            </a:r>
            <a:endParaRPr lang="en-US" sz="2000" dirty="0">
              <a:solidFill>
                <a:srgbClr val="92D05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3400" y="5747266"/>
            <a:ext cx="7960769" cy="369332"/>
          </a:xfrm>
          <a:prstGeom prst="rect">
            <a:avLst/>
          </a:prstGeom>
          <a:noFill/>
        </p:spPr>
        <p:txBody>
          <a:bodyPr wrap="none" rtlCol="0">
            <a:spAutoFit/>
          </a:bodyPr>
          <a:lstStyle/>
          <a:p>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Verification Statistics : </a:t>
            </a:r>
            <a:r>
              <a:rPr lang="en-US" b="1" dirty="0">
                <a:solidFill>
                  <a:schemeClr val="tx1">
                    <a:lumMod val="75000"/>
                    <a:lumOff val="25000"/>
                  </a:schemeClr>
                </a:solidFill>
                <a:latin typeface="Times New Roman" panose="02020603050405020304" pitchFamily="18" charset="0"/>
                <a:cs typeface="Times New Roman" panose="02020603050405020304" pitchFamily="18" charset="0"/>
              </a:rPr>
              <a:t>http://www.emc.ncep.noaa.gov/gmb/wx24fy/vsdb/gfs2015</a:t>
            </a:r>
            <a:r>
              <a:rPr lang="en-US"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t>
            </a:r>
            <a:endParaRPr lang="en-US" sz="17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199" y="533400"/>
            <a:ext cx="9448801" cy="677108"/>
          </a:xfrm>
          <a:prstGeom prst="rect">
            <a:avLst/>
          </a:prstGeom>
          <a:noFill/>
        </p:spPr>
        <p:txBody>
          <a:bodyPr wrap="square" rtlCol="0">
            <a:spAutoFit/>
          </a:bodyPr>
          <a:lstStyle/>
          <a:p>
            <a:pPr marL="285750" indent="-285750">
              <a:buFont typeface="Wingdings" panose="05000000000000000000" pitchFamily="2" charset="2"/>
              <a:buChar char="Ø"/>
            </a:pPr>
            <a:r>
              <a:rPr lang="en-US" sz="1900" dirty="0" smtClean="0">
                <a:solidFill>
                  <a:srgbClr val="7030A0"/>
                </a:solidFill>
                <a:latin typeface="Times New Roman" panose="02020603050405020304" pitchFamily="18" charset="0"/>
                <a:cs typeface="Times New Roman" panose="02020603050405020304" pitchFamily="18" charset="0"/>
              </a:rPr>
              <a:t> T1534 tested for 32 simulated months (covering all seasons) and 4 hurricane seasons </a:t>
            </a:r>
          </a:p>
          <a:p>
            <a:r>
              <a:rPr lang="en-US" sz="1900" dirty="0">
                <a:solidFill>
                  <a:srgbClr val="7030A0"/>
                </a:solidFill>
                <a:latin typeface="Times New Roman" panose="02020603050405020304" pitchFamily="18" charset="0"/>
                <a:cs typeface="Times New Roman" panose="02020603050405020304" pitchFamily="18" charset="0"/>
              </a:rPr>
              <a:t> </a:t>
            </a:r>
            <a:r>
              <a:rPr lang="en-US" sz="1900" dirty="0" smtClean="0">
                <a:solidFill>
                  <a:srgbClr val="7030A0"/>
                </a:solidFill>
                <a:latin typeface="Times New Roman" panose="02020603050405020304" pitchFamily="18" charset="0"/>
                <a:cs typeface="Times New Roman" panose="02020603050405020304" pitchFamily="18" charset="0"/>
              </a:rPr>
              <a:t>     (2011-2014) </a:t>
            </a:r>
            <a:endParaRPr lang="en-US" sz="19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10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altLang="en-US" dirty="0"/>
              <a:t>IITM Monsoon Mission Review meeting, 18-20 Feb, 2015</a:t>
            </a:r>
          </a:p>
        </p:txBody>
      </p:sp>
      <p:sp>
        <p:nvSpPr>
          <p:cNvPr id="5" name="TextBox 4"/>
          <p:cNvSpPr txBox="1"/>
          <p:nvPr/>
        </p:nvSpPr>
        <p:spPr>
          <a:xfrm>
            <a:off x="6144484" y="6293813"/>
            <a:ext cx="2924903" cy="338554"/>
          </a:xfrm>
          <a:prstGeom prst="rect">
            <a:avLst/>
          </a:prstGeom>
          <a:noFill/>
        </p:spPr>
        <p:txBody>
          <a:bodyPr wrap="non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 EMC)</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423863"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r>
              <a:rPr lang="en-US" sz="2000" b="1" kern="0" dirty="0" smtClean="0">
                <a:latin typeface="Times New Roman" panose="02020603050405020304" pitchFamily="18" charset="0"/>
                <a:cs typeface="Times New Roman" panose="02020603050405020304" pitchFamily="18" charset="0"/>
              </a:rPr>
              <a:t>Precipitation Skill Scores, 00Z Cycle</a:t>
            </a:r>
            <a:br>
              <a:rPr lang="en-US" sz="2000" b="1" kern="0" dirty="0" smtClean="0">
                <a:latin typeface="Times New Roman" panose="02020603050405020304" pitchFamily="18" charset="0"/>
                <a:cs typeface="Times New Roman" panose="02020603050405020304" pitchFamily="18" charset="0"/>
              </a:rPr>
            </a:br>
            <a:r>
              <a:rPr lang="en-US" sz="2000" b="1" kern="0" dirty="0" smtClean="0">
                <a:latin typeface="Times New Roman" panose="02020603050405020304" pitchFamily="18" charset="0"/>
                <a:cs typeface="Times New Roman" panose="02020603050405020304" pitchFamily="18" charset="0"/>
              </a:rPr>
              <a:t>  Merged 2012/2013/2014</a:t>
            </a:r>
          </a:p>
        </p:txBody>
      </p:sp>
      <p:sp>
        <p:nvSpPr>
          <p:cNvPr id="7" name="Slide Number Placeholder 3"/>
          <p:cNvSpPr txBox="1">
            <a:spLocks noGrp="1"/>
          </p:cNvSpPr>
          <p:nvPr/>
        </p:nvSpPr>
        <p:spPr bwMode="auto">
          <a:xfrm>
            <a:off x="7010400" y="6619875"/>
            <a:ext cx="2133600" cy="476250"/>
          </a:xfrm>
          <a:prstGeom prst="rect">
            <a:avLst/>
          </a:prstGeom>
          <a:noFill/>
          <a:ln w="9525">
            <a:noFill/>
            <a:miter lim="800000"/>
            <a:headEnd/>
            <a:tailEnd/>
          </a:ln>
        </p:spPr>
        <p:txBody>
          <a:bodyPr/>
          <a:lstStyle/>
          <a:p>
            <a:pPr algn="r"/>
            <a:endParaRPr lang="en-US" sz="1400" dirty="0"/>
          </a:p>
        </p:txBody>
      </p:sp>
      <p:pic>
        <p:nvPicPr>
          <p:cNvPr id="8" name="Picture 5" descr="http://www.emc.ncep.noaa.gov/gmb/wx24fy/vsdb/gfs2015/rain/ets_mean00z.png"/>
          <p:cNvPicPr>
            <a:picLocks noChangeAspect="1" noChangeArrowheads="1"/>
          </p:cNvPicPr>
          <p:nvPr/>
        </p:nvPicPr>
        <p:blipFill>
          <a:blip r:embed="rId2"/>
          <a:srcRect b="24686"/>
          <a:stretch>
            <a:fillRect/>
          </a:stretch>
        </p:blipFill>
        <p:spPr bwMode="auto">
          <a:xfrm>
            <a:off x="76200" y="762000"/>
            <a:ext cx="4394200" cy="4429125"/>
          </a:xfrm>
          <a:prstGeom prst="rect">
            <a:avLst/>
          </a:prstGeom>
          <a:noFill/>
          <a:ln w="9525">
            <a:noFill/>
            <a:miter lim="800000"/>
            <a:headEnd/>
            <a:tailEnd/>
          </a:ln>
        </p:spPr>
      </p:pic>
      <p:pic>
        <p:nvPicPr>
          <p:cNvPr id="9" name="Picture 7" descr="http://www.emc.ncep.noaa.gov/gmb/wx24fy/vsdb/gfs2015/rain/bis_mean00z.png"/>
          <p:cNvPicPr>
            <a:picLocks noChangeAspect="1" noChangeArrowheads="1"/>
          </p:cNvPicPr>
          <p:nvPr/>
        </p:nvPicPr>
        <p:blipFill>
          <a:blip r:embed="rId3"/>
          <a:srcRect b="24686"/>
          <a:stretch>
            <a:fillRect/>
          </a:stretch>
        </p:blipFill>
        <p:spPr bwMode="auto">
          <a:xfrm>
            <a:off x="4648200" y="762000"/>
            <a:ext cx="4421187" cy="4311650"/>
          </a:xfrm>
          <a:prstGeom prst="rect">
            <a:avLst/>
          </a:prstGeom>
          <a:noFill/>
          <a:ln w="9525">
            <a:noFill/>
            <a:miter lim="800000"/>
            <a:headEnd/>
            <a:tailEnd/>
          </a:ln>
        </p:spPr>
      </p:pic>
      <p:sp>
        <p:nvSpPr>
          <p:cNvPr id="10" name="TextBox 3"/>
          <p:cNvSpPr txBox="1">
            <a:spLocks noChangeArrowheads="1"/>
          </p:cNvSpPr>
          <p:nvPr/>
        </p:nvSpPr>
        <p:spPr bwMode="auto">
          <a:xfrm>
            <a:off x="381000" y="5181600"/>
            <a:ext cx="8402637" cy="369332"/>
          </a:xfrm>
          <a:prstGeom prst="rect">
            <a:avLst/>
          </a:prstGeom>
          <a:noFill/>
          <a:ln w="9525">
            <a:noFill/>
            <a:miter lim="800000"/>
            <a:headEnd/>
            <a:tailEnd/>
          </a:ln>
        </p:spPr>
        <p:txBody>
          <a:bodyPr>
            <a:spAutoFit/>
          </a:bodyPr>
          <a:lstStyle/>
          <a:p>
            <a:r>
              <a:rPr lang="en-US" sz="1800" dirty="0">
                <a:solidFill>
                  <a:srgbClr val="7030A0"/>
                </a:solidFill>
                <a:latin typeface="Times New Roman" panose="02020603050405020304" pitchFamily="18" charset="0"/>
                <a:cs typeface="Times New Roman" panose="02020603050405020304" pitchFamily="18" charset="0"/>
              </a:rPr>
              <a:t>Improved ETS score and reduced forecast BIAS  for all intensity and forecast  lead time.  </a:t>
            </a:r>
          </a:p>
        </p:txBody>
      </p:sp>
      <p:sp>
        <p:nvSpPr>
          <p:cNvPr id="11" name="Text Box 7"/>
          <p:cNvSpPr txBox="1">
            <a:spLocks noChangeArrowheads="1"/>
          </p:cNvSpPr>
          <p:nvPr/>
        </p:nvSpPr>
        <p:spPr bwMode="auto">
          <a:xfrm>
            <a:off x="690563" y="4659868"/>
            <a:ext cx="633507" cy="369332"/>
          </a:xfrm>
          <a:prstGeom prst="rect">
            <a:avLst/>
          </a:prstGeom>
          <a:noFill/>
          <a:ln w="9525">
            <a:noFill/>
            <a:miter lim="800000"/>
            <a:headEnd/>
            <a:tailEnd/>
          </a:ln>
        </p:spPr>
        <p:txBody>
          <a:bodyPr wrap="none">
            <a:spAutoFit/>
          </a:bodyPr>
          <a:lstStyle/>
          <a:p>
            <a:r>
              <a:rPr lang="en-US" dirty="0">
                <a:solidFill>
                  <a:srgbClr val="FF33CC"/>
                </a:solidFill>
              </a:rPr>
              <a:t>ETS</a:t>
            </a:r>
          </a:p>
        </p:txBody>
      </p:sp>
      <p:sp>
        <p:nvSpPr>
          <p:cNvPr id="12" name="Text Box 8"/>
          <p:cNvSpPr txBox="1">
            <a:spLocks noChangeArrowheads="1"/>
          </p:cNvSpPr>
          <p:nvPr/>
        </p:nvSpPr>
        <p:spPr bwMode="auto">
          <a:xfrm>
            <a:off x="5180013" y="4572000"/>
            <a:ext cx="710451" cy="369332"/>
          </a:xfrm>
          <a:prstGeom prst="rect">
            <a:avLst/>
          </a:prstGeom>
          <a:noFill/>
          <a:ln w="9525">
            <a:noFill/>
            <a:miter lim="800000"/>
            <a:headEnd/>
            <a:tailEnd/>
          </a:ln>
        </p:spPr>
        <p:txBody>
          <a:bodyPr wrap="none">
            <a:spAutoFit/>
          </a:bodyPr>
          <a:lstStyle/>
          <a:p>
            <a:r>
              <a:rPr lang="en-US" dirty="0">
                <a:solidFill>
                  <a:srgbClr val="FF33CC"/>
                </a:solidFill>
              </a:rPr>
              <a:t>BIAS</a:t>
            </a:r>
          </a:p>
        </p:txBody>
      </p:sp>
      <p:sp>
        <p:nvSpPr>
          <p:cNvPr id="3" name="TextBox 2"/>
          <p:cNvSpPr txBox="1"/>
          <p:nvPr/>
        </p:nvSpPr>
        <p:spPr>
          <a:xfrm>
            <a:off x="317149" y="5510480"/>
            <a:ext cx="8598251" cy="661720"/>
          </a:xfrm>
          <a:prstGeom prst="rect">
            <a:avLst/>
          </a:prstGeom>
          <a:noFill/>
          <a:ln>
            <a:solidFill>
              <a:srgbClr val="CC00CC"/>
            </a:solidFill>
          </a:ln>
        </p:spPr>
        <p:txBody>
          <a:bodyPr wrap="none" rtlCol="0">
            <a:spAutoFit/>
          </a:bodyPr>
          <a:lstStyle/>
          <a:p>
            <a:pPr marL="342900" indent="-342900">
              <a:buFont typeface="Wingdings" panose="05000000000000000000" pitchFamily="2" charset="2"/>
              <a:buChar char="q"/>
            </a:pPr>
            <a:r>
              <a:rPr lang="en-US" sz="1900"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Usefulness of GFS synoptic forecast improved by 3h in NH and 4.4h in the SH</a:t>
            </a:r>
          </a:p>
          <a:p>
            <a:pPr marL="342900" indent="-342900">
              <a:buFont typeface="Wingdings" panose="05000000000000000000" pitchFamily="2" charset="2"/>
              <a:buChar char="q"/>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24-h half-inch per-day precipitation threat forecast improved ~4% over CONUS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19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a:xfrm>
            <a:off x="838200" y="6553200"/>
            <a:ext cx="7237413" cy="304800"/>
          </a:xfrm>
        </p:spPr>
        <p:txBody>
          <a:bodyPr/>
          <a:lstStyle/>
          <a:p>
            <a:r>
              <a:rPr lang="en-US" altLang="en-US" dirty="0"/>
              <a:t>IITM Monsoon Mission Review meeting, 18-20 Feb, 2015</a:t>
            </a:r>
          </a:p>
        </p:txBody>
      </p:sp>
      <p:sp>
        <p:nvSpPr>
          <p:cNvPr id="3" name="Title 1"/>
          <p:cNvSpPr txBox="1">
            <a:spLocks/>
          </p:cNvSpPr>
          <p:nvPr/>
        </p:nvSpPr>
        <p:spPr bwMode="auto">
          <a:xfrm>
            <a:off x="3810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99"/>
                </a:solidFill>
                <a:latin typeface="Arial" charset="0"/>
                <a:ea typeface="Microsoft YaHei" charset="-122"/>
              </a:defRPr>
            </a:lvl9pPr>
          </a:lstStyle>
          <a:p>
            <a:r>
              <a:rPr lang="en-US" sz="2000" b="1" kern="0" dirty="0" smtClean="0"/>
              <a:t>Fit to RAOBS, Bias</a:t>
            </a:r>
            <a:br>
              <a:rPr lang="en-US" sz="2000" b="1" kern="0" dirty="0" smtClean="0"/>
            </a:br>
            <a:r>
              <a:rPr lang="en-US" sz="2000" b="1" kern="0" dirty="0" smtClean="0"/>
              <a:t>  Merged 2012/2013/2014</a:t>
            </a:r>
          </a:p>
        </p:txBody>
      </p:sp>
      <p:sp>
        <p:nvSpPr>
          <p:cNvPr id="4" name="Slide Number Placeholder 2"/>
          <p:cNvSpPr txBox="1">
            <a:spLocks noGrp="1"/>
          </p:cNvSpPr>
          <p:nvPr/>
        </p:nvSpPr>
        <p:spPr bwMode="auto">
          <a:xfrm>
            <a:off x="7010400" y="6467475"/>
            <a:ext cx="2133600" cy="476250"/>
          </a:xfrm>
          <a:prstGeom prst="rect">
            <a:avLst/>
          </a:prstGeom>
          <a:noFill/>
          <a:ln w="9525">
            <a:noFill/>
            <a:miter lim="800000"/>
            <a:headEnd/>
            <a:tailEnd/>
          </a:ln>
        </p:spPr>
        <p:txBody>
          <a:bodyPr/>
          <a:lstStyle/>
          <a:p>
            <a:pPr algn="r"/>
            <a:endParaRPr lang="en-US" sz="1400" dirty="0"/>
          </a:p>
        </p:txBody>
      </p:sp>
      <p:sp>
        <p:nvSpPr>
          <p:cNvPr id="5" name="TextBox 8"/>
          <p:cNvSpPr txBox="1">
            <a:spLocks noChangeArrowheads="1"/>
          </p:cNvSpPr>
          <p:nvPr/>
        </p:nvSpPr>
        <p:spPr bwMode="auto">
          <a:xfrm>
            <a:off x="533400" y="895290"/>
            <a:ext cx="3714750" cy="400110"/>
          </a:xfrm>
          <a:prstGeom prst="rect">
            <a:avLst/>
          </a:prstGeom>
          <a:noFill/>
          <a:ln w="9525">
            <a:noFill/>
            <a:miter lim="800000"/>
            <a:headEnd/>
            <a:tailEnd/>
          </a:ln>
        </p:spPr>
        <p:txBody>
          <a:bodyPr>
            <a:spAutoFit/>
          </a:bodyPr>
          <a:lstStyle/>
          <a:p>
            <a:r>
              <a:rPr lang="en-US" sz="2000" dirty="0">
                <a:solidFill>
                  <a:srgbClr val="C00000"/>
                </a:solidFill>
                <a:latin typeface="Times New Roman" panose="02020603050405020304" pitchFamily="18" charset="0"/>
                <a:cs typeface="Times New Roman" panose="02020603050405020304" pitchFamily="18" charset="0"/>
              </a:rPr>
              <a:t>Global Mean Temperature Bias</a:t>
            </a:r>
          </a:p>
        </p:txBody>
      </p:sp>
      <p:sp>
        <p:nvSpPr>
          <p:cNvPr id="6" name="TextBox 8"/>
          <p:cNvSpPr txBox="1">
            <a:spLocks noChangeArrowheads="1"/>
          </p:cNvSpPr>
          <p:nvPr/>
        </p:nvSpPr>
        <p:spPr bwMode="auto">
          <a:xfrm>
            <a:off x="5668963" y="895290"/>
            <a:ext cx="2844800" cy="400110"/>
          </a:xfrm>
          <a:prstGeom prst="rect">
            <a:avLst/>
          </a:prstGeom>
          <a:noFill/>
          <a:ln w="9525">
            <a:noFill/>
            <a:miter lim="800000"/>
            <a:headEnd/>
            <a:tailEnd/>
          </a:ln>
        </p:spPr>
        <p:txBody>
          <a:bodyPr>
            <a:spAutoFit/>
          </a:bodyPr>
          <a:lstStyle/>
          <a:p>
            <a:r>
              <a:rPr lang="en-US" sz="2000" dirty="0">
                <a:solidFill>
                  <a:srgbClr val="C00000"/>
                </a:solidFill>
                <a:latin typeface="Times New Roman" panose="02020603050405020304" pitchFamily="18" charset="0"/>
                <a:cs typeface="Times New Roman" panose="02020603050405020304" pitchFamily="18" charset="0"/>
              </a:rPr>
              <a:t>Global Mean Wind  Bias</a:t>
            </a:r>
          </a:p>
        </p:txBody>
      </p:sp>
      <p:pic>
        <p:nvPicPr>
          <p:cNvPr id="7" name="Picture 7" descr="biasmp_T_gglb"/>
          <p:cNvPicPr>
            <a:picLocks noChangeAspect="1" noChangeArrowheads="1"/>
          </p:cNvPicPr>
          <p:nvPr/>
        </p:nvPicPr>
        <p:blipFill>
          <a:blip r:embed="rId2"/>
          <a:srcRect b="21942"/>
          <a:stretch>
            <a:fillRect/>
          </a:stretch>
        </p:blipFill>
        <p:spPr bwMode="auto">
          <a:xfrm>
            <a:off x="0" y="1295400"/>
            <a:ext cx="4702629" cy="4468584"/>
          </a:xfrm>
          <a:prstGeom prst="rect">
            <a:avLst/>
          </a:prstGeom>
          <a:noFill/>
        </p:spPr>
      </p:pic>
      <p:pic>
        <p:nvPicPr>
          <p:cNvPr id="8" name="Picture 4" descr="http://www.emc.ncep.noaa.gov/gmb/wx24fy/vsdb/gfs2015/g2o/air/bias/biasmp_VWND_gglb.png"/>
          <p:cNvPicPr>
            <a:picLocks noChangeAspect="1" noChangeArrowheads="1"/>
          </p:cNvPicPr>
          <p:nvPr/>
        </p:nvPicPr>
        <p:blipFill rotWithShape="1">
          <a:blip r:embed="rId3">
            <a:extLst>
              <a:ext uri="{28A0092B-C50C-407E-A947-70E740481C1C}">
                <a14:useLocalDpi xmlns:a14="http://schemas.microsoft.com/office/drawing/2010/main" val="0"/>
              </a:ext>
            </a:extLst>
          </a:blip>
          <a:srcRect b="21276"/>
          <a:stretch/>
        </p:blipFill>
        <p:spPr bwMode="auto">
          <a:xfrm>
            <a:off x="4702629" y="1295400"/>
            <a:ext cx="4469152" cy="44992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5536" y="5769114"/>
            <a:ext cx="4034064" cy="646331"/>
          </a:xfrm>
          <a:prstGeom prst="rect">
            <a:avLst/>
          </a:prstGeom>
          <a:noFill/>
        </p:spPr>
        <p:txBody>
          <a:bodyPr wrap="square" rtlCol="0">
            <a:spAutoFit/>
          </a:bodyPr>
          <a:lstStyle/>
          <a:p>
            <a:r>
              <a:rPr lang="en-US" dirty="0" smtClean="0">
                <a:solidFill>
                  <a:srgbClr val="00B0F0"/>
                </a:solidFill>
                <a:latin typeface="Times New Roman" panose="02020603050405020304" pitchFamily="18" charset="0"/>
                <a:cs typeface="Times New Roman" panose="02020603050405020304" pitchFamily="18" charset="0"/>
              </a:rPr>
              <a:t>Reduced tropospheric warm bias, increased near surface warm bias</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24400" y="5791200"/>
            <a:ext cx="4324803" cy="646331"/>
          </a:xfrm>
          <a:prstGeom prst="rect">
            <a:avLst/>
          </a:prstGeom>
          <a:noFill/>
        </p:spPr>
        <p:txBody>
          <a:bodyPr wrap="square" rtlCol="0">
            <a:spAutoFit/>
          </a:bodyPr>
          <a:lstStyle/>
          <a:p>
            <a:r>
              <a:rPr lang="en-US" dirty="0" smtClean="0">
                <a:solidFill>
                  <a:srgbClr val="00B0F0"/>
                </a:solidFill>
                <a:latin typeface="Times New Roman" panose="02020603050405020304" pitchFamily="18" charset="0"/>
                <a:cs typeface="Times New Roman" panose="02020603050405020304" pitchFamily="18" charset="0"/>
              </a:rPr>
              <a:t>Strengthened tropospheric wind, slightly weakened stratospheric wind</a:t>
            </a:r>
            <a:endParaRPr lang="en-US" dirty="0">
              <a:solidFill>
                <a:srgbClr val="00B0F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41224" y="6321623"/>
            <a:ext cx="2578976" cy="307777"/>
          </a:xfrm>
          <a:prstGeom prst="rect">
            <a:avLst/>
          </a:prstGeom>
          <a:noFill/>
        </p:spPr>
        <p:txBody>
          <a:bodyPr wrap="none" rtlCol="0">
            <a:spAutoFit/>
          </a:bodyPr>
          <a:lstStyle/>
          <a:p>
            <a:r>
              <a:rPr lang="en-US" sz="1400" dirty="0" smtClean="0">
                <a:solidFill>
                  <a:schemeClr val="accent1">
                    <a:lumMod val="75000"/>
                  </a:schemeClr>
                </a:solidFill>
                <a:latin typeface="Times New Roman" panose="02020603050405020304" pitchFamily="18" charset="0"/>
                <a:cs typeface="Times New Roman" panose="02020603050405020304" pitchFamily="18" charset="0"/>
              </a:rPr>
              <a:t>(Courtesy : Fanglin Yang ; EMC)</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823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12747</TotalTime>
  <Words>3533</Words>
  <Application>Microsoft Office PowerPoint</Application>
  <PresentationFormat>On-screen Show (4:3)</PresentationFormat>
  <Paragraphs>493</Paragraphs>
  <Slides>35</Slides>
  <Notes>1</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3</vt:i4>
      </vt:variant>
      <vt:variant>
        <vt:lpstr>Slide Titles</vt:lpstr>
      </vt:variant>
      <vt:variant>
        <vt:i4>35</vt:i4>
      </vt:variant>
    </vt:vector>
  </HeadingPairs>
  <TitlesOfParts>
    <vt:vector size="64" baseType="lpstr">
      <vt:lpstr>Microsoft YaHei</vt:lpstr>
      <vt:lpstr>ＭＳ Ｐゴシック</vt:lpstr>
      <vt:lpstr>PMingLiU</vt:lpstr>
      <vt:lpstr>Arial</vt:lpstr>
      <vt:lpstr>Calibri</vt:lpstr>
      <vt:lpstr>Courier New</vt:lpstr>
      <vt:lpstr>Lucida Sans Unicode</vt:lpstr>
      <vt:lpstr>Symbol</vt:lpstr>
      <vt:lpstr>Times New Roman</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Microsoft Equation 3.0</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2: Modeling and data assimilation Interim report</dc:title>
  <dc:creator>mc</dc:creator>
  <cp:lastModifiedBy>PP BB</cp:lastModifiedBy>
  <cp:revision>720</cp:revision>
  <cp:lastPrinted>1601-01-01T00:00:00Z</cp:lastPrinted>
  <dcterms:created xsi:type="dcterms:W3CDTF">2005-08-19T01:51:16Z</dcterms:created>
  <dcterms:modified xsi:type="dcterms:W3CDTF">2015-02-17T10:43:04Z</dcterms:modified>
</cp:coreProperties>
</file>