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76" r:id="rId2"/>
    <p:sldMasterId id="2147483788" r:id="rId3"/>
    <p:sldMasterId id="2147483824" r:id="rId4"/>
    <p:sldMasterId id="2147483837" r:id="rId5"/>
    <p:sldMasterId id="2147483863" r:id="rId6"/>
    <p:sldMasterId id="2147483876" r:id="rId7"/>
    <p:sldMasterId id="2147483888" r:id="rId8"/>
    <p:sldMasterId id="2147483900" r:id="rId9"/>
    <p:sldMasterId id="2147483913" r:id="rId10"/>
    <p:sldMasterId id="2147483925" r:id="rId11"/>
  </p:sldMasterIdLst>
  <p:notesMasterIdLst>
    <p:notesMasterId r:id="rId42"/>
  </p:notesMasterIdLst>
  <p:handoutMasterIdLst>
    <p:handoutMasterId r:id="rId43"/>
  </p:handoutMasterIdLst>
  <p:sldIdLst>
    <p:sldId id="256" r:id="rId12"/>
    <p:sldId id="257" r:id="rId13"/>
    <p:sldId id="259" r:id="rId14"/>
    <p:sldId id="262" r:id="rId15"/>
    <p:sldId id="309" r:id="rId16"/>
    <p:sldId id="310" r:id="rId17"/>
    <p:sldId id="263" r:id="rId18"/>
    <p:sldId id="277" r:id="rId19"/>
    <p:sldId id="264" r:id="rId20"/>
    <p:sldId id="286" r:id="rId21"/>
    <p:sldId id="287" r:id="rId22"/>
    <p:sldId id="275" r:id="rId23"/>
    <p:sldId id="276" r:id="rId24"/>
    <p:sldId id="270" r:id="rId25"/>
    <p:sldId id="271" r:id="rId26"/>
    <p:sldId id="288" r:id="rId27"/>
    <p:sldId id="290" r:id="rId28"/>
    <p:sldId id="291" r:id="rId29"/>
    <p:sldId id="292" r:id="rId30"/>
    <p:sldId id="311" r:id="rId31"/>
    <p:sldId id="312" r:id="rId32"/>
    <p:sldId id="296" r:id="rId33"/>
    <p:sldId id="313" r:id="rId34"/>
    <p:sldId id="307" r:id="rId35"/>
    <p:sldId id="314" r:id="rId36"/>
    <p:sldId id="272" r:id="rId37"/>
    <p:sldId id="273" r:id="rId38"/>
    <p:sldId id="274" r:id="rId39"/>
    <p:sldId id="316" r:id="rId40"/>
    <p:sldId id="315" r:id="rId41"/>
  </p:sldIdLst>
  <p:sldSz cx="9144000" cy="6858000" type="screen4x3"/>
  <p:notesSz cx="6669088" cy="9926638"/>
  <p:defaultTextStyle>
    <a:lvl1pPr>
      <a:defRPr sz="4400">
        <a:latin typeface="Arial"/>
        <a:ea typeface="Arial"/>
        <a:cs typeface="Arial"/>
        <a:sym typeface="Arial"/>
      </a:defRPr>
    </a:lvl1pPr>
    <a:lvl2pPr indent="457200">
      <a:defRPr sz="4400">
        <a:latin typeface="Arial"/>
        <a:ea typeface="Arial"/>
        <a:cs typeface="Arial"/>
        <a:sym typeface="Arial"/>
      </a:defRPr>
    </a:lvl2pPr>
    <a:lvl3pPr indent="914400">
      <a:defRPr sz="4400">
        <a:latin typeface="Arial"/>
        <a:ea typeface="Arial"/>
        <a:cs typeface="Arial"/>
        <a:sym typeface="Arial"/>
      </a:defRPr>
    </a:lvl3pPr>
    <a:lvl4pPr indent="1371600">
      <a:defRPr sz="4400">
        <a:latin typeface="Arial"/>
        <a:ea typeface="Arial"/>
        <a:cs typeface="Arial"/>
        <a:sym typeface="Arial"/>
      </a:defRPr>
    </a:lvl4pPr>
    <a:lvl5pPr indent="1828800">
      <a:defRPr sz="4400">
        <a:latin typeface="Arial"/>
        <a:ea typeface="Arial"/>
        <a:cs typeface="Arial"/>
        <a:sym typeface="Arial"/>
      </a:defRPr>
    </a:lvl5pPr>
    <a:lvl6pPr>
      <a:defRPr sz="4400">
        <a:latin typeface="Arial"/>
        <a:ea typeface="Arial"/>
        <a:cs typeface="Arial"/>
        <a:sym typeface="Arial"/>
      </a:defRPr>
    </a:lvl6pPr>
    <a:lvl7pPr>
      <a:defRPr sz="4400">
        <a:latin typeface="Arial"/>
        <a:ea typeface="Arial"/>
        <a:cs typeface="Arial"/>
        <a:sym typeface="Arial"/>
      </a:defRPr>
    </a:lvl7pPr>
    <a:lvl8pPr>
      <a:defRPr sz="4400">
        <a:latin typeface="Arial"/>
        <a:ea typeface="Arial"/>
        <a:cs typeface="Arial"/>
        <a:sym typeface="Arial"/>
      </a:defRPr>
    </a:lvl8pPr>
    <a:lvl9pPr>
      <a:defRPr sz="4400"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AEC"/>
          </a:solidFill>
        </a:fill>
      </a:tcStyle>
    </a:wholeTbl>
    <a:band2H>
      <a:tcTxStyle/>
      <a:tcStyle>
        <a:tcBdr/>
        <a:fill>
          <a:solidFill>
            <a:srgbClr val="EEEDF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DC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DC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DCB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EE7"/>
          </a:solidFill>
        </a:fill>
      </a:tcStyle>
    </a:wholeTbl>
    <a:band2H>
      <a:tcTxStyle/>
      <a:tcStyle>
        <a:tcBdr/>
        <a:fill>
          <a:solidFill>
            <a:srgbClr val="E6EFF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9DBC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9DBC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9DBC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DC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DCB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504" y="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C8DA-4648-DE40-A183-92847C7084F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F2F7C-D5D8-8846-895D-CE279BC1F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869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body" sz="quarter" idx="1"/>
          </p:nvPr>
        </p:nvSpPr>
        <p:spPr>
          <a:xfrm>
            <a:off x="889212" y="4715153"/>
            <a:ext cx="4890665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765024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1">
              <a:lnSpc>
                <a:spcPct val="100000"/>
              </a:lnSpc>
            </a:pPr>
            <a:r>
              <a:rPr lang="en-US" sz="1200">
                <a:latin typeface="Arial" charset="0"/>
                <a:cs typeface="Arial" charset="0"/>
                <a:sym typeface="Arial" charset="0"/>
              </a:rPr>
              <a:t>Unprecented level of detail in ORCA12 compared to its predecessors ORCA1 and ORCA12</a:t>
            </a:r>
            <a:endParaRPr lang="en-US" sz="1800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MOGREPS-15 system (N216L70)</a:t>
            </a:r>
          </a:p>
          <a:p>
            <a:pPr lvl="1" indent="34290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24 members (1 cntl &amp;23 perturbed members)</a:t>
            </a:r>
          </a:p>
          <a:p>
            <a:pPr lvl="1" indent="34290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Perturbations to initial conditions are calculated using ETKF and derived from a combination of the random parameters, stochastic convective vorticity and stochastic kinetic energy backscatter schemes.</a:t>
            </a:r>
          </a:p>
          <a:p>
            <a:pPr lvl="1" indent="342900">
              <a:lnSpc>
                <a:spcPts val="3500"/>
              </a:lnSpc>
              <a:defRPr sz="1800"/>
            </a:pPr>
            <a:endParaRPr sz="1400">
              <a:solidFill>
                <a:srgbClr val="572E2D"/>
              </a:solidFill>
              <a:latin typeface="Noteworthy Bold"/>
              <a:ea typeface="Noteworthy Bold"/>
              <a:cs typeface="Noteworthy Bold"/>
              <a:sym typeface="Noteworthy Bold"/>
            </a:endParaRPr>
          </a:p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30 day free running forecasts (no DA)</a:t>
            </a:r>
          </a:p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Ensemble expts: N216L85 and N216L38</a:t>
            </a:r>
          </a:p>
          <a:p>
            <a:pPr lvl="0">
              <a:lnSpc>
                <a:spcPts val="3500"/>
              </a:lnSpc>
              <a:defRPr sz="1800"/>
            </a:pPr>
            <a:endParaRPr sz="1400">
              <a:solidFill>
                <a:srgbClr val="572E2D"/>
              </a:solidFill>
              <a:latin typeface="Noteworthy Bold"/>
              <a:ea typeface="Noteworthy Bold"/>
              <a:cs typeface="Noteworthy Bold"/>
              <a:sym typeface="Noteworthy Bold"/>
            </a:endParaRPr>
          </a:p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MOGREPS-Met Office Global and Regional Ensemble Prediction System</a:t>
            </a:r>
          </a:p>
          <a:p>
            <a:pPr lvl="0">
              <a:lnSpc>
                <a:spcPts val="3500"/>
              </a:lnSpc>
              <a:defRPr sz="1800"/>
            </a:pPr>
            <a:endParaRPr sz="1400">
              <a:solidFill>
                <a:srgbClr val="572E2D"/>
              </a:solidFill>
              <a:latin typeface="Noteworthy Bold"/>
              <a:ea typeface="Noteworthy Bold"/>
              <a:cs typeface="Noteworthy Bold"/>
              <a:sym typeface="Noteworthy Bold"/>
            </a:endParaRPr>
          </a:p>
          <a:p>
            <a:pPr lvl="1" indent="34290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L85 model top: 85km </a:t>
            </a:r>
          </a:p>
          <a:p>
            <a:pPr lvl="1" indent="34290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L38 model top: 40km</a:t>
            </a:r>
          </a:p>
          <a:p>
            <a:pPr lvl="1" indent="34290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Horizontal resolution ~54km at 55°</a:t>
            </a:r>
          </a:p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ETKF: Ensemble Transform Kalman Filter: initial condition uncertainty</a:t>
            </a:r>
          </a:p>
          <a:p>
            <a:pPr lvl="0">
              <a:lnSpc>
                <a:spcPts val="3500"/>
              </a:lnSpc>
              <a:defRPr sz="1800"/>
            </a:pPr>
            <a:endParaRPr sz="1400">
              <a:solidFill>
                <a:srgbClr val="572E2D"/>
              </a:solidFill>
              <a:latin typeface="Noteworthy Bold"/>
              <a:ea typeface="Noteworthy Bold"/>
              <a:cs typeface="Noteworthy Bold"/>
              <a:sym typeface="Noteworthy Bold"/>
            </a:endParaRPr>
          </a:p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RP:  It represents the uncertainty due to the empirically-adjustable parameters present in any of the physical parameterizations</a:t>
            </a:r>
          </a:p>
          <a:p>
            <a:pPr lvl="0">
              <a:lnSpc>
                <a:spcPts val="3500"/>
              </a:lnSpc>
              <a:defRPr sz="1800"/>
            </a:pPr>
            <a:endParaRPr sz="1400">
              <a:solidFill>
                <a:srgbClr val="572E2D"/>
              </a:solidFill>
              <a:latin typeface="Noteworthy Bold"/>
              <a:ea typeface="Noteworthy Bold"/>
              <a:cs typeface="Noteworthy Bold"/>
              <a:sym typeface="Noteworthy Bold"/>
            </a:endParaRPr>
          </a:p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SCV: The effects of any sub-grid scale processes are typically calculated in a deterministic way by conventional parameterisations schemes depending on local resolved-scale variables, but no representation of the sub-grid variability is included. This scheme attempts to include this variability in the representation of mesoscale convective systems.</a:t>
            </a:r>
          </a:p>
          <a:p>
            <a:pPr lvl="0">
              <a:lnSpc>
                <a:spcPts val="3500"/>
              </a:lnSpc>
              <a:defRPr sz="1800"/>
            </a:pPr>
            <a:endParaRPr sz="1400">
              <a:solidFill>
                <a:srgbClr val="572E2D"/>
              </a:solidFill>
              <a:latin typeface="Noteworthy Bold"/>
              <a:ea typeface="Noteworthy Bold"/>
              <a:cs typeface="Noteworthy Bold"/>
              <a:sym typeface="Noteworthy Bold"/>
            </a:endParaRPr>
          </a:p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SKEB: The energy sink implied by numerical advection and horizontal diffusion in NWP models is unrealistically large. This scheme is used to inject energy from sub-grid scale sources back into the model in the near-grid scales.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MOGREPS-15 system (N216L70)</a:t>
            </a:r>
          </a:p>
          <a:p>
            <a:pPr lvl="1" indent="34290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24 members (1 cntl &amp;23 perturbed members)</a:t>
            </a:r>
          </a:p>
          <a:p>
            <a:pPr lvl="1" indent="34290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Perturbations to initial conditions are calculated using ETKF and derived from a combination of the random parameters, stochastic convective vorticity and stochastic kinetic energy backscatter schemes.</a:t>
            </a:r>
          </a:p>
          <a:p>
            <a:pPr lvl="1" indent="342900">
              <a:lnSpc>
                <a:spcPts val="3500"/>
              </a:lnSpc>
              <a:defRPr sz="1800"/>
            </a:pPr>
            <a:endParaRPr sz="1400">
              <a:solidFill>
                <a:srgbClr val="572E2D"/>
              </a:solidFill>
              <a:latin typeface="Noteworthy Bold"/>
              <a:ea typeface="Noteworthy Bold"/>
              <a:cs typeface="Noteworthy Bold"/>
              <a:sym typeface="Noteworthy Bold"/>
            </a:endParaRPr>
          </a:p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30 day free running forecasts (no DA)</a:t>
            </a:r>
          </a:p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Ensemble expts: N216L85 and N216L38</a:t>
            </a:r>
          </a:p>
          <a:p>
            <a:pPr lvl="0">
              <a:lnSpc>
                <a:spcPts val="3500"/>
              </a:lnSpc>
              <a:defRPr sz="1800"/>
            </a:pPr>
            <a:endParaRPr sz="1400">
              <a:solidFill>
                <a:srgbClr val="572E2D"/>
              </a:solidFill>
              <a:latin typeface="Noteworthy Bold"/>
              <a:ea typeface="Noteworthy Bold"/>
              <a:cs typeface="Noteworthy Bold"/>
              <a:sym typeface="Noteworthy Bold"/>
            </a:endParaRPr>
          </a:p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MOGREPS-Met Office Global and Regional Ensemble Prediction System</a:t>
            </a:r>
          </a:p>
          <a:p>
            <a:pPr lvl="0">
              <a:lnSpc>
                <a:spcPts val="3500"/>
              </a:lnSpc>
              <a:defRPr sz="1800"/>
            </a:pPr>
            <a:endParaRPr sz="1400">
              <a:solidFill>
                <a:srgbClr val="572E2D"/>
              </a:solidFill>
              <a:latin typeface="Noteworthy Bold"/>
              <a:ea typeface="Noteworthy Bold"/>
              <a:cs typeface="Noteworthy Bold"/>
              <a:sym typeface="Noteworthy Bold"/>
            </a:endParaRPr>
          </a:p>
          <a:p>
            <a:pPr lvl="1" indent="34290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L85 model top: 85km </a:t>
            </a:r>
          </a:p>
          <a:p>
            <a:pPr lvl="1" indent="34290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L38 model top: 40km</a:t>
            </a:r>
          </a:p>
          <a:p>
            <a:pPr lvl="1" indent="34290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Horizontal resolution ~54km at 55°</a:t>
            </a:r>
          </a:p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ETKF: Ensemble Transform Kalman Filter: initial condition uncertainty</a:t>
            </a:r>
          </a:p>
          <a:p>
            <a:pPr lvl="0">
              <a:lnSpc>
                <a:spcPts val="3500"/>
              </a:lnSpc>
              <a:defRPr sz="1800"/>
            </a:pPr>
            <a:endParaRPr sz="1400">
              <a:solidFill>
                <a:srgbClr val="572E2D"/>
              </a:solidFill>
              <a:latin typeface="Noteworthy Bold"/>
              <a:ea typeface="Noteworthy Bold"/>
              <a:cs typeface="Noteworthy Bold"/>
              <a:sym typeface="Noteworthy Bold"/>
            </a:endParaRPr>
          </a:p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RP:  It represents the uncertainty due to the empirically-adjustable parameters present in any of the physical parameterizations</a:t>
            </a:r>
          </a:p>
          <a:p>
            <a:pPr lvl="0">
              <a:lnSpc>
                <a:spcPts val="3500"/>
              </a:lnSpc>
              <a:defRPr sz="1800"/>
            </a:pPr>
            <a:endParaRPr sz="1400">
              <a:solidFill>
                <a:srgbClr val="572E2D"/>
              </a:solidFill>
              <a:latin typeface="Noteworthy Bold"/>
              <a:ea typeface="Noteworthy Bold"/>
              <a:cs typeface="Noteworthy Bold"/>
              <a:sym typeface="Noteworthy Bold"/>
            </a:endParaRPr>
          </a:p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SCV: The effects of any sub-grid scale processes are typically calculated in a deterministic way by conventional parameterisations schemes depending on local resolved-scale variables, but no representation of the sub-grid variability is included. This scheme attempts to include this variability in the representation of mesoscale convective systems.</a:t>
            </a:r>
          </a:p>
          <a:p>
            <a:pPr lvl="0">
              <a:lnSpc>
                <a:spcPts val="3500"/>
              </a:lnSpc>
              <a:defRPr sz="1800"/>
            </a:pPr>
            <a:endParaRPr sz="1400">
              <a:solidFill>
                <a:srgbClr val="572E2D"/>
              </a:solidFill>
              <a:latin typeface="Noteworthy Bold"/>
              <a:ea typeface="Noteworthy Bold"/>
              <a:cs typeface="Noteworthy Bold"/>
              <a:sym typeface="Noteworthy Bold"/>
            </a:endParaRPr>
          </a:p>
          <a:p>
            <a:pPr lvl="0">
              <a:lnSpc>
                <a:spcPts val="3500"/>
              </a:lnSpc>
              <a:defRPr sz="1800"/>
            </a:pPr>
            <a:r>
              <a:rPr sz="1400"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rPr>
              <a:t>SKEB: The energy sink implied by numerical advection and horizontal diffusion in NWP models is unrealistically large. This scheme is used to inject energy from sub-grid scale sources back into the model in the near-grid scales.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sz="1200" b="1" dirty="0" smtClean="0"/>
              <a:t>Using TRACK software (Kevin Hodges, </a:t>
            </a:r>
            <a:r>
              <a:rPr lang="en-GB" sz="1200" b="1" dirty="0" err="1" smtClean="0"/>
              <a:t>Univ</a:t>
            </a:r>
            <a:r>
              <a:rPr lang="en-GB" sz="1200" b="1" dirty="0" smtClean="0"/>
              <a:t> Reading) for Tropical Cyclone tracking</a:t>
            </a:r>
          </a:p>
          <a:p>
            <a:pPr>
              <a:lnSpc>
                <a:spcPct val="70000"/>
              </a:lnSpc>
            </a:pPr>
            <a:r>
              <a:rPr lang="en-GB" sz="1200" b="1" dirty="0" smtClean="0"/>
              <a:t>Tracking performed on 6-hourly 850hPa </a:t>
            </a:r>
            <a:r>
              <a:rPr lang="en-GB" sz="1200" b="1" dirty="0" err="1" smtClean="0"/>
              <a:t>vorticity</a:t>
            </a:r>
            <a:r>
              <a:rPr lang="en-GB" sz="1200" b="1" dirty="0" smtClean="0"/>
              <a:t> fields</a:t>
            </a:r>
            <a:r>
              <a:rPr lang="en-GB" sz="1200" dirty="0" smtClean="0"/>
              <a:t>, with parameters re-tuned for monsoon depressions and lows (e.g. threshold relative </a:t>
            </a:r>
            <a:r>
              <a:rPr lang="en-GB" sz="1200" dirty="0" err="1" smtClean="0"/>
              <a:t>vorticity</a:t>
            </a:r>
            <a:r>
              <a:rPr lang="en-GB" sz="1200" dirty="0" smtClean="0"/>
              <a:t>)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GB" sz="1200" b="1" dirty="0" smtClean="0"/>
              <a:t>Procedure: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GB" sz="1200" b="1" dirty="0" smtClean="0"/>
              <a:t>1) Pre-tracking filtering of data </a:t>
            </a:r>
            <a:r>
              <a:rPr lang="en-GB" sz="1200" dirty="0" smtClean="0"/>
              <a:t>to remove unwanted noise, related to sub-synoptic-scale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GB" sz="1200" dirty="0" smtClean="0"/>
              <a:t>      Global model data filtered to T42 resolution (approx. 2.8 degrees)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GB" sz="1200" dirty="0" smtClean="0"/>
              <a:t>      Regional model data re-gridded to 2.5x2.5 degrees and 20-day high-pass filter applied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GB" sz="1200" b="1" dirty="0" smtClean="0"/>
              <a:t>2) Post-tracking criteria applied: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GB" sz="1200" dirty="0" smtClean="0"/>
              <a:t>      </a:t>
            </a:r>
            <a:r>
              <a:rPr lang="en-GB" sz="1200" dirty="0" err="1" smtClean="0"/>
              <a:t>i</a:t>
            </a:r>
            <a:r>
              <a:rPr lang="en-GB" sz="1200" dirty="0" smtClean="0"/>
              <a:t>) Lifetime &gt;= 2 days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GB" sz="1200" dirty="0" smtClean="0"/>
              <a:t>      ii) Minimum displacement of 5 degrees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GB" sz="1200" dirty="0" smtClean="0"/>
              <a:t>      iii) 60% of lifetime spent within [70-95E, 10-30N]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GB" sz="1200" dirty="0" smtClean="0"/>
              <a:t>      iv) Cyclonic re-circulation within depression length-scale (10x10 degree box)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GB" sz="1200" b="1" dirty="0" smtClean="0"/>
              <a:t>3) Rainfall associated with system</a:t>
            </a:r>
            <a:r>
              <a:rPr lang="en-GB" sz="1200" dirty="0" smtClean="0"/>
              <a:t> calculated over depression length-scale, taken as 10x10 degree box surrounding </a:t>
            </a:r>
            <a:r>
              <a:rPr lang="en-GB" sz="1200" dirty="0" err="1" smtClean="0"/>
              <a:t>vorticity</a:t>
            </a:r>
            <a:r>
              <a:rPr lang="en-GB" sz="1200" dirty="0" smtClean="0"/>
              <a:t> centre of system)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/>
          <a:lstStyle/>
          <a:p>
            <a:fld id="{98C465E1-AA7D-44EA-BB06-E32364DEA27D}" type="slidenum">
              <a:rPr lang="en-GB" smtClean="0">
                <a:solidFill>
                  <a:srgbClr val="1F497D"/>
                </a:solidFill>
              </a:rPr>
              <a:pPr/>
              <a:t>17</a:t>
            </a:fld>
            <a:endParaRPr lang="en-GB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</p:spPr>
        <p:txBody>
          <a:bodyPr/>
          <a:lstStyle/>
          <a:p>
            <a:fld id="{6B56C34A-560B-4675-99D7-5ABBBE108019}" type="slidenum">
              <a:rPr lang="en-GB">
                <a:solidFill>
                  <a:srgbClr val="1F497D"/>
                </a:solidFill>
              </a:rPr>
              <a:pPr/>
              <a:t>18</a:t>
            </a:fld>
            <a:endParaRPr lang="en-GB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776663" y="9428164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7" tIns="45304" rIns="90607" bIns="45304" anchor="b"/>
          <a:lstStyle/>
          <a:p>
            <a: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AB8655DF-DC8D-5E45-A929-2BE980927449}" type="slidenum">
              <a:rPr lang="en-GB" sz="1200" kern="12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Lucida Sans Unicode" charset="0"/>
              </a:rPr>
              <a:pPr algn="r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23</a:t>
            </a:fld>
            <a:endParaRPr lang="en-GB" sz="1200" kern="1200" smtClean="0">
              <a:solidFill>
                <a:prstClr val="black"/>
              </a:solidFill>
              <a:latin typeface="Arial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4538"/>
            <a:ext cx="4960938" cy="37211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607" tIns="45304" rIns="90607" bIns="45304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777351" y="9428083"/>
            <a:ext cx="2890150" cy="4969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5AF845-5191-44F4-A7C8-5DF5BF3E9DF6}" type="slidenum">
              <a:rPr lang="en-GB" altLang="en-US" sz="24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sz="240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775765" y="9428084"/>
            <a:ext cx="289014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720" tIns="45360" rIns="90720" bIns="453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defTabSz="457200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FF068DA-FDBB-4FCF-A60B-77156DA9AD95}" type="slidenum">
              <a:rPr lang="en-GB" altLang="en-US" kern="1200" smtClean="0">
                <a:latin typeface="Arial" charset="0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en-GB" altLang="en-US" kern="1200" smtClean="0">
              <a:latin typeface="Arial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2525" cy="3722688"/>
          </a:xfrm>
          <a:solidFill>
            <a:srgbClr val="FFFFFF"/>
          </a:solidFill>
          <a:ln/>
        </p:spPr>
      </p:sp>
      <p:sp>
        <p:nvSpPr>
          <p:cNvPr id="10035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66591" y="4715630"/>
            <a:ext cx="5334319" cy="44695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latin typeface="Arial" charset="0"/>
                <a:ea typeface="AR PL UMing HK" charset="0"/>
                <a:cs typeface="AR PL UMing HK" charset="0"/>
              </a:rPr>
              <a:t>Implementation of a shared code repository is an important capability being delivered by a project team made-up of staff from across the Met Office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mtClean="0">
              <a:latin typeface="Arial" charset="0"/>
              <a:ea typeface="AR PL UMing HK" charset="0"/>
              <a:cs typeface="AR PL UMing HK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latin typeface="Arial" charset="0"/>
                <a:ea typeface="AR PL UMing HK" charset="0"/>
                <a:cs typeface="AR PL UMing HK" charset="0"/>
              </a:rPr>
              <a:t>Delivery of this capability will allow scientists to share and collaboratively develop scientific code with other scientists outside the Met Office.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776663" y="9428164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7" tIns="45304" rIns="90607" bIns="45304" anchor="b"/>
          <a:lstStyle/>
          <a:p>
            <a: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AB8655DF-DC8D-5E45-A929-2BE980927449}" type="slidenum">
              <a:rPr lang="en-GB" sz="1200" kern="12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Lucida Sans Unicode" charset="0"/>
              </a:rPr>
              <a:pPr algn="r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30</a:t>
            </a:fld>
            <a:endParaRPr lang="en-GB" sz="1200" kern="1200" smtClean="0">
              <a:solidFill>
                <a:prstClr val="black"/>
              </a:solidFill>
              <a:latin typeface="Arial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4538"/>
            <a:ext cx="4960938" cy="37211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607" tIns="45304" rIns="90607" bIns="45304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1171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3697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1051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1133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1683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957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058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1482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0292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930710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311406"/>
      </p:ext>
    </p:extLst>
  </p:cSld>
  <p:clrMapOvr>
    <a:masterClrMapping/>
  </p:clrMapOvr>
  <p:transition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309368"/>
      </p:ext>
    </p:extLst>
  </p:cSld>
  <p:clrMapOvr>
    <a:masterClrMapping/>
  </p:clrMapOvr>
  <p:transition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889589"/>
      </p:ext>
    </p:extLst>
  </p:cSld>
  <p:clrMapOvr>
    <a:masterClrMapping/>
  </p:clrMapOvr>
  <p:transition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303631"/>
      </p:ext>
    </p:extLst>
  </p:cSld>
  <p:clrMapOvr>
    <a:masterClrMapping/>
  </p:clrMapOvr>
  <p:transition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121036"/>
      </p:ext>
    </p:extLst>
  </p:cSld>
  <p:clrMapOvr>
    <a:masterClrMapping/>
  </p:clrMapOvr>
  <p:transition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284394"/>
      </p:ext>
    </p:extLst>
  </p:cSld>
  <p:clrMapOvr>
    <a:masterClrMapping/>
  </p:clrMapOvr>
  <p:transition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412753"/>
      </p:ext>
    </p:extLst>
  </p:cSld>
  <p:clrMapOvr>
    <a:masterClrMapping/>
  </p:clrMapOvr>
  <p:transition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44443"/>
      </p:ext>
    </p:extLst>
  </p:cSld>
  <p:clrMapOvr>
    <a:masterClrMapping/>
  </p:clrMapOvr>
  <p:transition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6085"/>
      </p:ext>
    </p:extLst>
  </p:cSld>
  <p:clrMapOvr>
    <a:masterClrMapping/>
  </p:clrMapOvr>
  <p:transition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642275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959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959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606046"/>
      </p:ext>
    </p:extLst>
  </p:cSld>
  <p:clrMapOvr>
    <a:masterClrMapping/>
  </p:clrMapOvr>
  <p:transition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37418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289973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82169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80967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33461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40761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919552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623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80510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480" y="274638"/>
            <a:ext cx="47625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67859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1773238"/>
            <a:ext cx="6934200" cy="4751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236073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998536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9293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5869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8111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3939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9489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788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5026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0911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7562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503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6747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1579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4882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9612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9494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67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0640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3074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2882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6497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73576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1431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2746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89378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3368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67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917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529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66087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1560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61209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23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579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2037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35558632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304661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332539648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89313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4313" y="1773238"/>
            <a:ext cx="33909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9614872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20002537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71049547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28907601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221416941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115033370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76575211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1963" cy="6175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5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27247506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61446125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4278214267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741522990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415619421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334733750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323850" y="6551612"/>
            <a:ext cx="2895600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2185427441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323850" y="6551612"/>
            <a:ext cx="2895600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© Crown copyright   Met Office</a:t>
            </a:r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807038159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483762901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711071357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526351053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0724599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4153039904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692939303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957318478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2196522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4126544850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220048195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881333102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748999329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800371841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5963018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12124216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9284594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4416252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940755356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23850" y="6551612"/>
            <a:ext cx="2894013" cy="148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457200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1653654019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088980840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95333912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651288749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4151362497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3982787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770399212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400185939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798458948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379342646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173533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17044398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020265204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479936198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323850" y="6553200"/>
            <a:ext cx="2908300" cy="250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39687"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3770420602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23850" y="6551612"/>
            <a:ext cx="2894013" cy="13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1225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/>
            </a:pPr>
            <a:r>
              <a:t>© Crown copyright   Met Office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448548048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Defaul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6209085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78601450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913345099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784144993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4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07142260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5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65313515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156846256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4140982337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8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671995676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9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107690970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0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87614632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1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844578982"/>
      </p:ext>
    </p:extLst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356767828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3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915275328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4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036143429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5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808361326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267338832"/>
      </p:ext>
    </p:extLst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779169021"/>
      </p:ext>
    </p:extLst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8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393281903"/>
      </p:ext>
    </p:extLst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9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126979761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0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52259591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1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927045050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2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228375469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3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378931993"/>
      </p:ext>
    </p:extLst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4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305336533"/>
      </p:ext>
    </p:extLst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5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9920470"/>
      </p:ext>
    </p:extLst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829123929"/>
      </p:ext>
    </p:extLst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716142810"/>
      </p:ext>
    </p:extLst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8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866819405"/>
      </p:ext>
    </p:extLst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9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897660461"/>
      </p:ext>
    </p:extLst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0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89852630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23850" y="6551612"/>
            <a:ext cx="2894013" cy="148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457200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</p:spTree>
  </p:cSld>
  <p:clrMapOvr>
    <a:masterClrMapping/>
  </p:clrMapOvr>
  <p:transition spd="med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1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070231070"/>
      </p:ext>
    </p:extLst>
  </p:cSld>
  <p:clrMapOvr>
    <a:masterClrMapping/>
  </p:clrMapOvr>
  <p:transition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2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981357865"/>
      </p:ext>
    </p:extLst>
  </p:cSld>
  <p:clrMapOvr>
    <a:masterClrMapping/>
  </p:clrMapOvr>
  <p:transition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3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687922508"/>
      </p:ext>
    </p:extLst>
  </p:cSld>
  <p:clrMapOvr>
    <a:masterClrMapping/>
  </p:clrMapOvr>
  <p:transition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4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066018703"/>
      </p:ext>
    </p:extLst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5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568414932"/>
      </p:ext>
    </p:extLst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252848497"/>
      </p:ext>
    </p:extLst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358614709"/>
      </p:ext>
    </p:extLst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8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800499933"/>
      </p:ext>
    </p:extLst>
  </p:cSld>
  <p:clrMapOvr>
    <a:masterClrMapping/>
  </p:clrMapOvr>
  <p:transition spd="med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9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499898442"/>
      </p:ext>
    </p:extLst>
  </p:cSld>
  <p:clrMapOvr>
    <a:masterClrMapping/>
  </p:clrMapOvr>
  <p:transition spd="med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0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91721982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1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489586655"/>
      </p:ext>
    </p:extLst>
  </p:cSld>
  <p:clrMapOvr>
    <a:masterClrMapping/>
  </p:clrMapOvr>
  <p:transition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2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682334905"/>
      </p:ext>
    </p:extLst>
  </p:cSld>
  <p:clrMapOvr>
    <a:masterClrMapping/>
  </p:clrMapOvr>
  <p:transition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3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20419692"/>
      </p:ext>
    </p:extLst>
  </p:cSld>
  <p:clrMapOvr>
    <a:masterClrMapping/>
  </p:clrMapOvr>
  <p:transition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4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63" name="Shape 263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4027127508"/>
      </p:ext>
    </p:extLst>
  </p:cSld>
  <p:clrMapOvr>
    <a:masterClrMapping/>
  </p:clrMapOvr>
  <p:transition spd="med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757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173533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323850" y="6553200"/>
            <a:ext cx="2908300" cy="250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39687"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23850" y="6551612"/>
            <a:ext cx="2894013" cy="13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1225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900"/>
              <a:t>© Crown copyright   Met Office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323850" y="6551612"/>
            <a:ext cx="2895600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© Crown copyright   Met Office</a:t>
            </a:r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323850" y="6551612"/>
            <a:ext cx="2895600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© Crown copyright   Met Office</a:t>
            </a:r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1752600" y="347662"/>
            <a:ext cx="6934200" cy="1425576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63" name="Shape 263"/>
          <p:cNvSpPr>
            <a:spLocks noGrp="1"/>
          </p:cNvSpPr>
          <p:nvPr>
            <p:ph type="body" idx="1"/>
          </p:nvPr>
        </p:nvSpPr>
        <p:spPr>
          <a:xfrm>
            <a:off x="1752600" y="1773237"/>
            <a:ext cx="6934200" cy="5084763"/>
          </a:xfrm>
          <a:prstGeom prst="rect">
            <a:avLst/>
          </a:prstGeom>
        </p:spPr>
        <p:txBody>
          <a:bodyPr lIns="45719" tIns="45719" rIns="45719" bIns="45719"/>
          <a:lstStyle>
            <a:lvl1pPr marL="261937" indent="-261937">
              <a:defRPr>
                <a:solidFill>
                  <a:srgbClr val="000000"/>
                </a:solidFill>
              </a:defRPr>
            </a:lvl1pPr>
            <a:lvl2pPr marL="660400" indent="-219075">
              <a:defRPr>
                <a:solidFill>
                  <a:srgbClr val="000000"/>
                </a:solidFill>
              </a:defRPr>
            </a:lvl2pPr>
            <a:lvl3pPr marL="1048808" indent="-245533">
              <a:defRPr>
                <a:solidFill>
                  <a:srgbClr val="000000"/>
                </a:solidFill>
              </a:defRPr>
            </a:lvl3pPr>
            <a:lvl4pPr marL="1410229" indent="-243416">
              <a:defRPr>
                <a:solidFill>
                  <a:srgbClr val="000000"/>
                </a:solidFill>
              </a:defRPr>
            </a:lvl4pPr>
            <a:lvl5pPr marL="1755245" indent="-226483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46388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13047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912088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1792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323850" y="6551612"/>
            <a:ext cx="2894013" cy="24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1225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1774825"/>
            <a:ext cx="3409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774825"/>
            <a:ext cx="3409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287914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104064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9046103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6883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309839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415142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081590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3725" y="349250"/>
            <a:ext cx="1743075" cy="595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500" y="349250"/>
            <a:ext cx="5076825" cy="595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700824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5606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67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6.xml"/><Relationship Id="rId26" Type="http://schemas.openxmlformats.org/officeDocument/2006/relationships/slideLayout" Target="../slideLayouts/slideLayout214.xml"/><Relationship Id="rId39" Type="http://schemas.openxmlformats.org/officeDocument/2006/relationships/slideLayout" Target="../slideLayouts/slideLayout227.xml"/><Relationship Id="rId21" Type="http://schemas.openxmlformats.org/officeDocument/2006/relationships/slideLayout" Target="../slideLayouts/slideLayout209.xml"/><Relationship Id="rId34" Type="http://schemas.openxmlformats.org/officeDocument/2006/relationships/slideLayout" Target="../slideLayouts/slideLayout222.xml"/><Relationship Id="rId42" Type="http://schemas.openxmlformats.org/officeDocument/2006/relationships/slideLayout" Target="../slideLayouts/slideLayout230.xml"/><Relationship Id="rId47" Type="http://schemas.openxmlformats.org/officeDocument/2006/relationships/slideLayout" Target="../slideLayouts/slideLayout235.xml"/><Relationship Id="rId50" Type="http://schemas.openxmlformats.org/officeDocument/2006/relationships/slideLayout" Target="../slideLayouts/slideLayout238.xml"/><Relationship Id="rId55" Type="http://schemas.openxmlformats.org/officeDocument/2006/relationships/slideLayout" Target="../slideLayouts/slideLayout243.xml"/><Relationship Id="rId63" Type="http://schemas.openxmlformats.org/officeDocument/2006/relationships/slideLayout" Target="../slideLayouts/slideLayout251.xml"/><Relationship Id="rId68" Type="http://schemas.openxmlformats.org/officeDocument/2006/relationships/slideLayout" Target="../slideLayouts/slideLayout256.xml"/><Relationship Id="rId76" Type="http://schemas.openxmlformats.org/officeDocument/2006/relationships/slideLayout" Target="../slideLayouts/slideLayout264.xml"/><Relationship Id="rId84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195.xml"/><Relationship Id="rId71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9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199.xml"/><Relationship Id="rId24" Type="http://schemas.openxmlformats.org/officeDocument/2006/relationships/slideLayout" Target="../slideLayouts/slideLayout212.xml"/><Relationship Id="rId32" Type="http://schemas.openxmlformats.org/officeDocument/2006/relationships/slideLayout" Target="../slideLayouts/slideLayout220.xml"/><Relationship Id="rId37" Type="http://schemas.openxmlformats.org/officeDocument/2006/relationships/slideLayout" Target="../slideLayouts/slideLayout225.xml"/><Relationship Id="rId40" Type="http://schemas.openxmlformats.org/officeDocument/2006/relationships/slideLayout" Target="../slideLayouts/slideLayout228.xml"/><Relationship Id="rId45" Type="http://schemas.openxmlformats.org/officeDocument/2006/relationships/slideLayout" Target="../slideLayouts/slideLayout233.xml"/><Relationship Id="rId53" Type="http://schemas.openxmlformats.org/officeDocument/2006/relationships/slideLayout" Target="../slideLayouts/slideLayout241.xml"/><Relationship Id="rId58" Type="http://schemas.openxmlformats.org/officeDocument/2006/relationships/slideLayout" Target="../slideLayouts/slideLayout246.xml"/><Relationship Id="rId66" Type="http://schemas.openxmlformats.org/officeDocument/2006/relationships/slideLayout" Target="../slideLayouts/slideLayout254.xml"/><Relationship Id="rId74" Type="http://schemas.openxmlformats.org/officeDocument/2006/relationships/slideLayout" Target="../slideLayouts/slideLayout262.xml"/><Relationship Id="rId79" Type="http://schemas.openxmlformats.org/officeDocument/2006/relationships/slideLayout" Target="../slideLayouts/slideLayout267.xml"/><Relationship Id="rId87" Type="http://schemas.openxmlformats.org/officeDocument/2006/relationships/theme" Target="../theme/theme11.xml"/><Relationship Id="rId5" Type="http://schemas.openxmlformats.org/officeDocument/2006/relationships/slideLayout" Target="../slideLayouts/slideLayout193.xml"/><Relationship Id="rId61" Type="http://schemas.openxmlformats.org/officeDocument/2006/relationships/slideLayout" Target="../slideLayouts/slideLayout249.xml"/><Relationship Id="rId82" Type="http://schemas.openxmlformats.org/officeDocument/2006/relationships/slideLayout" Target="../slideLayouts/slideLayout270.xml"/><Relationship Id="rId19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Relationship Id="rId22" Type="http://schemas.openxmlformats.org/officeDocument/2006/relationships/slideLayout" Target="../slideLayouts/slideLayout210.xml"/><Relationship Id="rId27" Type="http://schemas.openxmlformats.org/officeDocument/2006/relationships/slideLayout" Target="../slideLayouts/slideLayout215.xml"/><Relationship Id="rId30" Type="http://schemas.openxmlformats.org/officeDocument/2006/relationships/slideLayout" Target="../slideLayouts/slideLayout218.xml"/><Relationship Id="rId35" Type="http://schemas.openxmlformats.org/officeDocument/2006/relationships/slideLayout" Target="../slideLayouts/slideLayout223.xml"/><Relationship Id="rId43" Type="http://schemas.openxmlformats.org/officeDocument/2006/relationships/slideLayout" Target="../slideLayouts/slideLayout231.xml"/><Relationship Id="rId48" Type="http://schemas.openxmlformats.org/officeDocument/2006/relationships/slideLayout" Target="../slideLayouts/slideLayout236.xml"/><Relationship Id="rId56" Type="http://schemas.openxmlformats.org/officeDocument/2006/relationships/slideLayout" Target="../slideLayouts/slideLayout244.xml"/><Relationship Id="rId64" Type="http://schemas.openxmlformats.org/officeDocument/2006/relationships/slideLayout" Target="../slideLayouts/slideLayout252.xml"/><Relationship Id="rId69" Type="http://schemas.openxmlformats.org/officeDocument/2006/relationships/slideLayout" Target="../slideLayouts/slideLayout257.xml"/><Relationship Id="rId77" Type="http://schemas.openxmlformats.org/officeDocument/2006/relationships/slideLayout" Target="../slideLayouts/slideLayout265.xml"/><Relationship Id="rId8" Type="http://schemas.openxmlformats.org/officeDocument/2006/relationships/slideLayout" Target="../slideLayouts/slideLayout196.xml"/><Relationship Id="rId51" Type="http://schemas.openxmlformats.org/officeDocument/2006/relationships/slideLayout" Target="../slideLayouts/slideLayout239.xml"/><Relationship Id="rId72" Type="http://schemas.openxmlformats.org/officeDocument/2006/relationships/slideLayout" Target="../slideLayouts/slideLayout260.xml"/><Relationship Id="rId80" Type="http://schemas.openxmlformats.org/officeDocument/2006/relationships/slideLayout" Target="../slideLayouts/slideLayout268.xml"/><Relationship Id="rId85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5" Type="http://schemas.openxmlformats.org/officeDocument/2006/relationships/slideLayout" Target="../slideLayouts/slideLayout213.xml"/><Relationship Id="rId33" Type="http://schemas.openxmlformats.org/officeDocument/2006/relationships/slideLayout" Target="../slideLayouts/slideLayout221.xml"/><Relationship Id="rId38" Type="http://schemas.openxmlformats.org/officeDocument/2006/relationships/slideLayout" Target="../slideLayouts/slideLayout226.xml"/><Relationship Id="rId46" Type="http://schemas.openxmlformats.org/officeDocument/2006/relationships/slideLayout" Target="../slideLayouts/slideLayout234.xml"/><Relationship Id="rId59" Type="http://schemas.openxmlformats.org/officeDocument/2006/relationships/slideLayout" Target="../slideLayouts/slideLayout247.xml"/><Relationship Id="rId67" Type="http://schemas.openxmlformats.org/officeDocument/2006/relationships/slideLayout" Target="../slideLayouts/slideLayout255.xml"/><Relationship Id="rId20" Type="http://schemas.openxmlformats.org/officeDocument/2006/relationships/slideLayout" Target="../slideLayouts/slideLayout208.xml"/><Relationship Id="rId41" Type="http://schemas.openxmlformats.org/officeDocument/2006/relationships/slideLayout" Target="../slideLayouts/slideLayout229.xml"/><Relationship Id="rId54" Type="http://schemas.openxmlformats.org/officeDocument/2006/relationships/slideLayout" Target="../slideLayouts/slideLayout242.xml"/><Relationship Id="rId62" Type="http://schemas.openxmlformats.org/officeDocument/2006/relationships/slideLayout" Target="../slideLayouts/slideLayout250.xml"/><Relationship Id="rId70" Type="http://schemas.openxmlformats.org/officeDocument/2006/relationships/slideLayout" Target="../slideLayouts/slideLayout258.xml"/><Relationship Id="rId75" Type="http://schemas.openxmlformats.org/officeDocument/2006/relationships/slideLayout" Target="../slideLayouts/slideLayout263.xml"/><Relationship Id="rId83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3.xml"/><Relationship Id="rId23" Type="http://schemas.openxmlformats.org/officeDocument/2006/relationships/slideLayout" Target="../slideLayouts/slideLayout211.xml"/><Relationship Id="rId28" Type="http://schemas.openxmlformats.org/officeDocument/2006/relationships/slideLayout" Target="../slideLayouts/slideLayout216.xml"/><Relationship Id="rId36" Type="http://schemas.openxmlformats.org/officeDocument/2006/relationships/slideLayout" Target="../slideLayouts/slideLayout224.xml"/><Relationship Id="rId49" Type="http://schemas.openxmlformats.org/officeDocument/2006/relationships/slideLayout" Target="../slideLayouts/slideLayout237.xml"/><Relationship Id="rId57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198.xml"/><Relationship Id="rId31" Type="http://schemas.openxmlformats.org/officeDocument/2006/relationships/slideLayout" Target="../slideLayouts/slideLayout219.xml"/><Relationship Id="rId44" Type="http://schemas.openxmlformats.org/officeDocument/2006/relationships/slideLayout" Target="../slideLayouts/slideLayout232.xml"/><Relationship Id="rId52" Type="http://schemas.openxmlformats.org/officeDocument/2006/relationships/slideLayout" Target="../slideLayouts/slideLayout240.xml"/><Relationship Id="rId60" Type="http://schemas.openxmlformats.org/officeDocument/2006/relationships/slideLayout" Target="../slideLayouts/slideLayout248.xml"/><Relationship Id="rId65" Type="http://schemas.openxmlformats.org/officeDocument/2006/relationships/slideLayout" Target="../slideLayouts/slideLayout253.xml"/><Relationship Id="rId73" Type="http://schemas.openxmlformats.org/officeDocument/2006/relationships/slideLayout" Target="../slideLayouts/slideLayout261.xml"/><Relationship Id="rId78" Type="http://schemas.openxmlformats.org/officeDocument/2006/relationships/slideLayout" Target="../slideLayouts/slideLayout266.xml"/><Relationship Id="rId81" Type="http://schemas.openxmlformats.org/officeDocument/2006/relationships/slideLayout" Target="../slideLayouts/slideLayout269.xml"/><Relationship Id="rId86" Type="http://schemas.openxmlformats.org/officeDocument/2006/relationships/slideLayout" Target="../slideLayouts/slideLayout2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1982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911225">
              <a:defRPr sz="1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1" r:id="rId61"/>
    <p:sldLayoutId id="2147483712" r:id="rId62"/>
    <p:sldLayoutId id="2147483713" r:id="rId63"/>
    <p:sldLayoutId id="2147483714" r:id="rId64"/>
    <p:sldLayoutId id="2147483715" r:id="rId65"/>
    <p:sldLayoutId id="2147483716" r:id="rId66"/>
    <p:sldLayoutId id="2147483717" r:id="rId67"/>
    <p:sldLayoutId id="2147483718" r:id="rId68"/>
    <p:sldLayoutId id="2147483719" r:id="rId69"/>
    <p:sldLayoutId id="2147483720" r:id="rId70"/>
    <p:sldLayoutId id="2147483721" r:id="rId71"/>
    <p:sldLayoutId id="2147483722" r:id="rId72"/>
    <p:sldLayoutId id="2147483723" r:id="rId73"/>
    <p:sldLayoutId id="2147483724" r:id="rId74"/>
    <p:sldLayoutId id="2147483725" r:id="rId75"/>
    <p:sldLayoutId id="2147483726" r:id="rId76"/>
    <p:sldLayoutId id="2147483728" r:id="rId77"/>
    <p:sldLayoutId id="2147483729" r:id="rId78"/>
    <p:sldLayoutId id="2147483730" r:id="rId79"/>
    <p:sldLayoutId id="2147483731" r:id="rId80"/>
    <p:sldLayoutId id="2147483732" r:id="rId81"/>
    <p:sldLayoutId id="2147483733" r:id="rId82"/>
    <p:sldLayoutId id="2147483734" r:id="rId83"/>
    <p:sldLayoutId id="2147483735" r:id="rId84"/>
    <p:sldLayoutId id="2147483736" r:id="rId85"/>
    <p:sldLayoutId id="2147483737" r:id="rId86"/>
  </p:sldLayoutIdLst>
  <p:transition spd="med"/>
  <p:txStyles>
    <p:titleStyle>
      <a:lvl1pPr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indent="457200"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indent="914400"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indent="1371600"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indent="1828800"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titleStyle>
    <p:bodyStyle>
      <a:lvl1pPr marL="260350" indent="-260350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 marL="830791" indent="-389466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 marL="1194858" indent="-391583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 marL="1556808" indent="-391583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 marL="1891241" indent="-364066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marL="2348441" indent="-364066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marL="2805641" indent="-364066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marL="3262841" indent="-364066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marL="3720041" indent="-364066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457200"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914400"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1371600"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1828800"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261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2613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23850" y="6553200"/>
            <a:ext cx="2894013" cy="244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000">
                <a:solidFill>
                  <a:srgbClr val="010303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1200"/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218898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AR PL UMing HK" charset="0"/>
          <a:cs typeface="AR PL UMing HK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AR PL UMing HK" charset="0"/>
          <a:cs typeface="AR PL UMing HK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AR PL UMing HK" charset="0"/>
          <a:cs typeface="AR PL UMing HK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AR PL UMing HK" charset="0"/>
          <a:cs typeface="AR PL UMing HK" charset="0"/>
        </a:defRPr>
      </a:lvl5pPr>
      <a:lvl6pPr marL="2514600" indent="-228600"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AR PL UMing HK" charset="0"/>
          <a:cs typeface="AR PL UMing HK" charset="0"/>
        </a:defRPr>
      </a:lvl6pPr>
      <a:lvl7pPr marL="2971800" indent="-228600"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AR PL UMing HK" charset="0"/>
          <a:cs typeface="AR PL UMing HK" charset="0"/>
        </a:defRPr>
      </a:lvl7pPr>
      <a:lvl8pPr marL="3429000" indent="-228600"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AR PL UMing HK" charset="0"/>
          <a:cs typeface="AR PL UMing HK" charset="0"/>
        </a:defRPr>
      </a:lvl8pPr>
      <a:lvl9pPr marL="3886200" indent="-228600"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ts val="1050"/>
        </a:spcBef>
        <a:spcAft>
          <a:spcPts val="10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0000"/>
        </a:lnSpc>
        <a:spcBef>
          <a:spcPts val="875"/>
        </a:spcBef>
        <a:spcAft>
          <a:spcPts val="8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875"/>
        </a:spcBef>
        <a:spcAft>
          <a:spcPts val="8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875"/>
        </a:spcBef>
        <a:spcAft>
          <a:spcPts val="8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875"/>
        </a:spcBef>
        <a:spcAft>
          <a:spcPts val="8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0000"/>
        </a:lnSpc>
        <a:spcBef>
          <a:spcPts val="875"/>
        </a:spcBef>
        <a:spcAft>
          <a:spcPts val="8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0000"/>
        </a:lnSpc>
        <a:spcBef>
          <a:spcPts val="875"/>
        </a:spcBef>
        <a:spcAft>
          <a:spcPts val="8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0000"/>
        </a:lnSpc>
        <a:spcBef>
          <a:spcPts val="875"/>
        </a:spcBef>
        <a:spcAft>
          <a:spcPts val="8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0000"/>
        </a:lnSpc>
        <a:spcBef>
          <a:spcPts val="875"/>
        </a:spcBef>
        <a:spcAft>
          <a:spcPts val="8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1982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911225">
              <a:defRPr sz="1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6180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  <p:sldLayoutId id="2147483947" r:id="rId22"/>
    <p:sldLayoutId id="2147483948" r:id="rId23"/>
    <p:sldLayoutId id="2147483949" r:id="rId24"/>
    <p:sldLayoutId id="2147483950" r:id="rId25"/>
    <p:sldLayoutId id="2147483951" r:id="rId26"/>
    <p:sldLayoutId id="2147483952" r:id="rId27"/>
    <p:sldLayoutId id="2147483953" r:id="rId28"/>
    <p:sldLayoutId id="2147483954" r:id="rId29"/>
    <p:sldLayoutId id="2147483955" r:id="rId30"/>
    <p:sldLayoutId id="2147483956" r:id="rId31"/>
    <p:sldLayoutId id="2147483957" r:id="rId32"/>
    <p:sldLayoutId id="2147483958" r:id="rId33"/>
    <p:sldLayoutId id="2147483959" r:id="rId34"/>
    <p:sldLayoutId id="2147483960" r:id="rId35"/>
    <p:sldLayoutId id="2147483961" r:id="rId36"/>
    <p:sldLayoutId id="2147483962" r:id="rId37"/>
    <p:sldLayoutId id="2147483963" r:id="rId38"/>
    <p:sldLayoutId id="2147483964" r:id="rId39"/>
    <p:sldLayoutId id="2147483965" r:id="rId40"/>
    <p:sldLayoutId id="2147483966" r:id="rId41"/>
    <p:sldLayoutId id="2147483967" r:id="rId42"/>
    <p:sldLayoutId id="2147483968" r:id="rId43"/>
    <p:sldLayoutId id="2147483969" r:id="rId44"/>
    <p:sldLayoutId id="2147483970" r:id="rId45"/>
    <p:sldLayoutId id="2147483971" r:id="rId46"/>
    <p:sldLayoutId id="2147483972" r:id="rId47"/>
    <p:sldLayoutId id="2147483973" r:id="rId48"/>
    <p:sldLayoutId id="2147483974" r:id="rId49"/>
    <p:sldLayoutId id="2147483975" r:id="rId50"/>
    <p:sldLayoutId id="2147483976" r:id="rId51"/>
    <p:sldLayoutId id="2147483977" r:id="rId52"/>
    <p:sldLayoutId id="2147483978" r:id="rId53"/>
    <p:sldLayoutId id="2147483979" r:id="rId54"/>
    <p:sldLayoutId id="2147483980" r:id="rId55"/>
    <p:sldLayoutId id="2147483981" r:id="rId56"/>
    <p:sldLayoutId id="2147483982" r:id="rId57"/>
    <p:sldLayoutId id="2147483983" r:id="rId58"/>
    <p:sldLayoutId id="2147483984" r:id="rId59"/>
    <p:sldLayoutId id="2147483985" r:id="rId60"/>
    <p:sldLayoutId id="2147483986" r:id="rId61"/>
    <p:sldLayoutId id="2147483987" r:id="rId62"/>
    <p:sldLayoutId id="2147483988" r:id="rId63"/>
    <p:sldLayoutId id="2147483989" r:id="rId64"/>
    <p:sldLayoutId id="2147483990" r:id="rId65"/>
    <p:sldLayoutId id="2147483991" r:id="rId66"/>
    <p:sldLayoutId id="2147483992" r:id="rId67"/>
    <p:sldLayoutId id="2147483993" r:id="rId68"/>
    <p:sldLayoutId id="2147483994" r:id="rId69"/>
    <p:sldLayoutId id="2147483995" r:id="rId70"/>
    <p:sldLayoutId id="2147483996" r:id="rId71"/>
    <p:sldLayoutId id="2147483997" r:id="rId72"/>
    <p:sldLayoutId id="2147483998" r:id="rId73"/>
    <p:sldLayoutId id="2147483999" r:id="rId74"/>
    <p:sldLayoutId id="2147484000" r:id="rId75"/>
    <p:sldLayoutId id="2147484001" r:id="rId76"/>
    <p:sldLayoutId id="2147484002" r:id="rId77"/>
    <p:sldLayoutId id="2147484003" r:id="rId78"/>
    <p:sldLayoutId id="2147484004" r:id="rId79"/>
    <p:sldLayoutId id="2147484005" r:id="rId80"/>
    <p:sldLayoutId id="2147484006" r:id="rId81"/>
    <p:sldLayoutId id="2147484007" r:id="rId82"/>
    <p:sldLayoutId id="2147484008" r:id="rId83"/>
    <p:sldLayoutId id="2147484009" r:id="rId84"/>
    <p:sldLayoutId id="2147484010" r:id="rId85"/>
    <p:sldLayoutId id="2147484011" r:id="rId86"/>
  </p:sldLayoutIdLst>
  <p:transition spd="med"/>
  <p:txStyles>
    <p:titleStyle>
      <a:lvl1pPr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indent="457200"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indent="914400"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indent="1371600"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indent="1828800" algn="ctr">
        <a:lnSpc>
          <a:spcPct val="85000"/>
        </a:lnSpc>
        <a:defRPr sz="40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titleStyle>
    <p:bodyStyle>
      <a:lvl1pPr marL="260350" indent="-260350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 marL="830791" indent="-389466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 marL="1194858" indent="-391583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 marL="1556808" indent="-391583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 marL="1891241" indent="-364066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marL="2348441" indent="-364066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marL="2805641" indent="-364066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marL="3262841" indent="-364066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marL="3720041" indent="-364066">
        <a:lnSpc>
          <a:spcPct val="90000"/>
        </a:lnSpc>
        <a:spcBef>
          <a:spcPts val="1000"/>
        </a:spcBef>
        <a:buSzPct val="100000"/>
        <a:buChar char="•"/>
        <a:defRPr sz="24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457200"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914400"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1371600"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1828800"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algn="r" defTabSz="911225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© Crown copyright   Met Office</a:t>
            </a:r>
            <a:endParaRPr lang="en-GB" kern="12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18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475" y="6364288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 smtClean="0">
                <a:solidFill>
                  <a:srgbClr val="000000"/>
                </a:solidFill>
                <a:cs typeface="Arial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1200">
                <a:latin typeface="Arial" pitchFamily="34" charset="0"/>
                <a:ea typeface="+mn-ea"/>
              </a:rPr>
              <a:t>© Crown copyright   Met Office</a:t>
            </a:r>
            <a:endParaRPr lang="en-GB" sz="1400" kern="1200">
              <a:latin typeface="Times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4194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4pPr>
      <a:lvl5pPr marL="1697038" indent="-168275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5pPr>
      <a:lvl6pPr marL="2154238" indent="-168275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6pPr>
      <a:lvl7pPr marL="2611438" indent="-168275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7pPr>
      <a:lvl8pPr marL="3068638" indent="-168275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8pPr>
      <a:lvl9pPr marL="3525838" indent="-168275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1200">
                <a:solidFill>
                  <a:srgbClr val="000000"/>
                </a:solidFill>
                <a:ea typeface="+mn-ea"/>
                <a:cs typeface="Arial" pitchFamily="34" charset="0"/>
              </a:rPr>
              <a:t>© Crown copyright   Met Office</a:t>
            </a:r>
            <a:endParaRPr lang="en-GB" sz="1400" kern="1200">
              <a:solidFill>
                <a:srgbClr val="000000"/>
              </a:solidFill>
              <a:latin typeface="Times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4662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ransition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© Crown copyright   Met Office</a:t>
            </a:r>
            <a:endParaRPr lang="en-GB" sz="1400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9pPr>
    </p:titleStyle>
    <p:bodyStyle>
      <a:lvl1pPr marL="261938" indent="-261938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2pPr>
      <a:lvl3pPr marL="987425" indent="-184150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3pPr>
      <a:lvl4pPr marL="1349375" indent="-1825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4pPr>
      <a:lvl5pPr marL="16986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© Crown copyright   Met Office</a:t>
            </a:r>
            <a:endParaRPr lang="en-GB" kern="12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96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kern="1200">
                <a:solidFill>
                  <a:srgbClr val="000000"/>
                </a:solidFill>
                <a:latin typeface="Arial" pitchFamily="34" charset="0"/>
                <a:ea typeface="+mn-ea"/>
              </a:rPr>
              <a:t>© Crown copyright   Met Office</a:t>
            </a:r>
            <a:endParaRPr lang="en-GB" sz="1400" kern="1200">
              <a:solidFill>
                <a:srgbClr val="000000"/>
              </a:solidFill>
              <a:latin typeface="Times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585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9pPr>
    </p:titleStyle>
    <p:bodyStyle>
      <a:lvl1pPr marL="261938" indent="-261938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2pPr>
      <a:lvl3pPr marL="987425" indent="-184150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3pPr>
      <a:lvl4pPr marL="1349375" indent="-1825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4pPr>
      <a:lvl5pPr marL="16986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kern="1200">
                <a:solidFill>
                  <a:srgbClr val="000000"/>
                </a:solidFill>
                <a:latin typeface="Arial" pitchFamily="34" charset="0"/>
                <a:ea typeface="+mn-ea"/>
              </a:rPr>
              <a:t>© Crown copyright   Met Office</a:t>
            </a:r>
            <a:endParaRPr lang="en-GB" sz="1400" kern="1200">
              <a:solidFill>
                <a:srgbClr val="000000"/>
              </a:solidFill>
              <a:latin typeface="Times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9986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9pPr>
    </p:titleStyle>
    <p:bodyStyle>
      <a:lvl1pPr marL="261938" indent="-261938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2pPr>
      <a:lvl3pPr marL="987425" indent="-184150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3pPr>
      <a:lvl4pPr marL="1349375" indent="-1825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4pPr>
      <a:lvl5pPr marL="16986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heading Arial 40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 Arial 24</a:t>
            </a:r>
          </a:p>
          <a:p>
            <a:pPr lvl="1"/>
            <a:r>
              <a:rPr lang="en-GB"/>
              <a:t>Second level Arial 20</a:t>
            </a:r>
          </a:p>
          <a:p>
            <a:pPr lvl="2"/>
            <a:r>
              <a:rPr lang="en-GB"/>
              <a:t>Third level Arial 20</a:t>
            </a:r>
          </a:p>
          <a:p>
            <a:pPr lvl="3"/>
            <a:r>
              <a:rPr lang="en-GB"/>
              <a:t>Fourth level Arial 20</a:t>
            </a:r>
          </a:p>
          <a:p>
            <a:pPr lvl="4"/>
            <a:r>
              <a:rPr lang="en-GB"/>
              <a:t>Fifth level Arial 20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Tx/>
              <a:buFontTx/>
              <a:buNone/>
              <a:defRPr sz="1000"/>
            </a:lvl1pPr>
          </a:lstStyle>
          <a:p>
            <a:pPr algn="l" defTabSz="449263" rtl="0" fontAlgn="base">
              <a:spcBef>
                <a:spcPct val="0"/>
              </a:spcBef>
              <a:spcAft>
                <a:spcPct val="0"/>
              </a:spcAft>
            </a:pPr>
            <a:r>
              <a:rPr lang="en-GB" kern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rPr>
              <a:t>© Crown copyright   Met Office</a:t>
            </a:r>
            <a:endParaRPr lang="en-GB" sz="1400" kern="1200" smtClean="0">
              <a:solidFill>
                <a:srgbClr val="000000"/>
              </a:solidFill>
              <a:latin typeface="Times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1025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ollab.metoffice.gov.uk/trac/ModelEval" TargetMode="Externa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MJO_5-day_running_mean_through_1_Oct_2006.png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 idx="4294967295"/>
          </p:nvPr>
        </p:nvSpPr>
        <p:spPr>
          <a:xfrm>
            <a:off x="336550" y="2387434"/>
            <a:ext cx="8591550" cy="166687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GB" sz="3200" dirty="0" err="1" smtClean="0">
                <a:solidFill>
                  <a:srgbClr val="FFFFFF"/>
                </a:solidFill>
              </a:rPr>
              <a:t>MoES</a:t>
            </a:r>
            <a:r>
              <a:rPr lang="en-GB" sz="3200" dirty="0" smtClean="0">
                <a:solidFill>
                  <a:srgbClr val="FFFFFF"/>
                </a:solidFill>
              </a:rPr>
              <a:t>-UKMO Cooperation</a:t>
            </a:r>
            <a:br>
              <a:rPr lang="en-GB" sz="3200" dirty="0" smtClean="0">
                <a:solidFill>
                  <a:srgbClr val="FFFFFF"/>
                </a:solidFill>
              </a:rPr>
            </a:br>
            <a:r>
              <a:rPr lang="en-GB" sz="3200" dirty="0" smtClean="0">
                <a:solidFill>
                  <a:srgbClr val="FFFFFF"/>
                </a:solidFill>
              </a:rPr>
              <a:t> and</a:t>
            </a:r>
            <a:br>
              <a:rPr lang="en-GB" sz="3200" dirty="0" smtClean="0">
                <a:solidFill>
                  <a:srgbClr val="FFFFFF"/>
                </a:solidFill>
              </a:rPr>
            </a:br>
            <a:r>
              <a:rPr lang="en-GB" sz="3200" dirty="0" smtClean="0">
                <a:solidFill>
                  <a:srgbClr val="FFFFFF"/>
                </a:solidFill>
              </a:rPr>
              <a:t>model development activities at UKMO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268" name="Shape 268"/>
          <p:cNvSpPr>
            <a:spLocks noGrp="1"/>
          </p:cNvSpPr>
          <p:nvPr>
            <p:ph type="body" idx="4294967295"/>
          </p:nvPr>
        </p:nvSpPr>
        <p:spPr>
          <a:xfrm>
            <a:off x="336550" y="5111619"/>
            <a:ext cx="7896225" cy="9686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>
              <a:spcBef>
                <a:spcPts val="800"/>
              </a:spcBef>
              <a:buSzTx/>
              <a:buNone/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400" dirty="0" smtClean="0">
                <a:solidFill>
                  <a:srgbClr val="FFFFFF"/>
                </a:solidFill>
              </a:rPr>
              <a:t>Richard </a:t>
            </a:r>
            <a:r>
              <a:rPr lang="en-GB" sz="2400" dirty="0" err="1" smtClean="0">
                <a:solidFill>
                  <a:srgbClr val="FFFFFF"/>
                </a:solidFill>
              </a:rPr>
              <a:t>Renshaw</a:t>
            </a:r>
            <a:r>
              <a:rPr lang="en-GB" sz="2400" dirty="0" smtClean="0"/>
              <a:t>\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400" dirty="0" smtClean="0">
                <a:solidFill>
                  <a:srgbClr val="FFFFFF"/>
                </a:solidFill>
              </a:rPr>
              <a:t>E N </a:t>
            </a:r>
            <a:r>
              <a:rPr lang="en-GB" sz="2400" dirty="0" err="1" smtClean="0">
                <a:solidFill>
                  <a:srgbClr val="FFFFFF"/>
                </a:solidFill>
              </a:rPr>
              <a:t>Rajagopal</a:t>
            </a:r>
            <a:r>
              <a:rPr lang="en-GB" sz="2400" dirty="0" smtClean="0">
                <a:solidFill>
                  <a:srgbClr val="FFFFFF"/>
                </a:solidFill>
              </a:rPr>
              <a:t>, </a:t>
            </a:r>
            <a:r>
              <a:rPr lang="en-GB" sz="2400" dirty="0" err="1" smtClean="0">
                <a:solidFill>
                  <a:srgbClr val="FFFFFF"/>
                </a:solidFill>
              </a:rPr>
              <a:t>Ashis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Mitra</a:t>
            </a:r>
            <a:endParaRPr lang="en-GB" sz="24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FFFFFF"/>
                </a:solidFill>
              </a:rPr>
              <a:t>Sean Milton</a:t>
            </a:r>
            <a:r>
              <a:rPr lang="en-GB" sz="2400" dirty="0" smtClean="0">
                <a:solidFill>
                  <a:srgbClr val="FFFFFF"/>
                </a:solidFill>
              </a:rPr>
              <a:t>, Gill Martin, Richard Levine, Keir Bovis, ...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269" name="image.png"/>
          <p:cNvPicPr/>
          <p:nvPr/>
        </p:nvPicPr>
        <p:blipFill>
          <a:blip r:embed="rId2" cstate="print">
            <a:extLst/>
          </a:blip>
          <a:srcRect l="2995" t="15959" r="2621" b="15710"/>
          <a:stretch>
            <a:fillRect/>
          </a:stretch>
        </p:blipFill>
        <p:spPr>
          <a:xfrm>
            <a:off x="7253287" y="117475"/>
            <a:ext cx="1404938" cy="1527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7"/>
          <p:cNvSpPr>
            <a:spLocks noGrp="1"/>
          </p:cNvSpPr>
          <p:nvPr>
            <p:ph idx="1"/>
          </p:nvPr>
        </p:nvSpPr>
        <p:spPr>
          <a:xfrm>
            <a:off x="395288" y="1621631"/>
            <a:ext cx="8497887" cy="5047457"/>
          </a:xfrm>
        </p:spPr>
        <p:txBody>
          <a:bodyPr/>
          <a:lstStyle/>
          <a:p>
            <a:pPr eaLnBrk="1" hangingPunct="1"/>
            <a:r>
              <a:rPr lang="en-GB" sz="1800" dirty="0" smtClean="0">
                <a:latin typeface="Calibri" pitchFamily="34" charset="0"/>
              </a:rPr>
              <a:t>Global Model Tropical Cyclone NWP Index is based on a </a:t>
            </a:r>
            <a:r>
              <a:rPr lang="en-GB" sz="1800" b="1" dirty="0" smtClean="0">
                <a:latin typeface="Calibri" pitchFamily="34" charset="0"/>
              </a:rPr>
              <a:t>5-year running mean </a:t>
            </a:r>
            <a:r>
              <a:rPr lang="en-GB" sz="1800" dirty="0" smtClean="0">
                <a:latin typeface="Calibri" pitchFamily="34" charset="0"/>
              </a:rPr>
              <a:t>of track forecast errors</a:t>
            </a:r>
          </a:p>
          <a:p>
            <a:pPr eaLnBrk="1" hangingPunct="1"/>
            <a:r>
              <a:rPr lang="en-GB" sz="1800" dirty="0" smtClean="0">
                <a:latin typeface="Calibri" pitchFamily="34" charset="0"/>
              </a:rPr>
              <a:t> 2010-15 figure to 23 Sep sees </a:t>
            </a:r>
            <a:r>
              <a:rPr lang="en-GB" sz="1800" b="1" dirty="0" smtClean="0">
                <a:latin typeface="Calibri" pitchFamily="34" charset="0"/>
              </a:rPr>
              <a:t>biggest rise in 15 years</a:t>
            </a:r>
          </a:p>
        </p:txBody>
      </p:sp>
      <p:pic>
        <p:nvPicPr>
          <p:cNvPr id="5123" name="Picture 6" descr="global5index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790825"/>
            <a:ext cx="61563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© Crown copyright   Met Office</a:t>
            </a:r>
            <a:endParaRPr lang="en-GB" sz="1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b="1" dirty="0" smtClean="0">
                <a:latin typeface="Calibri" pitchFamily="34" charset="0"/>
              </a:rPr>
              <a:t>Tropical Cyclone Track Forecasts – </a:t>
            </a:r>
            <a:br>
              <a:rPr lang="en-GB" sz="2400" b="1" dirty="0" smtClean="0">
                <a:latin typeface="Calibri" pitchFamily="34" charset="0"/>
              </a:rPr>
            </a:br>
            <a:r>
              <a:rPr lang="en-GB" sz="2400" b="1" dirty="0" smtClean="0">
                <a:latin typeface="Calibri" pitchFamily="34" charset="0"/>
              </a:rPr>
              <a:t>GA6 Physics &amp;  </a:t>
            </a:r>
            <a:r>
              <a:rPr lang="en-GB" sz="2400" b="1" dirty="0" err="1" smtClean="0">
                <a:latin typeface="Calibri" pitchFamily="34" charset="0"/>
              </a:rPr>
              <a:t>ENDGame</a:t>
            </a:r>
            <a:endParaRPr lang="en-GB" sz="2400" b="1" dirty="0" smtClean="0">
              <a:latin typeface="Calibri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948488" y="3213100"/>
            <a:ext cx="719137" cy="647700"/>
          </a:xfrm>
          <a:prstGeom prst="ellipse">
            <a:avLst/>
          </a:prstGeom>
          <a:noFill/>
          <a:ln w="3810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1448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sz="2400" b="1" dirty="0" smtClean="0">
                <a:latin typeface="Calibri" pitchFamily="34" charset="0"/>
              </a:rPr>
              <a:t>Tropical Cyclone Intensity Forecasts</a:t>
            </a:r>
          </a:p>
        </p:txBody>
      </p:sp>
      <p:sp>
        <p:nvSpPr>
          <p:cNvPr id="7171" name="Content Placeholder 7"/>
          <p:cNvSpPr>
            <a:spLocks noGrp="1"/>
          </p:cNvSpPr>
          <p:nvPr>
            <p:ph idx="1"/>
          </p:nvPr>
        </p:nvSpPr>
        <p:spPr>
          <a:xfrm>
            <a:off x="1752600" y="964407"/>
            <a:ext cx="6934200" cy="5704682"/>
          </a:xfrm>
        </p:spPr>
        <p:txBody>
          <a:bodyPr/>
          <a:lstStyle/>
          <a:p>
            <a:pPr eaLnBrk="1" hangingPunct="1">
              <a:buNone/>
            </a:pPr>
            <a:endParaRPr lang="en-GB" sz="1400" b="1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© Crown copyright   Met Office</a:t>
            </a:r>
            <a:endParaRPr lang="en-GB" sz="1400" smtClean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7173" name="Picture 7" descr="nhemmslp.gif"/>
          <p:cNvPicPr>
            <a:picLocks noChangeAspect="1"/>
          </p:cNvPicPr>
          <p:nvPr/>
        </p:nvPicPr>
        <p:blipFill>
          <a:blip r:embed="rId2" cstate="print"/>
          <a:srcRect t="16784"/>
          <a:stretch>
            <a:fillRect/>
          </a:stretch>
        </p:blipFill>
        <p:spPr bwMode="auto">
          <a:xfrm>
            <a:off x="395289" y="3700463"/>
            <a:ext cx="839866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74" name="Straight Arrow Connector 9"/>
          <p:cNvCxnSpPr>
            <a:cxnSpLocks noChangeShapeType="1"/>
          </p:cNvCxnSpPr>
          <p:nvPr/>
        </p:nvCxnSpPr>
        <p:spPr bwMode="auto">
          <a:xfrm flipV="1">
            <a:off x="2974967" y="5545139"/>
            <a:ext cx="1044575" cy="433387"/>
          </a:xfrm>
          <a:prstGeom prst="straightConnector1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  <p:sp>
        <p:nvSpPr>
          <p:cNvPr id="7175" name="TextBox 12"/>
          <p:cNvSpPr txBox="1">
            <a:spLocks noChangeArrowheads="1"/>
          </p:cNvSpPr>
          <p:nvPr/>
        </p:nvSpPr>
        <p:spPr bwMode="auto">
          <a:xfrm>
            <a:off x="1476375" y="5949950"/>
            <a:ext cx="3959225" cy="30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b="1" kern="1200" dirty="0" smtClean="0">
                <a:solidFill>
                  <a:srgbClr val="7030A0"/>
                </a:solidFill>
                <a:latin typeface="Calibri" pitchFamily="34" charset="0"/>
                <a:ea typeface="+mn-ea"/>
                <a:cs typeface="Arial" pitchFamily="34" charset="0"/>
              </a:rPr>
              <a:t>2014 (to 23 September)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9463" y="3533524"/>
            <a:ext cx="7345130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12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Mean central pressure error in NH  tropical cyclones</a:t>
            </a:r>
            <a:endParaRPr lang="en-GB" sz="1100" b="1" kern="1200" dirty="0" smtClean="0">
              <a:solidFill>
                <a:srgbClr val="DAEDEF">
                  <a:lumMod val="25000"/>
                </a:srgbClr>
              </a:solidFill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472" y="1458720"/>
            <a:ext cx="4676604" cy="198515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GA6 introduced: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1800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en-GB" sz="1600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New dynamical core (ENDGAME)</a:t>
            </a:r>
            <a:endParaRPr lang="en-GB" sz="1800" kern="1200" dirty="0" smtClean="0">
              <a:solidFill>
                <a:srgbClr val="000000"/>
              </a:solidFill>
              <a:latin typeface="Calibri" pitchFamily="34" charset="0"/>
              <a:ea typeface="+mn-ea"/>
              <a:cs typeface="Arial" pitchFamily="34" charset="0"/>
            </a:endParaRP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1400" kern="1200" dirty="0" smtClean="0">
                <a:solidFill>
                  <a:srgbClr val="7030A0"/>
                </a:solidFill>
                <a:latin typeface="Calibri" pitchFamily="34" charset="0"/>
                <a:ea typeface="+mn-ea"/>
                <a:cs typeface="Arial" pitchFamily="34" charset="0"/>
              </a:rPr>
              <a:t> More stable  </a:t>
            </a: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1400" kern="1200" dirty="0" smtClean="0">
                <a:solidFill>
                  <a:srgbClr val="7030A0"/>
                </a:solidFill>
                <a:latin typeface="Calibri" pitchFamily="34" charset="0"/>
                <a:ea typeface="+mn-ea"/>
                <a:cs typeface="Arial" pitchFamily="34" charset="0"/>
              </a:rPr>
              <a:t>Less diffusive – so effectively much higher resolution for same grid length</a:t>
            </a:r>
            <a:endParaRPr lang="en-GB" sz="2400" kern="1200" dirty="0" smtClean="0">
              <a:solidFill>
                <a:srgbClr val="7030A0"/>
              </a:solidFill>
              <a:latin typeface="Calibri" pitchFamily="34" charset="0"/>
              <a:ea typeface="+mn-ea"/>
              <a:cs typeface="Arial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1800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en-GB" sz="1600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New physics package developed within ENDGAME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1600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 Increased resolutions</a:t>
            </a:r>
            <a:endParaRPr lang="en-GB" sz="1100" kern="1200" dirty="0" smtClean="0">
              <a:solidFill>
                <a:srgbClr val="000000"/>
              </a:solidFill>
              <a:latin typeface="Calibri" pitchFamily="34" charset="0"/>
              <a:ea typeface="+mn-ea"/>
              <a:cs typeface="Arial" pitchFamily="34" charset="0"/>
            </a:endParaRP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100" kern="1200" dirty="0">
              <a:solidFill>
                <a:srgbClr val="DAEDEF">
                  <a:lumMod val="25000"/>
                </a:srgbClr>
              </a:solidFill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7847" y="1900089"/>
            <a:ext cx="3107532" cy="100027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Important for the convective scale models through better initial values and boundary forcing</a:t>
            </a: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100" kern="1200" dirty="0">
              <a:solidFill>
                <a:srgbClr val="DAEDEF">
                  <a:lumMod val="25000"/>
                </a:srgbClr>
              </a:solidFill>
              <a:ea typeface="+mn-ea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336374" y="2193131"/>
            <a:ext cx="271462" cy="39290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kern="1200" smtClean="0">
              <a:solidFill>
                <a:srgbClr val="FFFFFF"/>
              </a:solidFill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28448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Horizontal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Resolution Plans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- NWP</a:t>
            </a:r>
            <a:b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800" dirty="0">
                <a:solidFill>
                  <a:srgbClr val="929292"/>
                </a:solidFill>
                <a:latin typeface="Arial" charset="0"/>
                <a:ea typeface="ＭＳ Ｐゴシック" charset="0"/>
                <a:cs typeface="Arial" charset="0"/>
              </a:rPr>
              <a:t>Current</a:t>
            </a:r>
            <a:r>
              <a:rPr lang="en-US" sz="2800" dirty="0">
                <a:solidFill>
                  <a:srgbClr val="7D827A"/>
                </a:solidFill>
                <a:latin typeface="Arial" charset="0"/>
                <a:ea typeface="ＭＳ Ｐゴシック" charset="0"/>
                <a:cs typeface="Arial" charset="0"/>
              </a:rPr>
              <a:t>  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Future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78050" y="1516063"/>
            <a:ext cx="4406900" cy="5248275"/>
          </a:xfrm>
        </p:spPr>
        <p:txBody>
          <a:bodyPr lIns="0" tIns="0" rIns="0" bIns="0"/>
          <a:lstStyle/>
          <a:p>
            <a:pPr marL="0" lvl="1" indent="228600" eaLnBrk="1">
              <a:lnSpc>
                <a:spcPct val="100000"/>
              </a:lnSpc>
              <a:spcBef>
                <a:spcPts val="500"/>
              </a:spcBef>
              <a:buSzTx/>
              <a:buFontTx/>
              <a:buNone/>
            </a:pPr>
            <a:r>
              <a:rPr lang="en-US" sz="2000" b="1" dirty="0">
                <a:solidFill>
                  <a:srgbClr val="0433FF"/>
                </a:solidFill>
                <a:latin typeface="Arial" charset="0"/>
                <a:cs typeface="Arial" charset="0"/>
              </a:rPr>
              <a:t>Deterministic Global NWP -2016+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</a:p>
          <a:p>
            <a:pPr marL="0" lvl="1" indent="228600" eaLnBrk="1">
              <a:lnSpc>
                <a:spcPct val="100000"/>
              </a:lnSpc>
              <a:spcBef>
                <a:spcPts val="500"/>
              </a:spcBef>
              <a:buSzTx/>
              <a:buFontTx/>
              <a:buNone/>
            </a:pPr>
            <a:r>
              <a:rPr lang="en-US" sz="2000" dirty="0">
                <a:solidFill>
                  <a:srgbClr val="929292"/>
                </a:solidFill>
                <a:latin typeface="Arial" charset="0"/>
                <a:cs typeface="Arial" charset="0"/>
              </a:rPr>
              <a:t>17km (N768) (60 </a:t>
            </a:r>
            <a:r>
              <a:rPr lang="en-US" sz="2000" dirty="0" err="1">
                <a:solidFill>
                  <a:srgbClr val="929292"/>
                </a:solidFill>
                <a:latin typeface="Arial" charset="0"/>
                <a:cs typeface="Arial" charset="0"/>
              </a:rPr>
              <a:t>nh</a:t>
            </a:r>
            <a:r>
              <a:rPr lang="en-US" sz="2000" dirty="0">
                <a:solidFill>
                  <a:srgbClr val="929292"/>
                </a:solidFill>
                <a:latin typeface="Arial" charset="0"/>
                <a:cs typeface="Arial" charset="0"/>
              </a:rPr>
              <a:t>)</a:t>
            </a:r>
          </a:p>
          <a:p>
            <a:pPr marL="0" lvl="1" indent="228600" eaLnBrk="1">
              <a:lnSpc>
                <a:spcPct val="100000"/>
              </a:lnSpc>
              <a:spcBef>
                <a:spcPts val="500"/>
              </a:spcBef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12km (N1024) or 10km (N1280)?</a:t>
            </a:r>
          </a:p>
          <a:p>
            <a:pPr marL="0" lvl="1" indent="228600" eaLnBrk="1">
              <a:lnSpc>
                <a:spcPct val="100000"/>
              </a:lnSpc>
              <a:spcBef>
                <a:spcPts val="500"/>
              </a:spcBef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Cost – x5 (300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nh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marL="0" lvl="1" indent="228600" eaLnBrk="1">
              <a:lnSpc>
                <a:spcPct val="100000"/>
              </a:lnSpc>
              <a:spcBef>
                <a:spcPts val="500"/>
              </a:spcBef>
              <a:buSzTx/>
              <a:buFontTx/>
              <a:buNone/>
            </a:pPr>
            <a:endParaRPr lang="en-US" sz="2000" b="1" dirty="0">
              <a:solidFill>
                <a:srgbClr val="0433FF"/>
              </a:solidFill>
              <a:latin typeface="Arial" charset="0"/>
              <a:cs typeface="Arial" charset="0"/>
            </a:endParaRPr>
          </a:p>
          <a:p>
            <a:pPr marL="0" lvl="1" indent="228600" eaLnBrk="1">
              <a:lnSpc>
                <a:spcPct val="100000"/>
              </a:lnSpc>
              <a:spcBef>
                <a:spcPts val="500"/>
              </a:spcBef>
              <a:buSzTx/>
              <a:buFontTx/>
              <a:buNone/>
            </a:pPr>
            <a:r>
              <a:rPr lang="en-US" sz="2000" b="1" dirty="0">
                <a:solidFill>
                  <a:srgbClr val="0433FF"/>
                </a:solidFill>
                <a:latin typeface="Arial" charset="0"/>
                <a:cs typeface="Arial" charset="0"/>
              </a:rPr>
              <a:t>FOAM – 2016+</a:t>
            </a:r>
          </a:p>
          <a:p>
            <a:pPr marL="0" lvl="1" indent="228600" eaLnBrk="1">
              <a:lnSpc>
                <a:spcPct val="100000"/>
              </a:lnSpc>
              <a:spcBef>
                <a:spcPts val="500"/>
              </a:spcBef>
              <a:buSzTx/>
              <a:buFontTx/>
              <a:buNone/>
            </a:pPr>
            <a:r>
              <a:rPr lang="en-US" sz="2000" dirty="0">
                <a:solidFill>
                  <a:srgbClr val="929292"/>
                </a:solidFill>
                <a:latin typeface="Arial" charset="0"/>
                <a:cs typeface="Arial" charset="0"/>
              </a:rPr>
              <a:t>ORCA 1/4 degree ocean </a:t>
            </a:r>
          </a:p>
          <a:p>
            <a:pPr marL="0" lvl="1" indent="228600" eaLnBrk="1">
              <a:lnSpc>
                <a:spcPct val="100000"/>
              </a:lnSpc>
              <a:spcBef>
                <a:spcPts val="500"/>
              </a:spcBef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ORCA 12th degree ocean</a:t>
            </a:r>
          </a:p>
          <a:p>
            <a:pPr marL="0" lvl="1" indent="228600" eaLnBrk="1">
              <a:lnSpc>
                <a:spcPct val="100000"/>
              </a:lnSpc>
              <a:spcBef>
                <a:spcPts val="500"/>
              </a:spcBef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Cost – x50 (175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nh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)?</a:t>
            </a:r>
          </a:p>
          <a:p>
            <a:pPr marL="0" lvl="1" indent="228600" eaLnBrk="1">
              <a:lnSpc>
                <a:spcPct val="100000"/>
              </a:lnSpc>
              <a:spcBef>
                <a:spcPts val="500"/>
              </a:spcBef>
              <a:buSzTx/>
              <a:buFontTx/>
              <a:buNone/>
            </a:pP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228600" eaLnBrk="1">
              <a:lnSpc>
                <a:spcPct val="100000"/>
              </a:lnSpc>
              <a:spcBef>
                <a:spcPts val="500"/>
              </a:spcBef>
              <a:buSzTx/>
              <a:buFontTx/>
              <a:buNone/>
            </a:pPr>
            <a:r>
              <a:rPr lang="en-US" sz="2000" b="1" dirty="0">
                <a:solidFill>
                  <a:srgbClr val="0433FF"/>
                </a:solidFill>
                <a:latin typeface="Arial" charset="0"/>
                <a:cs typeface="Arial" charset="0"/>
              </a:rPr>
              <a:t>MOGREPS:G</a:t>
            </a:r>
          </a:p>
          <a:p>
            <a:pPr marL="0" lvl="1" indent="228600" eaLnBrk="1">
              <a:lnSpc>
                <a:spcPct val="100000"/>
              </a:lnSpc>
              <a:spcBef>
                <a:spcPts val="500"/>
              </a:spcBef>
              <a:buSzTx/>
              <a:buFontTx/>
              <a:buNone/>
            </a:pPr>
            <a:r>
              <a:rPr lang="en-US" sz="2000" dirty="0">
                <a:solidFill>
                  <a:srgbClr val="929292"/>
                </a:solidFill>
                <a:latin typeface="Arial" charset="0"/>
                <a:cs typeface="Arial" charset="0"/>
              </a:rPr>
              <a:t>N400 (33km) 24 member ensemble</a:t>
            </a:r>
          </a:p>
          <a:p>
            <a:pPr marL="0" lvl="1" indent="228600" eaLnBrk="1">
              <a:lnSpc>
                <a:spcPct val="100000"/>
              </a:lnSpc>
              <a:spcBef>
                <a:spcPts val="500"/>
              </a:spcBef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N512 or N640 - 18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mem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. every 6hrs</a:t>
            </a:r>
          </a:p>
          <a:p>
            <a:pPr marL="0" lvl="1" indent="228600" eaLnBrk="1">
              <a:lnSpc>
                <a:spcPct val="100000"/>
              </a:lnSpc>
              <a:spcBef>
                <a:spcPts val="500"/>
              </a:spcBef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Cost - ??</a:t>
            </a: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7652" name="Picture 3" descr="pasted-image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" y="1817688"/>
            <a:ext cx="2232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pasted-image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25" y="3511550"/>
            <a:ext cx="1419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pasted-imag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" y="4940300"/>
            <a:ext cx="12795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6"/>
          <p:cNvSpPr>
            <a:spLocks/>
          </p:cNvSpPr>
          <p:nvPr/>
        </p:nvSpPr>
        <p:spPr bwMode="auto">
          <a:xfrm>
            <a:off x="6584949" y="1190625"/>
            <a:ext cx="2551113" cy="64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/>
          <a:p>
            <a:pPr marL="79375" indent="-79375" algn="ctr"/>
            <a:r>
              <a:rPr lang="en-US" sz="1800" b="1" u="sng" dirty="0">
                <a:solidFill>
                  <a:srgbClr val="009193"/>
                </a:solidFill>
              </a:rPr>
              <a:t>Benefits</a:t>
            </a:r>
          </a:p>
          <a:p>
            <a:pPr marL="79375" indent="-79375"/>
            <a:endParaRPr lang="en-US" sz="1800" dirty="0">
              <a:solidFill>
                <a:srgbClr val="009193"/>
              </a:solidFill>
            </a:endParaRPr>
          </a:p>
          <a:p>
            <a:pPr marL="79375" indent="-79375">
              <a:buSzPct val="100000"/>
              <a:buFontTx/>
              <a:buChar char="•"/>
            </a:pPr>
            <a:r>
              <a:rPr lang="en-US" sz="1800" dirty="0">
                <a:solidFill>
                  <a:srgbClr val="009193"/>
                </a:solidFill>
              </a:rPr>
              <a:t>Orographic forcing</a:t>
            </a:r>
          </a:p>
          <a:p>
            <a:pPr marL="79375" indent="-79375">
              <a:buSzPct val="100000"/>
              <a:buFontTx/>
              <a:buChar char="•"/>
            </a:pPr>
            <a:r>
              <a:rPr lang="en-US" sz="1800" dirty="0">
                <a:solidFill>
                  <a:srgbClr val="009193"/>
                </a:solidFill>
              </a:rPr>
              <a:t>Detail in land-surface</a:t>
            </a:r>
          </a:p>
          <a:p>
            <a:pPr marL="79375" indent="-79375">
              <a:buSzPct val="100000"/>
              <a:buFontTx/>
              <a:buChar char="•"/>
            </a:pPr>
            <a:r>
              <a:rPr lang="en-US" sz="1800" dirty="0">
                <a:solidFill>
                  <a:srgbClr val="009193"/>
                </a:solidFill>
              </a:rPr>
              <a:t>Deeper cyclones</a:t>
            </a:r>
          </a:p>
          <a:p>
            <a:pPr marL="79375" indent="-79375">
              <a:buSzPct val="100000"/>
              <a:buFontTx/>
              <a:buChar char="•"/>
            </a:pPr>
            <a:r>
              <a:rPr lang="en-US" sz="1800" dirty="0">
                <a:solidFill>
                  <a:srgbClr val="009193"/>
                </a:solidFill>
              </a:rPr>
              <a:t>surface weather</a:t>
            </a:r>
          </a:p>
          <a:p>
            <a:pPr marL="79375" indent="-79375"/>
            <a:endParaRPr lang="en-US" sz="1800" dirty="0">
              <a:solidFill>
                <a:srgbClr val="009193"/>
              </a:solidFill>
            </a:endParaRPr>
          </a:p>
          <a:p>
            <a:pPr marL="79375" indent="-79375"/>
            <a:endParaRPr lang="en-US" sz="1800" dirty="0">
              <a:solidFill>
                <a:srgbClr val="009193"/>
              </a:solidFill>
            </a:endParaRPr>
          </a:p>
          <a:p>
            <a:pPr marL="79375" indent="-79375"/>
            <a:endParaRPr lang="en-US" sz="1800" dirty="0">
              <a:solidFill>
                <a:srgbClr val="009193"/>
              </a:solidFill>
            </a:endParaRPr>
          </a:p>
          <a:p>
            <a:pPr marL="79375" indent="-79375">
              <a:buSzPct val="100000"/>
              <a:buFontTx/>
              <a:buChar char="•"/>
            </a:pPr>
            <a:r>
              <a:rPr lang="en-US" sz="1800" dirty="0">
                <a:solidFill>
                  <a:srgbClr val="009193"/>
                </a:solidFill>
              </a:rPr>
              <a:t>Eddy resolving</a:t>
            </a:r>
          </a:p>
          <a:p>
            <a:pPr marL="79375" indent="-79375">
              <a:buSzPct val="100000"/>
              <a:buFontTx/>
              <a:buChar char="•"/>
            </a:pPr>
            <a:r>
              <a:rPr lang="en-US" sz="1800" dirty="0">
                <a:solidFill>
                  <a:srgbClr val="009193"/>
                </a:solidFill>
              </a:rPr>
              <a:t>Improved </a:t>
            </a:r>
            <a:r>
              <a:rPr lang="en-US" sz="1800" dirty="0" err="1">
                <a:solidFill>
                  <a:srgbClr val="009193"/>
                </a:solidFill>
              </a:rPr>
              <a:t>dyn</a:t>
            </a:r>
            <a:r>
              <a:rPr lang="en-US" sz="1800" dirty="0">
                <a:solidFill>
                  <a:srgbClr val="009193"/>
                </a:solidFill>
              </a:rPr>
              <a:t> transport</a:t>
            </a:r>
          </a:p>
          <a:p>
            <a:pPr marL="79375" indent="-79375">
              <a:buSzPct val="100000"/>
              <a:buFontTx/>
              <a:buChar char="•"/>
            </a:pPr>
            <a:r>
              <a:rPr lang="en-US" sz="1800" dirty="0">
                <a:solidFill>
                  <a:srgbClr val="009193"/>
                </a:solidFill>
              </a:rPr>
              <a:t>better air-sea interaction – wind stress-SST</a:t>
            </a:r>
          </a:p>
          <a:p>
            <a:pPr marL="79375" indent="-79375">
              <a:buSzPct val="100000"/>
              <a:buFontTx/>
              <a:buChar char="•"/>
            </a:pPr>
            <a:endParaRPr lang="en-US" sz="1800" dirty="0">
              <a:solidFill>
                <a:srgbClr val="009193"/>
              </a:solidFill>
            </a:endParaRPr>
          </a:p>
          <a:p>
            <a:pPr marL="79375" indent="-79375"/>
            <a:endParaRPr lang="en-US" sz="1800" dirty="0">
              <a:solidFill>
                <a:srgbClr val="009193"/>
              </a:solidFill>
            </a:endParaRPr>
          </a:p>
          <a:p>
            <a:pPr marL="79375" indent="-79375"/>
            <a:endParaRPr lang="en-US" sz="1800" dirty="0">
              <a:solidFill>
                <a:srgbClr val="009193"/>
              </a:solidFill>
            </a:endParaRPr>
          </a:p>
          <a:p>
            <a:pPr marL="79375" indent="-79375">
              <a:buSzPct val="100000"/>
              <a:buFontTx/>
              <a:buChar char="•"/>
            </a:pPr>
            <a:r>
              <a:rPr lang="en-US" sz="1800" dirty="0">
                <a:solidFill>
                  <a:srgbClr val="009193"/>
                </a:solidFill>
              </a:rPr>
              <a:t>Improved spread? </a:t>
            </a:r>
          </a:p>
          <a:p>
            <a:pPr marL="79375" indent="-79375">
              <a:buSzPct val="100000"/>
              <a:buFontTx/>
              <a:buChar char="•"/>
            </a:pPr>
            <a:r>
              <a:rPr lang="en-US" sz="1800" dirty="0">
                <a:solidFill>
                  <a:srgbClr val="009193"/>
                </a:solidFill>
              </a:rPr>
              <a:t>Capturing extremes  </a:t>
            </a:r>
          </a:p>
          <a:p>
            <a:pPr marL="79375" indent="-79375"/>
            <a:endParaRPr lang="en-US" sz="1800" dirty="0">
              <a:solidFill>
                <a:srgbClr val="009193"/>
              </a:solidFill>
            </a:endParaRPr>
          </a:p>
          <a:p>
            <a:pPr marL="79375" indent="-79375"/>
            <a:endParaRPr lang="en-US" sz="1800" dirty="0">
              <a:solidFill>
                <a:srgbClr val="009193"/>
              </a:solidFill>
            </a:endParaRPr>
          </a:p>
          <a:p>
            <a:pPr marL="79375" indent="-79375"/>
            <a:endParaRPr lang="en-US" sz="1800" dirty="0"/>
          </a:p>
          <a:p>
            <a:pPr marL="79375" indent="-79375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428934225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com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4225"/>
            <a:ext cx="91440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/>
          </p:cNvSpPr>
          <p:nvPr/>
        </p:nvSpPr>
        <p:spPr bwMode="auto">
          <a:xfrm>
            <a:off x="1241425" y="808038"/>
            <a:ext cx="750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473" tIns="41473" rIns="41473" bIns="41473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old" charset="0"/>
                <a:sym typeface="Arial Bold" charset="0"/>
              </a:rPr>
              <a:t>1/12°</a:t>
            </a:r>
            <a:endParaRPr lang="en-US" sz="1800">
              <a:latin typeface="Arial Bold" charset="0"/>
              <a:sym typeface="Arial Bold" charset="0"/>
            </a:endParaRPr>
          </a:p>
        </p:txBody>
      </p:sp>
      <p:sp>
        <p:nvSpPr>
          <p:cNvPr id="28676" name="Rectangle 3"/>
          <p:cNvSpPr>
            <a:spLocks/>
          </p:cNvSpPr>
          <p:nvPr/>
        </p:nvSpPr>
        <p:spPr bwMode="auto">
          <a:xfrm>
            <a:off x="4230688" y="815975"/>
            <a:ext cx="5953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473" tIns="41473" rIns="41473" bIns="41473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old" charset="0"/>
                <a:sym typeface="Arial Bold" charset="0"/>
              </a:rPr>
              <a:t>1/4°</a:t>
            </a:r>
            <a:endParaRPr lang="en-US" sz="1800">
              <a:latin typeface="Arial Bold" charset="0"/>
              <a:sym typeface="Arial Bold" charset="0"/>
            </a:endParaRPr>
          </a:p>
        </p:txBody>
      </p:sp>
      <p:sp>
        <p:nvSpPr>
          <p:cNvPr id="28677" name="Rectangle 4"/>
          <p:cNvSpPr>
            <a:spLocks/>
          </p:cNvSpPr>
          <p:nvPr/>
        </p:nvSpPr>
        <p:spPr bwMode="auto">
          <a:xfrm>
            <a:off x="7380288" y="815975"/>
            <a:ext cx="361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473" tIns="41473" rIns="41473" bIns="41473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old" charset="0"/>
                <a:sym typeface="Arial Bold" charset="0"/>
              </a:rPr>
              <a:t>1°</a:t>
            </a:r>
            <a:endParaRPr lang="en-US" sz="1800">
              <a:latin typeface="Arial Bold" charset="0"/>
              <a:sym typeface="Arial Bold" charset="0"/>
            </a:endParaRPr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 flipH="1">
            <a:off x="3070225" y="814388"/>
            <a:ext cx="0" cy="59467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 flipH="1">
            <a:off x="6072188" y="814388"/>
            <a:ext cx="1587" cy="59467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8680" name="Picture 7" descr="NOC_colour_best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" y="95250"/>
            <a:ext cx="2447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8"/>
          <p:cNvSpPr>
            <a:spLocks/>
          </p:cNvSpPr>
          <p:nvPr/>
        </p:nvSpPr>
        <p:spPr bwMode="auto">
          <a:xfrm>
            <a:off x="1938338" y="96838"/>
            <a:ext cx="60483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3200"/>
              <a:t>Ocean Model Resolution</a:t>
            </a:r>
            <a:endParaRPr lang="en-US" sz="1800"/>
          </a:p>
        </p:txBody>
      </p:sp>
      <p:sp>
        <p:nvSpPr>
          <p:cNvPr id="28682" name="Rectangle 9"/>
          <p:cNvSpPr>
            <a:spLocks/>
          </p:cNvSpPr>
          <p:nvPr/>
        </p:nvSpPr>
        <p:spPr bwMode="auto">
          <a:xfrm>
            <a:off x="0" y="6350"/>
            <a:ext cx="9144000" cy="6851650"/>
          </a:xfrm>
          <a:prstGeom prst="rect">
            <a:avLst/>
          </a:prstGeom>
          <a:noFill/>
          <a:ln w="38100">
            <a:solidFill>
              <a:srgbClr val="CCFF33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85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8683" name="Picture 10" descr="pasted-image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5100" y="82550"/>
            <a:ext cx="8604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0914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/>
        </p:nvSpPr>
        <p:spPr>
          <a:xfrm>
            <a:off x="323850" y="6551612"/>
            <a:ext cx="2894013" cy="23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1300162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900"/>
              <a:t>© Crown copyright   Met Office</a:t>
            </a:r>
          </a:p>
        </p:txBody>
      </p:sp>
      <p:sp>
        <p:nvSpPr>
          <p:cNvPr id="434" name="Shape 434"/>
          <p:cNvSpPr/>
          <p:nvPr/>
        </p:nvSpPr>
        <p:spPr>
          <a:xfrm>
            <a:off x="1662112" y="430212"/>
            <a:ext cx="4583113" cy="59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1300162">
              <a:defRPr sz="3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3400"/>
              <a:t>Unified Model Levels</a:t>
            </a:r>
          </a:p>
        </p:txBody>
      </p:sp>
      <p:sp>
        <p:nvSpPr>
          <p:cNvPr id="435" name="Shape 435"/>
          <p:cNvSpPr/>
          <p:nvPr/>
        </p:nvSpPr>
        <p:spPr>
          <a:xfrm>
            <a:off x="519112" y="3956050"/>
            <a:ext cx="7199313" cy="0"/>
          </a:xfrm>
          <a:prstGeom prst="line">
            <a:avLst/>
          </a:prstGeom>
          <a:ln w="3175">
            <a:solidFill>
              <a:srgbClr val="B9DB0E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960437" y="3581400"/>
            <a:ext cx="1620838" cy="29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1300162">
              <a:spcBef>
                <a:spcPts val="1000"/>
              </a:spcBef>
              <a:defRPr sz="1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400"/>
              <a:t>Stratopause</a:t>
            </a:r>
          </a:p>
        </p:txBody>
      </p:sp>
      <p:sp>
        <p:nvSpPr>
          <p:cNvPr id="437" name="Shape 437"/>
          <p:cNvSpPr/>
          <p:nvPr/>
        </p:nvSpPr>
        <p:spPr>
          <a:xfrm>
            <a:off x="538162" y="5805487"/>
            <a:ext cx="7343776" cy="1"/>
          </a:xfrm>
          <a:prstGeom prst="line">
            <a:avLst/>
          </a:prstGeom>
          <a:ln w="3175">
            <a:solidFill>
              <a:srgbClr val="B9DB0E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960437" y="5427662"/>
            <a:ext cx="1620838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1300162">
              <a:spcBef>
                <a:spcPts val="1000"/>
              </a:spcBef>
              <a:defRPr sz="1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400"/>
              <a:t>Tropopause</a:t>
            </a:r>
          </a:p>
        </p:txBody>
      </p:sp>
      <p:pic>
        <p:nvPicPr>
          <p:cNvPr id="439" name="image.png"/>
          <p:cNvPicPr/>
          <p:nvPr/>
        </p:nvPicPr>
        <p:blipFill>
          <a:blip r:embed="rId4" cstate="print">
            <a:extLst/>
          </a:blip>
          <a:srcRect l="3442" r="50561"/>
          <a:stretch>
            <a:fillRect/>
          </a:stretch>
        </p:blipFill>
        <p:spPr>
          <a:xfrm>
            <a:off x="168274" y="2914650"/>
            <a:ext cx="2328864" cy="3579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age.png"/>
          <p:cNvPicPr/>
          <p:nvPr/>
        </p:nvPicPr>
        <p:blipFill>
          <a:blip r:embed="rId5" cstate="print">
            <a:extLst/>
          </a:blip>
          <a:srcRect l="6077" r="53346"/>
          <a:stretch>
            <a:fillRect/>
          </a:stretch>
        </p:blipFill>
        <p:spPr>
          <a:xfrm>
            <a:off x="2481262" y="2933700"/>
            <a:ext cx="2100264" cy="354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age.png"/>
          <p:cNvPicPr/>
          <p:nvPr/>
        </p:nvPicPr>
        <p:blipFill>
          <a:blip r:embed="rId6" cstate="print">
            <a:extLst/>
          </a:blip>
          <a:srcRect l="6422" r="53161"/>
          <a:stretch>
            <a:fillRect/>
          </a:stretch>
        </p:blipFill>
        <p:spPr>
          <a:xfrm>
            <a:off x="4656137" y="2662237"/>
            <a:ext cx="2247901" cy="3890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image.png"/>
          <p:cNvPicPr/>
          <p:nvPr/>
        </p:nvPicPr>
        <p:blipFill>
          <a:blip r:embed="rId6" cstate="print">
            <a:extLst/>
          </a:blip>
          <a:srcRect l="54069" r="4751"/>
          <a:stretch>
            <a:fillRect/>
          </a:stretch>
        </p:blipFill>
        <p:spPr>
          <a:xfrm>
            <a:off x="6897687" y="2662237"/>
            <a:ext cx="2289176" cy="3889376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/>
          <p:nvPr/>
        </p:nvSpPr>
        <p:spPr>
          <a:xfrm>
            <a:off x="4891087" y="2613025"/>
            <a:ext cx="2101851" cy="435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algn="r" defTabSz="1300162">
              <a:defRPr sz="1800"/>
            </a:pPr>
            <a:r>
              <a:rPr b="1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L70(50</a:t>
            </a:r>
            <a:r>
              <a:rPr b="1" baseline="-27000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t</a:t>
            </a:r>
            <a:r>
              <a:rPr b="1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,20</a:t>
            </a:r>
            <a:r>
              <a:rPr b="1" baseline="-27000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s</a:t>
            </a:r>
            <a:r>
              <a:rPr b="1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)</a:t>
            </a:r>
            <a:r>
              <a:rPr b="1" baseline="-27000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80</a:t>
            </a:r>
          </a:p>
        </p:txBody>
      </p:sp>
      <p:sp>
        <p:nvSpPr>
          <p:cNvPr id="444" name="Shape 444"/>
          <p:cNvSpPr/>
          <p:nvPr/>
        </p:nvSpPr>
        <p:spPr>
          <a:xfrm>
            <a:off x="7118350" y="2613025"/>
            <a:ext cx="1920875" cy="435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algn="r" defTabSz="1300162">
              <a:defRPr sz="1800"/>
            </a:pPr>
            <a:r>
              <a:rPr b="1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L85(50</a:t>
            </a:r>
            <a:r>
              <a:rPr b="1" baseline="-27000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t</a:t>
            </a:r>
            <a:r>
              <a:rPr b="1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,35</a:t>
            </a:r>
            <a:r>
              <a:rPr b="1" baseline="-27000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s</a:t>
            </a:r>
            <a:r>
              <a:rPr b="1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)</a:t>
            </a:r>
            <a:r>
              <a:rPr b="1" baseline="-27000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85</a:t>
            </a:r>
          </a:p>
        </p:txBody>
      </p:sp>
      <p:sp>
        <p:nvSpPr>
          <p:cNvPr id="445" name="Shape 445"/>
          <p:cNvSpPr/>
          <p:nvPr/>
        </p:nvSpPr>
        <p:spPr>
          <a:xfrm>
            <a:off x="655446" y="2822575"/>
            <a:ext cx="1452754" cy="435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0" algn="r" defTabSz="1300162">
              <a:defRPr sz="1800"/>
            </a:pPr>
            <a:r>
              <a:rPr b="1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L38(29</a:t>
            </a:r>
            <a:r>
              <a:rPr b="1" baseline="-27000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t</a:t>
            </a:r>
            <a:r>
              <a:rPr b="1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,9</a:t>
            </a:r>
            <a:r>
              <a:rPr b="1" baseline="-27000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s</a:t>
            </a:r>
            <a:r>
              <a:rPr b="1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)</a:t>
            </a:r>
            <a:r>
              <a:rPr b="1" baseline="-27000">
                <a:solidFill>
                  <a:srgbClr val="000099"/>
                </a:solidFill>
                <a:latin typeface="+mn-lt"/>
                <a:ea typeface="+mn-ea"/>
                <a:cs typeface="+mn-cs"/>
                <a:sym typeface="Helvetica Neue"/>
              </a:rPr>
              <a:t>40</a:t>
            </a:r>
            <a:r>
              <a:rPr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446" name="Shape 446"/>
          <p:cNvSpPr/>
          <p:nvPr/>
        </p:nvSpPr>
        <p:spPr>
          <a:xfrm>
            <a:off x="2719146" y="2819400"/>
            <a:ext cx="1516304" cy="435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0" algn="r" defTabSz="1300162">
              <a:defRPr sz="1800"/>
            </a:pPr>
            <a:r>
              <a:rPr b="1">
                <a:solidFill>
                  <a:srgbClr val="0365C0"/>
                </a:solidFill>
                <a:latin typeface="+mn-lt"/>
                <a:ea typeface="+mn-ea"/>
                <a:cs typeface="+mn-cs"/>
                <a:sym typeface="Helvetica Neue"/>
              </a:rPr>
              <a:t>L50(29</a:t>
            </a:r>
            <a:r>
              <a:rPr b="1" baseline="-27000">
                <a:solidFill>
                  <a:srgbClr val="0365C0"/>
                </a:solidFill>
                <a:latin typeface="+mn-lt"/>
                <a:ea typeface="+mn-ea"/>
                <a:cs typeface="+mn-cs"/>
                <a:sym typeface="Helvetica Neue"/>
              </a:rPr>
              <a:t>t</a:t>
            </a:r>
            <a:r>
              <a:rPr b="1">
                <a:solidFill>
                  <a:srgbClr val="0365C0"/>
                </a:solidFill>
                <a:latin typeface="+mn-lt"/>
                <a:ea typeface="+mn-ea"/>
                <a:cs typeface="+mn-cs"/>
                <a:sym typeface="Helvetica Neue"/>
              </a:rPr>
              <a:t>,21</a:t>
            </a:r>
            <a:r>
              <a:rPr b="1" baseline="-27000">
                <a:solidFill>
                  <a:srgbClr val="0365C0"/>
                </a:solidFill>
                <a:latin typeface="+mn-lt"/>
                <a:ea typeface="+mn-ea"/>
                <a:cs typeface="+mn-cs"/>
                <a:sym typeface="Helvetica Neue"/>
              </a:rPr>
              <a:t>s</a:t>
            </a:r>
            <a:r>
              <a:rPr b="1">
                <a:solidFill>
                  <a:srgbClr val="0365C0"/>
                </a:solidFill>
                <a:latin typeface="+mn-lt"/>
                <a:ea typeface="+mn-ea"/>
                <a:cs typeface="+mn-cs"/>
                <a:sym typeface="Helvetica Neue"/>
              </a:rPr>
              <a:t>)</a:t>
            </a:r>
            <a:r>
              <a:rPr b="1" baseline="-27000">
                <a:solidFill>
                  <a:srgbClr val="0365C0"/>
                </a:solidFill>
                <a:latin typeface="+mn-lt"/>
                <a:ea typeface="+mn-ea"/>
                <a:cs typeface="+mn-cs"/>
                <a:sym typeface="Helvetica Neue"/>
              </a:rPr>
              <a:t>65</a:t>
            </a:r>
          </a:p>
        </p:txBody>
      </p:sp>
      <p:pic>
        <p:nvPicPr>
          <p:cNvPr id="447" name="image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923087" y="300037"/>
            <a:ext cx="1917701" cy="935038"/>
          </a:xfrm>
          <a:prstGeom prst="rect">
            <a:avLst/>
          </a:prstGeom>
          <a:ln w="12700">
            <a:solidFill>
              <a:srgbClr val="F3F7F5"/>
            </a:solidFill>
            <a:round/>
          </a:ln>
          <a:effectLst>
            <a:outerShdw blurRad="25400" dist="12700" dir="3600064" rotWithShape="0">
              <a:srgbClr val="808080">
                <a:alpha val="69999"/>
              </a:srgbClr>
            </a:outerShdw>
          </a:effectLst>
        </p:spPr>
      </p:pic>
      <p:pic>
        <p:nvPicPr>
          <p:cNvPr id="448" name="image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 rot="10800000" flipH="1">
            <a:off x="557212" y="4492625"/>
            <a:ext cx="8448676" cy="50800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Shape 449"/>
          <p:cNvSpPr/>
          <p:nvPr/>
        </p:nvSpPr>
        <p:spPr>
          <a:xfrm>
            <a:off x="781050" y="4164012"/>
            <a:ext cx="1266825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1300162">
              <a:spcBef>
                <a:spcPts val="1000"/>
              </a:spcBef>
              <a:defRPr sz="1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400"/>
              <a:t>Stratopause</a:t>
            </a:r>
          </a:p>
        </p:txBody>
      </p:sp>
      <p:pic>
        <p:nvPicPr>
          <p:cNvPr id="450" name="image.png"/>
          <p:cNvPicPr/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 rot="10800000" flipH="1">
            <a:off x="590550" y="5802312"/>
            <a:ext cx="8447088" cy="50801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/>
          <p:nvPr/>
        </p:nvSpPr>
        <p:spPr>
          <a:xfrm>
            <a:off x="906462" y="5473700"/>
            <a:ext cx="1265238" cy="29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1300162">
              <a:spcBef>
                <a:spcPts val="1000"/>
              </a:spcBef>
              <a:defRPr sz="1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1400"/>
              <a:t>Tropopause</a:t>
            </a:r>
          </a:p>
        </p:txBody>
      </p:sp>
      <p:sp>
        <p:nvSpPr>
          <p:cNvPr id="452" name="Shape 452"/>
          <p:cNvSpPr/>
          <p:nvPr/>
        </p:nvSpPr>
        <p:spPr>
          <a:xfrm>
            <a:off x="433387" y="1541389"/>
            <a:ext cx="8913813" cy="776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6" tIns="35716" rIns="35716" bIns="35716" anchor="ctr">
            <a:spAutoFit/>
          </a:bodyPr>
          <a:lstStyle/>
          <a:p>
            <a:pPr lvl="0" algn="ctr" defTabSz="584200">
              <a:lnSpc>
                <a:spcPts val="2800"/>
              </a:lnSpc>
              <a:tabLst>
                <a:tab pos="1066800" algn="l"/>
              </a:tabLst>
              <a:defRPr sz="1800"/>
            </a:pPr>
            <a:r>
              <a:rPr sz="2400">
                <a:latin typeface="+mn-lt"/>
                <a:ea typeface="+mn-ea"/>
                <a:cs typeface="+mn-cs"/>
                <a:sym typeface="Helvetica Neue"/>
              </a:rPr>
              <a:t>2014-15 Research project to evaluate increased vertical resolution across timescales - </a:t>
            </a:r>
            <a:r>
              <a:rPr sz="2400">
                <a:solidFill>
                  <a:srgbClr val="51A7F9"/>
                </a:solidFill>
                <a:latin typeface="+mn-lt"/>
                <a:ea typeface="+mn-ea"/>
                <a:cs typeface="+mn-cs"/>
                <a:sym typeface="Helvetica Neue"/>
              </a:rPr>
              <a:t>L120, L180…L800 AMIP tests</a:t>
            </a:r>
            <a:r>
              <a:rPr sz="2400"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453" name="Shape 453"/>
          <p:cNvSpPr/>
          <p:nvPr/>
        </p:nvSpPr>
        <p:spPr>
          <a:xfrm>
            <a:off x="7540175" y="6186520"/>
            <a:ext cx="1078813" cy="73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/>
          <a:p>
            <a:pPr lvl="0" algn="ctr" defTabSz="584200">
              <a:lnSpc>
                <a:spcPts val="2600"/>
              </a:lnSpc>
              <a:tabLst>
                <a:tab pos="1066800" algn="l"/>
              </a:tabLst>
              <a:defRPr sz="1800"/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Current</a:t>
            </a:r>
          </a:p>
          <a:p>
            <a:pPr lvl="0" algn="ctr" defTabSz="584200">
              <a:lnSpc>
                <a:spcPts val="2600"/>
              </a:lnSpc>
              <a:tabLst>
                <a:tab pos="1066800" algn="l"/>
              </a:tabLst>
              <a:defRPr sz="1800"/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Climate</a:t>
            </a:r>
          </a:p>
        </p:txBody>
      </p:sp>
      <p:sp>
        <p:nvSpPr>
          <p:cNvPr id="454" name="Shape 454"/>
          <p:cNvSpPr/>
          <p:nvPr/>
        </p:nvSpPr>
        <p:spPr>
          <a:xfrm>
            <a:off x="5227305" y="6223032"/>
            <a:ext cx="1372265" cy="399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584200">
              <a:lnSpc>
                <a:spcPts val="2600"/>
              </a:lnSpc>
              <a:tabLst>
                <a:tab pos="1066800" algn="l"/>
              </a:tabLst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200"/>
              <a:t>NWP 2009</a:t>
            </a:r>
          </a:p>
        </p:txBody>
      </p:sp>
      <p:sp>
        <p:nvSpPr>
          <p:cNvPr id="455" name="Shape 455"/>
          <p:cNvSpPr/>
          <p:nvPr/>
        </p:nvSpPr>
        <p:spPr>
          <a:xfrm>
            <a:off x="2911142" y="6223032"/>
            <a:ext cx="1372266" cy="399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584200">
              <a:lnSpc>
                <a:spcPts val="2600"/>
              </a:lnSpc>
              <a:tabLst>
                <a:tab pos="1066800" algn="l"/>
              </a:tabLst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200"/>
              <a:t>NWP 2005</a:t>
            </a:r>
          </a:p>
        </p:txBody>
      </p:sp>
      <p:sp>
        <p:nvSpPr>
          <p:cNvPr id="456" name="Shape 456"/>
          <p:cNvSpPr/>
          <p:nvPr/>
        </p:nvSpPr>
        <p:spPr>
          <a:xfrm>
            <a:off x="728330" y="6223032"/>
            <a:ext cx="1372265" cy="399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584200">
              <a:lnSpc>
                <a:spcPts val="2600"/>
              </a:lnSpc>
              <a:tabLst>
                <a:tab pos="1066800" algn="l"/>
              </a:tabLst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200"/>
              <a:t>NWP 2002</a:t>
            </a: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/>
        </p:nvSpPr>
        <p:spPr>
          <a:xfrm>
            <a:off x="322262" y="6551612"/>
            <a:ext cx="2894013" cy="23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1298575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900"/>
              <a:t>© Crown copyright   Met Office</a:t>
            </a:r>
          </a:p>
        </p:txBody>
      </p:sp>
      <p:sp>
        <p:nvSpPr>
          <p:cNvPr id="461" name="Shape 461"/>
          <p:cNvSpPr/>
          <p:nvPr/>
        </p:nvSpPr>
        <p:spPr>
          <a:xfrm>
            <a:off x="1635125" y="252412"/>
            <a:ext cx="4583113" cy="1032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algn="r" defTabSz="1298575">
              <a:defRPr sz="1800"/>
            </a:pPr>
            <a:r>
              <a:rPr sz="3800">
                <a:latin typeface="+mn-lt"/>
                <a:ea typeface="+mn-ea"/>
                <a:cs typeface="+mn-cs"/>
                <a:sym typeface="Helvetica Neue"/>
              </a:rPr>
              <a:t>120 </a:t>
            </a:r>
            <a:r>
              <a:rPr sz="3400">
                <a:latin typeface="+mn-lt"/>
                <a:ea typeface="+mn-ea"/>
                <a:cs typeface="+mn-cs"/>
                <a:sym typeface="Helvetica Neue"/>
              </a:rPr>
              <a:t>Levels N96 AMIP</a:t>
            </a:r>
          </a:p>
          <a:p>
            <a:pPr lvl="0" algn="r" defTabSz="1298575">
              <a:defRPr sz="1800"/>
            </a:pPr>
            <a:r>
              <a:rPr sz="2400">
                <a:latin typeface="+mn-lt"/>
                <a:ea typeface="+mn-ea"/>
                <a:cs typeface="+mn-cs"/>
                <a:sym typeface="Helvetica Neue"/>
              </a:rPr>
              <a:t>Preliminary results</a:t>
            </a:r>
          </a:p>
        </p:txBody>
      </p:sp>
      <p:pic>
        <p:nvPicPr>
          <p:cNvPr id="462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21500" y="298450"/>
            <a:ext cx="1917700" cy="936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77900" y="1397000"/>
            <a:ext cx="7434263" cy="5410200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Shape 464"/>
          <p:cNvSpPr/>
          <p:nvPr/>
        </p:nvSpPr>
        <p:spPr>
          <a:xfrm>
            <a:off x="300189" y="5160310"/>
            <a:ext cx="614060" cy="488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584200">
              <a:lnSpc>
                <a:spcPts val="3300"/>
              </a:lnSpc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L85</a:t>
            </a:r>
          </a:p>
        </p:txBody>
      </p:sp>
      <p:sp>
        <p:nvSpPr>
          <p:cNvPr id="465" name="Shape 465"/>
          <p:cNvSpPr/>
          <p:nvPr/>
        </p:nvSpPr>
        <p:spPr>
          <a:xfrm>
            <a:off x="8216257" y="5160310"/>
            <a:ext cx="791861" cy="488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584200">
              <a:lnSpc>
                <a:spcPts val="3300"/>
              </a:lnSpc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L120</a:t>
            </a:r>
          </a:p>
        </p:txBody>
      </p:sp>
      <p:sp>
        <p:nvSpPr>
          <p:cNvPr id="466" name="Shape 466"/>
          <p:cNvSpPr/>
          <p:nvPr/>
        </p:nvSpPr>
        <p:spPr>
          <a:xfrm>
            <a:off x="8166859" y="1904347"/>
            <a:ext cx="890657" cy="132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/>
          <a:p>
            <a:pPr lvl="0" algn="ctr" defTabSz="584200">
              <a:lnSpc>
                <a:spcPts val="3300"/>
              </a:lnSpc>
              <a:tabLst>
                <a:tab pos="1066800" algn="l"/>
              </a:tabLst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L120</a:t>
            </a:r>
          </a:p>
          <a:p>
            <a:pPr lvl="0" algn="ctr" defTabSz="584200">
              <a:lnSpc>
                <a:spcPts val="3300"/>
              </a:lnSpc>
              <a:tabLst>
                <a:tab pos="1066800" algn="l"/>
              </a:tabLst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-</a:t>
            </a:r>
          </a:p>
          <a:p>
            <a:pPr lvl="0" algn="ctr" defTabSz="584200">
              <a:lnSpc>
                <a:spcPts val="3300"/>
              </a:lnSpc>
              <a:tabLst>
                <a:tab pos="1066800" algn="l"/>
              </a:tabLst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L85</a:t>
            </a:r>
          </a:p>
        </p:txBody>
      </p:sp>
      <p:sp>
        <p:nvSpPr>
          <p:cNvPr id="467" name="Shape 467"/>
          <p:cNvSpPr/>
          <p:nvPr/>
        </p:nvSpPr>
        <p:spPr>
          <a:xfrm>
            <a:off x="-5566" y="2024997"/>
            <a:ext cx="1227157" cy="907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/>
          <a:p>
            <a:pPr lvl="0" algn="ctr" defTabSz="584200">
              <a:lnSpc>
                <a:spcPts val="3300"/>
              </a:lnSpc>
              <a:tabLst>
                <a:tab pos="1066800" algn="l"/>
              </a:tabLst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200hPa</a:t>
            </a:r>
          </a:p>
          <a:p>
            <a:pPr lvl="0" algn="ctr" defTabSz="584200">
              <a:lnSpc>
                <a:spcPts val="3300"/>
              </a:lnSpc>
              <a:tabLst>
                <a:tab pos="1066800" algn="l"/>
              </a:tabLst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Winds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>
          <a:xfrm>
            <a:off x="1042988" y="3429000"/>
            <a:ext cx="6934200" cy="13716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92D050"/>
                </a:solidFill>
              </a:rPr>
              <a:t>Monsoon Depressions</a:t>
            </a:r>
            <a:r>
              <a:rPr lang="en-GB" sz="2400" dirty="0" smtClean="0">
                <a:solidFill>
                  <a:schemeClr val="folHlink"/>
                </a:solidFill>
              </a:rPr>
              <a:t/>
            </a:r>
            <a:br>
              <a:rPr lang="en-GB" sz="2400" dirty="0" smtClean="0">
                <a:solidFill>
                  <a:schemeClr val="folHlink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Richard Levine</a:t>
            </a:r>
          </a:p>
        </p:txBody>
      </p:sp>
      <p:sp>
        <p:nvSpPr>
          <p:cNvPr id="6656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8783638" y="6524625"/>
            <a:ext cx="360362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451725" cy="1371600"/>
          </a:xfrm>
        </p:spPr>
        <p:txBody>
          <a:bodyPr/>
          <a:lstStyle/>
          <a:p>
            <a:r>
              <a:rPr lang="en-GB" sz="2800" b="1" smtClean="0"/>
              <a:t>Monsoon depressions and lows diagnosed in ERA interim re-analysis compared to IMD e-Atlas of MDs and TCs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1188" y="1628775"/>
            <a:ext cx="4032250" cy="4248150"/>
            <a:chOff x="5581650" y="1772816"/>
            <a:chExt cx="3562350" cy="3648075"/>
          </a:xfrm>
        </p:grpSpPr>
        <p:pic>
          <p:nvPicPr>
            <p:cNvPr id="33178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1650" y="1772816"/>
              <a:ext cx="3562350" cy="36480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3178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56376" y="2132856"/>
              <a:ext cx="914400" cy="76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331783" name="TextBox 11"/>
          <p:cNvSpPr txBox="1">
            <a:spLocks noChangeArrowheads="1"/>
          </p:cNvSpPr>
          <p:nvPr/>
        </p:nvSpPr>
        <p:spPr bwMode="auto">
          <a:xfrm>
            <a:off x="971550" y="2060575"/>
            <a:ext cx="1223963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rPr>
              <a:t>TRACK:</a:t>
            </a: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i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rPr>
              <a:t>ERA interim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0" y="1773238"/>
            <a:ext cx="3960813" cy="3960812"/>
            <a:chOff x="3878" y="2296"/>
            <a:chExt cx="1882" cy="1860"/>
          </a:xfrm>
        </p:grpSpPr>
        <p:pic>
          <p:nvPicPr>
            <p:cNvPr id="331785" name="Picture 9" descr="IMD_depressions_1985-200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8" y="2296"/>
              <a:ext cx="1882" cy="1860"/>
            </a:xfrm>
            <a:prstGeom prst="rect">
              <a:avLst/>
            </a:prstGeom>
            <a:noFill/>
          </p:spPr>
        </p:pic>
        <p:sp>
          <p:nvSpPr>
            <p:cNvPr id="331786" name="TextBox 11"/>
            <p:cNvSpPr txBox="1">
              <a:spLocks noChangeArrowheads="1"/>
            </p:cNvSpPr>
            <p:nvPr/>
          </p:nvSpPr>
          <p:spPr bwMode="auto">
            <a:xfrm>
              <a:off x="3923" y="2432"/>
              <a:ext cx="771" cy="1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kern="1200">
                  <a:solidFill>
                    <a:srgbClr val="FF3300"/>
                  </a:solidFill>
                  <a:latin typeface="Arial" pitchFamily="34" charset="0"/>
                  <a:ea typeface="+mn-ea"/>
                  <a:cs typeface="+mn-cs"/>
                </a:rPr>
                <a:t>IMD e-Atlas</a:t>
              </a:r>
            </a:p>
          </p:txBody>
        </p:sp>
      </p:grpSp>
      <p:sp>
        <p:nvSpPr>
          <p:cNvPr id="331788" name="Text Box 12"/>
          <p:cNvSpPr txBox="1">
            <a:spLocks noChangeArrowheads="1"/>
          </p:cNvSpPr>
          <p:nvPr/>
        </p:nvSpPr>
        <p:spPr bwMode="auto">
          <a:xfrm>
            <a:off x="971550" y="5949950"/>
            <a:ext cx="7848600" cy="868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Method picks up </a:t>
            </a:r>
            <a:r>
              <a:rPr lang="en-GB" sz="2000" b="1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most</a:t>
            </a:r>
            <a:r>
              <a:rPr lang="en-GB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monsoon depressions and </a:t>
            </a:r>
            <a:r>
              <a:rPr lang="en-GB" sz="2000" b="1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stronger</a:t>
            </a:r>
            <a:r>
              <a:rPr lang="en-GB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monsoon lows (not included in IMD e-Atlas), however, difficulty diagnosing stationary systems in N Bay of Bengal / NE India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547813" y="115888"/>
            <a:ext cx="7596187" cy="1944687"/>
          </a:xfrm>
        </p:spPr>
        <p:txBody>
          <a:bodyPr/>
          <a:lstStyle/>
          <a:p>
            <a:r>
              <a:rPr lang="en-GB" sz="2400" b="1" smtClean="0"/>
              <a:t>Monsoon low pressure systems in MetUM global climate simulations and sensitivity to resolution</a:t>
            </a:r>
            <a:br>
              <a:rPr lang="en-GB" sz="2400" b="1" smtClean="0"/>
            </a:br>
            <a:r>
              <a:rPr lang="en-GB" sz="2400" b="1" smtClean="0"/>
              <a:t> </a:t>
            </a:r>
            <a:r>
              <a:rPr lang="en-GB" sz="1600" smtClean="0"/>
              <a:t/>
            </a:r>
            <a:br>
              <a:rPr lang="en-GB" sz="1600" smtClean="0"/>
            </a:br>
            <a:r>
              <a:rPr lang="en-GB" sz="400" smtClean="0"/>
              <a:t/>
            </a:r>
            <a:br>
              <a:rPr lang="en-GB" sz="400" smtClean="0"/>
            </a:br>
            <a:r>
              <a:rPr lang="en-GB" sz="1600" smtClean="0"/>
              <a:t/>
            </a:r>
            <a:br>
              <a:rPr lang="en-GB" sz="1600" smtClean="0"/>
            </a:br>
            <a:r>
              <a:rPr lang="en-GB" sz="1600" i="1" smtClean="0"/>
              <a:t/>
            </a:r>
            <a:br>
              <a:rPr lang="en-GB" sz="1600" i="1" smtClean="0"/>
            </a:br>
            <a:r>
              <a:rPr lang="en-GB" sz="1600" i="1" smtClean="0"/>
              <a:t/>
            </a:r>
            <a:br>
              <a:rPr lang="en-GB" sz="1600" i="1" smtClean="0"/>
            </a:br>
            <a:endParaRPr lang="en-GB" sz="1600" i="1" smtClean="0"/>
          </a:p>
        </p:txBody>
      </p:sp>
      <p:pic>
        <p:nvPicPr>
          <p:cNvPr id="58371" name="Content Placeholder 4" descr="depr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09638"/>
            <a:ext cx="6108700" cy="4751387"/>
          </a:xfrm>
        </p:spPr>
      </p:pic>
      <p:sp>
        <p:nvSpPr>
          <p:cNvPr id="5837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219950" y="6629400"/>
            <a:ext cx="1924050" cy="228600"/>
          </a:xfrm>
          <a:noFill/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© Crown copyright   Met Office</a:t>
            </a:r>
            <a:endParaRPr lang="en-GB" sz="1400" smtClean="0">
              <a:solidFill>
                <a:srgbClr val="000000"/>
              </a:solidFill>
              <a:latin typeface="Times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227763" y="836613"/>
            <a:ext cx="2916237" cy="3384550"/>
            <a:chOff x="5581650" y="1772816"/>
            <a:chExt cx="3562350" cy="3648075"/>
          </a:xfrm>
        </p:grpSpPr>
        <p:pic>
          <p:nvPicPr>
            <p:cNvPr id="5837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1650" y="1772816"/>
              <a:ext cx="3562350" cy="36480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838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56376" y="2132856"/>
              <a:ext cx="914400" cy="76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9813" y="3573463"/>
            <a:ext cx="3024187" cy="3087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373688"/>
            <a:ext cx="6300788" cy="14414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1) </a:t>
            </a:r>
            <a:r>
              <a:rPr lang="en-GB" sz="1600" kern="1200">
                <a:solidFill>
                  <a:srgbClr val="2D2D8A"/>
                </a:solidFill>
                <a:latin typeface="Arial" pitchFamily="34" charset="0"/>
                <a:ea typeface="+mn-ea"/>
                <a:cs typeface="+mn-cs"/>
              </a:rPr>
              <a:t>Number of systems and associated rainfall increases with </a:t>
            </a: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kern="1200">
                <a:solidFill>
                  <a:srgbClr val="2D2D8A"/>
                </a:solidFill>
                <a:latin typeface="Arial" pitchFamily="34" charset="0"/>
                <a:ea typeface="+mn-ea"/>
                <a:cs typeface="+mn-cs"/>
              </a:rPr>
              <a:t>     resolution, largest change from N96 to N216, </a:t>
            </a:r>
            <a:r>
              <a:rPr lang="en-GB" sz="1600" b="1" i="1" kern="1200">
                <a:solidFill>
                  <a:srgbClr val="2D2D8A"/>
                </a:solidFill>
                <a:latin typeface="Arial" pitchFamily="34" charset="0"/>
                <a:ea typeface="+mn-ea"/>
                <a:cs typeface="+mn-cs"/>
              </a:rPr>
              <a:t>coincides with    </a:t>
            </a: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b="1" i="1" kern="1200">
                <a:solidFill>
                  <a:srgbClr val="2D2D8A"/>
                </a:solidFill>
                <a:latin typeface="Arial" pitchFamily="34" charset="0"/>
                <a:ea typeface="+mn-ea"/>
                <a:cs typeface="+mn-cs"/>
              </a:rPr>
              <a:t>     strengthening of mean state monsoon over India</a:t>
            </a:r>
            <a:r>
              <a:rPr lang="en-GB" sz="400" b="1" i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GB" sz="400" b="1" i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GB" sz="16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2) </a:t>
            </a:r>
            <a:r>
              <a:rPr lang="en-GB" sz="16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Systems form in correct position, but die out quickly after landfall</a:t>
            </a: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GB" sz="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GB" sz="16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3) </a:t>
            </a:r>
            <a:r>
              <a:rPr lang="en-GB" sz="1600" kern="1200">
                <a:solidFill>
                  <a:srgbClr val="333399"/>
                </a:solidFill>
                <a:latin typeface="Arial" pitchFamily="34" charset="0"/>
                <a:ea typeface="+mn-ea"/>
                <a:cs typeface="+mn-cs"/>
              </a:rPr>
              <a:t>Number of systems still too low even at N512</a:t>
            </a: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GB" sz="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GB" sz="1600" b="1" i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4) </a:t>
            </a:r>
            <a:r>
              <a:rPr lang="en-GB" sz="1600" i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“Realistic” numbers in Sept: TCs due to early retreat of monsoon</a:t>
            </a:r>
            <a:endParaRPr lang="en-GB" sz="16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8376" name="TextBox 11"/>
          <p:cNvSpPr txBox="1">
            <a:spLocks noChangeArrowheads="1"/>
          </p:cNvSpPr>
          <p:nvPr/>
        </p:nvSpPr>
        <p:spPr bwMode="auto">
          <a:xfrm>
            <a:off x="7740650" y="3068638"/>
            <a:ext cx="1223963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rPr>
              <a:t>TRACK:</a:t>
            </a: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i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rPr>
              <a:t>ERA interim</a:t>
            </a:r>
          </a:p>
        </p:txBody>
      </p:sp>
      <p:sp>
        <p:nvSpPr>
          <p:cNvPr id="58377" name="TextBox 12"/>
          <p:cNvSpPr txBox="1">
            <a:spLocks noChangeArrowheads="1"/>
          </p:cNvSpPr>
          <p:nvPr/>
        </p:nvSpPr>
        <p:spPr bwMode="auto">
          <a:xfrm>
            <a:off x="7812088" y="5557838"/>
            <a:ext cx="1152525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rPr>
              <a:t>TRACK:</a:t>
            </a: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i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rPr>
              <a:t>GA6 N512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7704" y="1556792"/>
            <a:ext cx="2376264" cy="1138773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Number of systems diagnosed using TRACK software</a:t>
            </a: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compared to</a:t>
            </a: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IMD depression e-atlas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1275"/>
            <a:ext cx="7416800" cy="1371600"/>
          </a:xfrm>
        </p:spPr>
        <p:txBody>
          <a:bodyPr/>
          <a:lstStyle/>
          <a:p>
            <a:r>
              <a:rPr lang="en-GB" sz="2400" b="1" smtClean="0"/>
              <a:t>Sensitivity to domain size / large-scale forcing</a:t>
            </a:r>
            <a:r>
              <a:rPr lang="en-GB" sz="2800" b="1" smtClean="0"/>
              <a:t> </a:t>
            </a:r>
            <a:br>
              <a:rPr lang="en-GB" sz="2800" b="1" smtClean="0"/>
            </a:br>
            <a:r>
              <a:rPr lang="en-GB" sz="1800" b="1" smtClean="0"/>
              <a:t>Global</a:t>
            </a:r>
            <a:r>
              <a:rPr lang="en-GB" sz="1800" smtClean="0"/>
              <a:t> (N216~60km) vs </a:t>
            </a:r>
            <a:r>
              <a:rPr lang="en-GB" sz="1800" b="1" smtClean="0"/>
              <a:t>Regional</a:t>
            </a:r>
            <a:r>
              <a:rPr lang="en-GB" sz="1800" smtClean="0"/>
              <a:t> (0.44</a:t>
            </a:r>
            <a:r>
              <a:rPr lang="en-GB" sz="1800" smtClean="0">
                <a:cs typeface="Arial" pitchFamily="34" charset="0"/>
              </a:rPr>
              <a:t>°~50km)</a:t>
            </a:r>
            <a:r>
              <a:rPr lang="en-GB" sz="1800" smtClean="0"/>
              <a:t> climate simulations</a:t>
            </a:r>
            <a:br>
              <a:rPr lang="en-GB" sz="1800" smtClean="0"/>
            </a:br>
            <a:r>
              <a:rPr lang="en-GB" sz="2400" smtClean="0"/>
              <a:t>   </a:t>
            </a:r>
            <a:endParaRPr lang="en-GB" sz="2000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36713" y="765175"/>
            <a:ext cx="7507287" cy="2879725"/>
            <a:chOff x="0" y="1298"/>
            <a:chExt cx="4729" cy="1814"/>
          </a:xfrm>
        </p:grpSpPr>
        <p:pic>
          <p:nvPicPr>
            <p:cNvPr id="325645" name="Picture 13" descr="comp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98" y="1344"/>
              <a:ext cx="1531" cy="1678"/>
            </a:xfrm>
            <a:prstGeom prst="rect">
              <a:avLst/>
            </a:prstGeom>
            <a:noFill/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0" y="1298"/>
              <a:ext cx="4520" cy="1814"/>
              <a:chOff x="0" y="1298"/>
              <a:chExt cx="4520" cy="1814"/>
            </a:xfrm>
          </p:grpSpPr>
          <p:pic>
            <p:nvPicPr>
              <p:cNvPr id="325641" name="Picture 9" descr="comp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01" y="1344"/>
                <a:ext cx="1536" cy="1678"/>
              </a:xfrm>
              <a:prstGeom prst="rect">
                <a:avLst/>
              </a:prstGeom>
              <a:noFill/>
            </p:spPr>
          </p:pic>
          <p:pic>
            <p:nvPicPr>
              <p:cNvPr id="325642" name="Picture 10" descr="comp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1298"/>
                <a:ext cx="1772" cy="1814"/>
              </a:xfrm>
              <a:prstGeom prst="rect">
                <a:avLst/>
              </a:prstGeom>
              <a:noFill/>
            </p:spPr>
          </p:pic>
          <p:sp>
            <p:nvSpPr>
              <p:cNvPr id="325643" name="Text Box 11"/>
              <p:cNvSpPr txBox="1">
                <a:spLocks noChangeArrowheads="1"/>
              </p:cNvSpPr>
              <p:nvPr/>
            </p:nvSpPr>
            <p:spPr bwMode="auto">
              <a:xfrm>
                <a:off x="237" y="2479"/>
                <a:ext cx="456" cy="189"/>
              </a:xfrm>
              <a:prstGeom prst="rect">
                <a:avLst/>
              </a:prstGeom>
              <a:solidFill>
                <a:srgbClr val="DDDDDD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+mn-cs"/>
                  </a:rPr>
                  <a:t>global</a:t>
                </a:r>
              </a:p>
            </p:txBody>
          </p:sp>
          <p:sp>
            <p:nvSpPr>
              <p:cNvPr id="325644" name="Text Box 12"/>
              <p:cNvSpPr txBox="1">
                <a:spLocks noChangeArrowheads="1"/>
              </p:cNvSpPr>
              <p:nvPr/>
            </p:nvSpPr>
            <p:spPr bwMode="auto">
              <a:xfrm>
                <a:off x="2426" y="2523"/>
                <a:ext cx="642" cy="189"/>
              </a:xfrm>
              <a:prstGeom prst="rect">
                <a:avLst/>
              </a:prstGeom>
              <a:solidFill>
                <a:srgbClr val="DDDDDD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+mn-cs"/>
                  </a:rPr>
                  <a:t>domain 1</a:t>
                </a:r>
              </a:p>
            </p:txBody>
          </p:sp>
          <p:sp>
            <p:nvSpPr>
              <p:cNvPr id="325646" name="Text Box 14"/>
              <p:cNvSpPr txBox="1">
                <a:spLocks noChangeArrowheads="1"/>
              </p:cNvSpPr>
              <p:nvPr/>
            </p:nvSpPr>
            <p:spPr bwMode="auto">
              <a:xfrm>
                <a:off x="3878" y="2523"/>
                <a:ext cx="642" cy="189"/>
              </a:xfrm>
              <a:prstGeom prst="rect">
                <a:avLst/>
              </a:prstGeom>
              <a:solidFill>
                <a:srgbClr val="DDDDDD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+mn-cs"/>
                  </a:rPr>
                  <a:t>domain 2</a:t>
                </a:r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551613" y="3573463"/>
            <a:ext cx="2592387" cy="3024187"/>
            <a:chOff x="5581650" y="1772816"/>
            <a:chExt cx="3562350" cy="3648075"/>
          </a:xfrm>
        </p:grpSpPr>
        <p:pic>
          <p:nvPicPr>
            <p:cNvPr id="3256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1650" y="1772816"/>
              <a:ext cx="3562350" cy="36480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256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56376" y="2132856"/>
              <a:ext cx="914400" cy="76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325652" name="Text Box 20"/>
          <p:cNvSpPr txBox="1">
            <a:spLocks noChangeArrowheads="1"/>
          </p:cNvSpPr>
          <p:nvPr/>
        </p:nvSpPr>
        <p:spPr bwMode="auto">
          <a:xfrm>
            <a:off x="539750" y="5516563"/>
            <a:ext cx="5926138" cy="1339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Once provide SASM region with realistic circulation and moisture then model can produce reasonable depressions and lows which help spatial distribution of Indian rainfall</a:t>
            </a: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16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b="1" i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Again, increase in depressions coincides with strengthening of mean state monsoon over India</a:t>
            </a:r>
          </a:p>
        </p:txBody>
      </p:sp>
      <p:sp>
        <p:nvSpPr>
          <p:cNvPr id="325653" name="TextBox 11"/>
          <p:cNvSpPr txBox="1">
            <a:spLocks noChangeArrowheads="1"/>
          </p:cNvSpPr>
          <p:nvPr/>
        </p:nvSpPr>
        <p:spPr bwMode="auto">
          <a:xfrm>
            <a:off x="7667625" y="5667375"/>
            <a:ext cx="1223963" cy="2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i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rPr>
              <a:t>ERA interim</a:t>
            </a:r>
          </a:p>
        </p:txBody>
      </p:sp>
      <p:pic>
        <p:nvPicPr>
          <p:cNvPr id="325664" name="Picture 32" descr="comp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3500438"/>
            <a:ext cx="2519362" cy="1933575"/>
          </a:xfrm>
          <a:prstGeom prst="rect">
            <a:avLst/>
          </a:prstGeom>
          <a:noFill/>
        </p:spPr>
      </p:pic>
      <p:sp>
        <p:nvSpPr>
          <p:cNvPr id="325673" name="TextBox 11"/>
          <p:cNvSpPr txBox="1">
            <a:spLocks noChangeArrowheads="1"/>
          </p:cNvSpPr>
          <p:nvPr/>
        </p:nvSpPr>
        <p:spPr bwMode="auto">
          <a:xfrm>
            <a:off x="2411413" y="4875213"/>
            <a:ext cx="1223962" cy="2825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i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rPr>
              <a:t>domain 1</a:t>
            </a:r>
          </a:p>
        </p:txBody>
      </p:sp>
      <p:sp>
        <p:nvSpPr>
          <p:cNvPr id="325674" name="TextBox 11"/>
          <p:cNvSpPr txBox="1">
            <a:spLocks noChangeArrowheads="1"/>
          </p:cNvSpPr>
          <p:nvPr/>
        </p:nvSpPr>
        <p:spPr bwMode="auto">
          <a:xfrm>
            <a:off x="2771775" y="3933825"/>
            <a:ext cx="1008063" cy="2571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i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rPr>
              <a:t>domain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520700" y="1150937"/>
            <a:ext cx="8374063" cy="717551"/>
          </a:xfrm>
          <a:prstGeom prst="rightArrow">
            <a:avLst>
              <a:gd name="adj1" fmla="val 40972"/>
              <a:gd name="adj2" fmla="val 113300"/>
            </a:avLst>
          </a:prstGeom>
          <a:solidFill>
            <a:srgbClr val="DCDEE0"/>
          </a:solidFill>
          <a:ln w="12700">
            <a:miter lim="400000"/>
          </a:ln>
          <a:effectLst>
            <a:outerShdw blurRad="25400" dist="12700" dir="5400000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lnSpc>
                <a:spcPts val="3300"/>
              </a:lnSpc>
              <a:tabLst>
                <a:tab pos="1066800" algn="l"/>
              </a:tabLst>
              <a:defRPr sz="2800">
                <a:effectLst>
                  <a:outerShdw blurRad="12700" dist="25400" dir="2700000" rotWithShape="0">
                    <a:srgbClr val="FFFFFF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72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7000" y="5240337"/>
            <a:ext cx="2232025" cy="1089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64012" y="5240337"/>
            <a:ext cx="1419226" cy="1089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528887" y="5237162"/>
            <a:ext cx="1465263" cy="1089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.jpe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791200" y="5276850"/>
            <a:ext cx="1660525" cy="1090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-1.png" descr="image-1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845050" y="1911350"/>
            <a:ext cx="981075" cy="981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-5.png" descr="image-5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44525" y="1898650"/>
            <a:ext cx="915988" cy="995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-4.png" descr="image-4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6664325" y="1922462"/>
            <a:ext cx="1833563" cy="958851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-49213" y="1379537"/>
            <a:ext cx="9015413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314325">
              <a:defRPr sz="1600" i="1">
                <a:solidFill>
                  <a:srgbClr val="7F7F7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600" i="1">
                <a:solidFill>
                  <a:srgbClr val="7F7F7F"/>
                </a:solidFill>
              </a:rPr>
              <a:t>Hours       Days         Weeks        Months        Seasons        Decades        Centuries</a:t>
            </a:r>
          </a:p>
        </p:txBody>
      </p:sp>
      <p:sp>
        <p:nvSpPr>
          <p:cNvPr id="280" name="Shape 280"/>
          <p:cNvSpPr/>
          <p:nvPr/>
        </p:nvSpPr>
        <p:spPr>
          <a:xfrm>
            <a:off x="430140" y="3303917"/>
            <a:ext cx="1346345" cy="33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584200">
              <a:lnSpc>
                <a:spcPts val="2100"/>
              </a:lnSpc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r>
              <a:t>Deterministic</a:t>
            </a:r>
          </a:p>
        </p:txBody>
      </p:sp>
      <p:sp>
        <p:nvSpPr>
          <p:cNvPr id="281" name="Shape 281"/>
          <p:cNvSpPr/>
          <p:nvPr/>
        </p:nvSpPr>
        <p:spPr>
          <a:xfrm>
            <a:off x="1995837" y="3285750"/>
            <a:ext cx="1205801" cy="37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584200">
              <a:lnSpc>
                <a:spcPts val="2400"/>
              </a:lnSpc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000"/>
              <a:t>MOGREPS</a:t>
            </a:r>
          </a:p>
        </p:txBody>
      </p:sp>
      <p:sp>
        <p:nvSpPr>
          <p:cNvPr id="282" name="Shape 282"/>
          <p:cNvSpPr/>
          <p:nvPr/>
        </p:nvSpPr>
        <p:spPr>
          <a:xfrm>
            <a:off x="4300540" y="3177800"/>
            <a:ext cx="814383" cy="37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584200">
              <a:lnSpc>
                <a:spcPts val="2400"/>
              </a:lnSpc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000"/>
              <a:t>GloSea</a:t>
            </a:r>
          </a:p>
        </p:txBody>
      </p:sp>
      <p:sp>
        <p:nvSpPr>
          <p:cNvPr id="283" name="Shape 283"/>
          <p:cNvSpPr/>
          <p:nvPr/>
        </p:nvSpPr>
        <p:spPr>
          <a:xfrm>
            <a:off x="5465827" y="3176213"/>
            <a:ext cx="909509" cy="37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584200">
              <a:lnSpc>
                <a:spcPts val="2400"/>
              </a:lnSpc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000"/>
              <a:t>Decadal</a:t>
            </a:r>
          </a:p>
        </p:txBody>
      </p:sp>
      <p:sp>
        <p:nvSpPr>
          <p:cNvPr id="284" name="Shape 284"/>
          <p:cNvSpPr/>
          <p:nvPr/>
        </p:nvSpPr>
        <p:spPr>
          <a:xfrm>
            <a:off x="6464300" y="3025400"/>
            <a:ext cx="2232025" cy="678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6" tIns="35716" rIns="35716" bIns="35716" anchor="ctr">
            <a:spAutoFit/>
          </a:bodyPr>
          <a:lstStyle>
            <a:lvl1pPr algn="ctr" defTabSz="584200">
              <a:lnSpc>
                <a:spcPts val="2400"/>
              </a:lnSpc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000"/>
              <a:t>Climate Change &amp; UKESM1</a:t>
            </a:r>
          </a:p>
        </p:txBody>
      </p:sp>
      <p:grpSp>
        <p:nvGrpSpPr>
          <p:cNvPr id="287" name="Group 287"/>
          <p:cNvGrpSpPr/>
          <p:nvPr/>
        </p:nvGrpSpPr>
        <p:grpSpPr>
          <a:xfrm>
            <a:off x="-3175" y="-100013"/>
            <a:ext cx="9144001" cy="1461552"/>
            <a:chOff x="0" y="0"/>
            <a:chExt cx="9144000" cy="1461550"/>
          </a:xfrm>
        </p:grpSpPr>
        <p:sp>
          <p:nvSpPr>
            <p:cNvPr id="285" name="Shape 285"/>
            <p:cNvSpPr/>
            <p:nvPr/>
          </p:nvSpPr>
          <p:spPr>
            <a:xfrm>
              <a:off x="0" y="0"/>
              <a:ext cx="9144001" cy="112484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14325">
                <a:defRPr sz="1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0" y="115350"/>
              <a:ext cx="9144001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l" defTabSz="314325">
                <a:defRPr sz="1800"/>
              </a:pPr>
              <a:r>
                <a:rPr sz="1600" dirty="0">
                  <a:latin typeface="+mj-lt"/>
                  <a:ea typeface="+mj-ea"/>
                  <a:cs typeface="+mj-cs"/>
                  <a:sym typeface="Helvetica"/>
                </a:rPr>
                <a:t>  </a:t>
              </a:r>
              <a:r>
                <a:rPr sz="3400" b="1" dirty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rPr>
                <a:t>Global Physical Modelling </a:t>
              </a:r>
            </a:p>
            <a:p>
              <a:pPr lvl="0" algn="l" defTabSz="314325">
                <a:defRPr sz="1800"/>
              </a:pPr>
              <a:r>
                <a:rPr sz="3400" b="1" dirty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rPr>
                <a:t> </a:t>
              </a:r>
              <a:r>
                <a:rPr sz="2000" b="1" dirty="0">
                  <a:solidFill>
                    <a:srgbClr val="DCDEE0"/>
                  </a:solidFill>
                  <a:latin typeface="+mj-lt"/>
                  <a:ea typeface="+mj-ea"/>
                  <a:cs typeface="+mj-cs"/>
                  <a:sym typeface="Helvetica"/>
                </a:rPr>
                <a:t>Unified Prediction across Timescales</a:t>
              </a:r>
              <a:br>
                <a:rPr sz="2000" b="1" dirty="0">
                  <a:solidFill>
                    <a:srgbClr val="DCDEE0"/>
                  </a:solidFill>
                  <a:latin typeface="+mj-lt"/>
                  <a:ea typeface="+mj-ea"/>
                  <a:cs typeface="+mj-cs"/>
                  <a:sym typeface="Helvetica"/>
                </a:rPr>
              </a:br>
              <a:endParaRPr sz="2000" b="1" dirty="0">
                <a:solidFill>
                  <a:srgbClr val="DCDEE0"/>
                </a:solidFill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pic>
        <p:nvPicPr>
          <p:cNvPr id="288" name="image.png" descr="image.png"/>
          <p:cNvPicPr/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7658098" y="15337"/>
            <a:ext cx="863601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263031" y="3030867"/>
            <a:ext cx="3322038" cy="33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584200">
              <a:lnSpc>
                <a:spcPts val="2100"/>
              </a:lnSpc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r>
              <a:t>NWP - Atmosphere, Ocean, Waves</a:t>
            </a:r>
          </a:p>
        </p:txBody>
      </p:sp>
      <p:sp>
        <p:nvSpPr>
          <p:cNvPr id="290" name="Shape 290"/>
          <p:cNvSpPr/>
          <p:nvPr/>
        </p:nvSpPr>
        <p:spPr>
          <a:xfrm>
            <a:off x="4116387" y="3784600"/>
            <a:ext cx="4351339" cy="704342"/>
          </a:xfrm>
          <a:prstGeom prst="rect">
            <a:avLst/>
          </a:prstGeom>
          <a:gradFill>
            <a:gsLst>
              <a:gs pos="0">
                <a:srgbClr val="773F9B">
                  <a:alpha val="78750"/>
                </a:srgbClr>
              </a:gs>
              <a:gs pos="100000">
                <a:srgbClr val="885CB2">
                  <a:alpha val="78750"/>
                </a:srgbClr>
              </a:gs>
            </a:gsLst>
            <a:lin ang="16200000"/>
          </a:gradFill>
          <a:ln w="12700">
            <a:solidFill>
              <a:srgbClr val="000000">
                <a:alpha val="78822"/>
              </a:srgbClr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584200">
              <a:lnSpc>
                <a:spcPts val="3100"/>
              </a:lnSpc>
              <a:tabLst>
                <a:tab pos="1066800" algn="l"/>
              </a:tabLst>
              <a:defRPr sz="1800"/>
            </a:pPr>
            <a:r>
              <a:rPr sz="2600" b="1">
                <a:effectLst>
                  <a:outerShdw blurRad="12700" dist="25400" dir="27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 Neue"/>
              </a:rPr>
              <a:t>Coupled   AOIL Model</a:t>
            </a:r>
            <a:endParaRPr sz="2000" b="1">
              <a:effectLst>
                <a:outerShdw blurRad="12700" dist="25400" dir="2700000" rotWithShape="0">
                  <a:srgbClr val="FFFFFF"/>
                </a:outerShdw>
              </a:effectLst>
              <a:latin typeface="+mn-lt"/>
              <a:ea typeface="+mn-ea"/>
              <a:cs typeface="+mn-cs"/>
              <a:sym typeface="Helvetica Neue"/>
            </a:endParaRPr>
          </a:p>
          <a:p>
            <a:pPr lvl="0" algn="ctr" defTabSz="584200">
              <a:lnSpc>
                <a:spcPts val="2400"/>
              </a:lnSpc>
              <a:tabLst>
                <a:tab pos="1066800" algn="l"/>
              </a:tabLst>
              <a:defRPr sz="1800"/>
            </a:pPr>
            <a:r>
              <a: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rPr>
              <a:t>GC2.0</a:t>
            </a:r>
          </a:p>
        </p:txBody>
      </p:sp>
      <p:sp>
        <p:nvSpPr>
          <p:cNvPr id="291" name="Shape 291"/>
          <p:cNvSpPr/>
          <p:nvPr/>
        </p:nvSpPr>
        <p:spPr>
          <a:xfrm>
            <a:off x="442912" y="3779837"/>
            <a:ext cx="3681413" cy="704342"/>
          </a:xfrm>
          <a:prstGeom prst="rect">
            <a:avLst/>
          </a:prstGeom>
          <a:solidFill>
            <a:srgbClr val="B36AE2">
              <a:alpha val="78822"/>
            </a:srgbClr>
          </a:solidFill>
          <a:ln w="12700">
            <a:solidFill>
              <a:srgbClr val="000000">
                <a:alpha val="78822"/>
              </a:srgbClr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584200">
              <a:lnSpc>
                <a:spcPts val="3100"/>
              </a:lnSpc>
              <a:tabLst>
                <a:tab pos="1066800" algn="l"/>
              </a:tabLst>
              <a:defRPr sz="1800"/>
            </a:pPr>
            <a:r>
              <a:rPr sz="2600" b="1">
                <a:effectLst>
                  <a:outerShdw blurRad="12700" dist="25400" dir="27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 Neue"/>
              </a:rPr>
              <a:t>Component Models</a:t>
            </a:r>
            <a:endParaRPr sz="2000" b="1">
              <a:effectLst>
                <a:outerShdw blurRad="12700" dist="25400" dir="2700000" rotWithShape="0">
                  <a:srgbClr val="FFFFFF"/>
                </a:outerShdw>
              </a:effectLst>
              <a:latin typeface="+mn-lt"/>
              <a:ea typeface="+mn-ea"/>
              <a:cs typeface="+mn-cs"/>
              <a:sym typeface="Helvetica Neue"/>
            </a:endParaRPr>
          </a:p>
          <a:p>
            <a:pPr lvl="0" algn="ctr" defTabSz="584200">
              <a:lnSpc>
                <a:spcPts val="2400"/>
              </a:lnSpc>
              <a:tabLst>
                <a:tab pos="1066800" algn="l"/>
              </a:tabLst>
              <a:defRPr sz="1800"/>
            </a:pPr>
            <a:r>
              <a: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rPr>
              <a:t>GA6 , GL6, GO5, GSI6</a:t>
            </a:r>
          </a:p>
        </p:txBody>
      </p:sp>
      <p:grpSp>
        <p:nvGrpSpPr>
          <p:cNvPr id="294" name="Group 294"/>
          <p:cNvGrpSpPr/>
          <p:nvPr/>
        </p:nvGrpSpPr>
        <p:grpSpPr>
          <a:xfrm>
            <a:off x="7658099" y="5240337"/>
            <a:ext cx="1585915" cy="1089027"/>
            <a:chOff x="0" y="0"/>
            <a:chExt cx="1585914" cy="1089025"/>
          </a:xfrm>
        </p:grpSpPr>
        <p:pic>
          <p:nvPicPr>
            <p:cNvPr id="292" name="image.png"/>
            <p:cNvPicPr/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-1" y="0"/>
              <a:ext cx="1464657" cy="1089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3" name="Shape 293"/>
            <p:cNvSpPr/>
            <p:nvPr/>
          </p:nvSpPr>
          <p:spPr>
            <a:xfrm>
              <a:off x="600942" y="93468"/>
              <a:ext cx="984972" cy="158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6" tIns="35716" rIns="35716" bIns="35716" numCol="1" anchor="ctr">
              <a:spAutoFit/>
            </a:bodyPr>
            <a:lstStyle>
              <a:lvl1pPr algn="ctr" defTabSz="584200">
                <a:lnSpc>
                  <a:spcPts val="700"/>
                </a:lnSpc>
                <a:defRPr sz="600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 lvl="0">
                <a:defRPr sz="1800"/>
              </a:pPr>
              <a:r>
                <a:rPr sz="600"/>
                <a:t>WaveWatch III </a:t>
              </a:r>
            </a:p>
          </p:txBody>
        </p:sp>
      </p:grpSp>
      <p:pic>
        <p:nvPicPr>
          <p:cNvPr id="295" name="image.jpeg"/>
          <p:cNvPicPr/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2562225" y="1817687"/>
            <a:ext cx="1279525" cy="127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© Crown copyright   Met Office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23850" y="5661025"/>
            <a:ext cx="86407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rgbClr val="FFFFFF"/>
                </a:solidFill>
                <a:latin typeface="Arial" pitchFamily="34" charset="0"/>
                <a:ea typeface="+mn-ea"/>
              </a:rPr>
              <a:t>Gill </a:t>
            </a:r>
            <a:r>
              <a:rPr lang="en-US" sz="1800" kern="12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Martin</a:t>
            </a:r>
            <a:endParaRPr lang="en-US" sz="1800" kern="1200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42988" y="34290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dirty="0" smtClean="0">
                <a:solidFill>
                  <a:srgbClr val="92D050"/>
                </a:solidFill>
                <a:ea typeface="+mn-ea"/>
              </a:rPr>
              <a:t>Progress towards GA7</a:t>
            </a:r>
            <a:br>
              <a:rPr lang="en-GB" sz="4000" dirty="0" smtClean="0">
                <a:solidFill>
                  <a:srgbClr val="92D050"/>
                </a:solidFill>
                <a:ea typeface="+mn-ea"/>
              </a:rPr>
            </a:br>
            <a:r>
              <a:rPr lang="en-GB" sz="4000" dirty="0" smtClean="0">
                <a:solidFill>
                  <a:srgbClr val="000000"/>
                </a:solidFill>
                <a:ea typeface="+mn-ea"/>
              </a:rPr>
              <a:t/>
            </a:r>
            <a:br>
              <a:rPr lang="en-GB" sz="4000" dirty="0" smtClean="0">
                <a:solidFill>
                  <a:srgbClr val="000000"/>
                </a:solidFill>
                <a:ea typeface="+mn-ea"/>
              </a:rPr>
            </a:br>
            <a:endParaRPr lang="en-GB" sz="2400" dirty="0" smtClean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004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© Crown copyright   Met Office</a:t>
            </a:r>
            <a:endParaRPr lang="en-GB" sz="1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Package testing for GA7 – still underway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7859712" cy="46783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/>
              <a:t>Changes include: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1800" dirty="0" smtClean="0">
                <a:solidFill>
                  <a:schemeClr val="bg1"/>
                </a:solidFill>
              </a:rPr>
              <a:t>Improved </a:t>
            </a:r>
            <a:r>
              <a:rPr lang="en-GB" sz="1800" dirty="0" err="1" smtClean="0">
                <a:solidFill>
                  <a:schemeClr val="bg1"/>
                </a:solidFill>
              </a:rPr>
              <a:t>updraught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numerics</a:t>
            </a:r>
            <a:r>
              <a:rPr lang="en-GB" sz="1800" dirty="0" smtClean="0">
                <a:solidFill>
                  <a:schemeClr val="bg1"/>
                </a:solidFill>
              </a:rPr>
              <a:t> in the 6A convection scheme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1800" dirty="0" smtClean="0">
                <a:solidFill>
                  <a:schemeClr val="bg1"/>
                </a:solidFill>
              </a:rPr>
              <a:t>CAPE closure for deep &amp; mid-level convection dependent on large-scale vertical velocity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1800" dirty="0" smtClean="0">
                <a:solidFill>
                  <a:schemeClr val="bg1"/>
                </a:solidFill>
              </a:rPr>
              <a:t>Include heating due to gravity-wave dissipation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1800" dirty="0">
                <a:solidFill>
                  <a:schemeClr val="bg1"/>
                </a:solidFill>
              </a:rPr>
              <a:t>N</a:t>
            </a:r>
            <a:r>
              <a:rPr lang="en-GB" sz="1800" dirty="0" smtClean="0">
                <a:solidFill>
                  <a:schemeClr val="bg1"/>
                </a:solidFill>
              </a:rPr>
              <a:t>ew ice particle size distribution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1800" dirty="0" smtClean="0">
                <a:solidFill>
                  <a:schemeClr val="bg1"/>
                </a:solidFill>
              </a:rPr>
              <a:t>Revised cloud top entrainment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1800" dirty="0" smtClean="0">
                <a:solidFill>
                  <a:schemeClr val="bg1"/>
                </a:solidFill>
              </a:rPr>
              <a:t>New ice optical properties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1800" dirty="0" smtClean="0">
                <a:solidFill>
                  <a:schemeClr val="bg1"/>
                </a:solidFill>
              </a:rPr>
              <a:t>Convective cores seen by radiation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1800" dirty="0" smtClean="0">
                <a:solidFill>
                  <a:schemeClr val="bg1"/>
                </a:solidFill>
              </a:rPr>
              <a:t>New warm rain microphysics scheme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1800" dirty="0" smtClean="0">
                <a:solidFill>
                  <a:schemeClr val="bg1"/>
                </a:solidFill>
              </a:rPr>
              <a:t>Include forced shallow convective clouds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1800" dirty="0" smtClean="0">
                <a:solidFill>
                  <a:schemeClr val="bg1"/>
                </a:solidFill>
              </a:rPr>
              <a:t>Replace fixed RH </a:t>
            </a:r>
            <a:r>
              <a:rPr lang="en-GB" sz="1800" dirty="0" err="1" smtClean="0">
                <a:solidFill>
                  <a:schemeClr val="bg1"/>
                </a:solidFill>
              </a:rPr>
              <a:t>crit</a:t>
            </a:r>
            <a:r>
              <a:rPr lang="en-GB" sz="1800" dirty="0" smtClean="0">
                <a:solidFill>
                  <a:schemeClr val="bg1"/>
                </a:solidFill>
              </a:rPr>
              <a:t> profile with a variable one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1800" dirty="0" smtClean="0">
                <a:solidFill>
                  <a:schemeClr val="bg1"/>
                </a:solidFill>
              </a:rPr>
              <a:t>Turbulent production of liquid water in mixed phase clouds</a:t>
            </a:r>
          </a:p>
        </p:txBody>
      </p:sp>
    </p:spTree>
    <p:extLst>
      <p:ext uri="{BB962C8B-B14F-4D97-AF65-F5344CB8AC3E}">
        <p14:creationId xmlns:p14="http://schemas.microsoft.com/office/powerpoint/2010/main" xmlns="" val="17868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934200" cy="1371600"/>
          </a:xfrm>
        </p:spPr>
        <p:txBody>
          <a:bodyPr/>
          <a:lstStyle/>
          <a:p>
            <a:r>
              <a:rPr lang="en-GB" sz="3200" dirty="0" smtClean="0"/>
              <a:t>Prototype GA7 test (AMIP-mode)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5" name="Picture 4" descr="GA7_precip_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986280"/>
            <a:ext cx="4176463" cy="2755088"/>
          </a:xfrm>
          <a:prstGeom prst="rect">
            <a:avLst/>
          </a:prstGeom>
        </p:spPr>
      </p:pic>
      <p:pic>
        <p:nvPicPr>
          <p:cNvPr id="6" name="Picture 5" descr="GA7_precip_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4135551" cy="2736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4514850" cy="339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87624" y="2158639"/>
            <a:ext cx="2265236" cy="4062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GA6 AMIP bias</a:t>
            </a:r>
            <a:endParaRPr lang="en-GB" sz="24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220072" y="3861048"/>
            <a:ext cx="3103607" cy="4062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Proto-GA7 AMIP bias</a:t>
            </a:r>
            <a:endParaRPr lang="en-GB" sz="24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788024" y="1006511"/>
            <a:ext cx="3899529" cy="4062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Proto-GA7 – GA6 AMIP diff</a:t>
            </a:r>
            <a:endParaRPr lang="en-GB" sz="24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522514"/>
            <a:ext cx="7315200" cy="820057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Arial" charset="0"/>
              </a:rPr>
              <a:t>GC3 Coupled </a:t>
            </a:r>
            <a:r>
              <a:rPr lang="en-GB" sz="3200" dirty="0">
                <a:latin typeface="Arial" charset="0"/>
              </a:rPr>
              <a:t>Model development</a:t>
            </a:r>
            <a:br>
              <a:rPr lang="en-GB" sz="3200" dirty="0">
                <a:latin typeface="Arial" charset="0"/>
              </a:rPr>
            </a:br>
            <a:endParaRPr lang="en-US" sz="2800" dirty="0">
              <a:solidFill>
                <a:srgbClr val="9AD000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000" lvl="4" indent="-2520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sz="2000" dirty="0" smtClean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Expected </a:t>
            </a:r>
            <a:r>
              <a:rPr lang="en-GB" sz="20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release Summer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2015</a:t>
            </a:r>
            <a:r>
              <a:rPr lang="en-GB" sz="2000" dirty="0" smtClean="0">
                <a:solidFill>
                  <a:srgbClr val="333399"/>
                </a:solidFill>
                <a:ea typeface="ＭＳ Ｐゴシック" charset="0"/>
                <a:cs typeface="Lucida Sans Unicode" charset="0"/>
              </a:rPr>
              <a:t> - Will </a:t>
            </a:r>
            <a:r>
              <a:rPr lang="en-GB" sz="2000" dirty="0">
                <a:solidFill>
                  <a:srgbClr val="333399"/>
                </a:solidFill>
                <a:ea typeface="ＭＳ Ｐゴシック" charset="0"/>
                <a:cs typeface="Lucida Sans Unicode" charset="0"/>
              </a:rPr>
              <a:t>form physics basis of UK-</a:t>
            </a:r>
            <a:r>
              <a:rPr lang="en-GB" sz="2000" dirty="0" smtClean="0">
                <a:solidFill>
                  <a:srgbClr val="333399"/>
                </a:solidFill>
                <a:ea typeface="ＭＳ Ｐゴシック" charset="0"/>
                <a:cs typeface="Lucida Sans Unicode" charset="0"/>
              </a:rPr>
              <a:t>ESM1        Some </a:t>
            </a:r>
            <a:r>
              <a:rPr lang="en-GB" sz="2000" dirty="0">
                <a:solidFill>
                  <a:srgbClr val="333399"/>
                </a:solidFill>
                <a:ea typeface="ＭＳ Ｐゴシック" charset="0"/>
                <a:cs typeface="Lucida Sans Unicode" charset="0"/>
              </a:rPr>
              <a:t>highlights</a:t>
            </a:r>
            <a:r>
              <a:rPr lang="en-GB" sz="2000" dirty="0" smtClean="0">
                <a:solidFill>
                  <a:srgbClr val="333399"/>
                </a:solidFill>
                <a:ea typeface="ＭＳ Ｐゴシック" charset="0"/>
                <a:cs typeface="Lucida Sans Unicode" charset="0"/>
              </a:rPr>
              <a:t>:</a:t>
            </a:r>
          </a:p>
          <a:p>
            <a:pPr marL="252000" lvl="4" indent="-2520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endParaRPr lang="en-GB" sz="800" dirty="0">
              <a:solidFill>
                <a:srgbClr val="333399"/>
              </a:solidFill>
              <a:ea typeface="ＭＳ Ｐゴシック" charset="0"/>
              <a:cs typeface="Lucida Sans Unicode" charset="0"/>
            </a:endParaRPr>
          </a:p>
          <a:p>
            <a:pPr marL="480600" lvl="5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8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GA7: </a:t>
            </a:r>
          </a:p>
          <a:p>
            <a:pPr marL="937800" lvl="6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Internally mixed (UKCA-</a:t>
            </a:r>
            <a:r>
              <a:rPr lang="en-GB" sz="1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Glomap</a:t>
            </a: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-mode) aerosol scheme</a:t>
            </a:r>
          </a:p>
          <a:p>
            <a:pPr marL="937800" lvl="6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Improved </a:t>
            </a:r>
            <a:r>
              <a:rPr lang="en-GB" sz="1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numerics</a:t>
            </a: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 within convection (improves some long-standing biases)</a:t>
            </a:r>
          </a:p>
          <a:p>
            <a:pPr marL="937800" lvl="6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Standardised stochastic physics package (across timescales)</a:t>
            </a:r>
          </a:p>
          <a:p>
            <a:pPr marL="937800" lvl="6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400" dirty="0">
                <a:solidFill>
                  <a:srgbClr val="FF0000"/>
                </a:solidFill>
                <a:latin typeface="Arial" charset="0"/>
                <a:ea typeface="ＭＳ Ｐゴシック" charset="0"/>
                <a:cs typeface="Lucida Sans Unicode" charset="0"/>
              </a:rPr>
              <a:t>Package of cloud/radiation improvements</a:t>
            </a:r>
          </a:p>
          <a:p>
            <a:pPr marL="480600" lvl="5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8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GL7: </a:t>
            </a:r>
          </a:p>
          <a:p>
            <a:pPr marL="937800" lvl="6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Implement multilayer snow scheme (improved heat transfer through snow)</a:t>
            </a:r>
          </a:p>
          <a:p>
            <a:pPr marL="937800" lvl="6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Lake scheme?</a:t>
            </a:r>
          </a:p>
          <a:p>
            <a:pPr marL="480600" lvl="5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8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GO6: </a:t>
            </a:r>
          </a:p>
          <a:p>
            <a:pPr marL="937800" lvl="6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Under ice shelf capability </a:t>
            </a:r>
          </a:p>
          <a:p>
            <a:pPr marL="937800" lvl="6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Non-linear free surface</a:t>
            </a:r>
          </a:p>
          <a:p>
            <a:pPr marL="937800" lvl="6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Lagrangian</a:t>
            </a: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 icebergs </a:t>
            </a:r>
          </a:p>
          <a:p>
            <a:pPr marL="480600" lvl="5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8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GSI7/8:</a:t>
            </a:r>
          </a:p>
          <a:p>
            <a:pPr marL="937800" lvl="6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Improved </a:t>
            </a:r>
            <a:r>
              <a:rPr lang="en-GB" sz="1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meltponds</a:t>
            </a: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 (improve </a:t>
            </a:r>
            <a:r>
              <a:rPr lang="en-GB" sz="1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albedos</a:t>
            </a: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)</a:t>
            </a:r>
          </a:p>
          <a:p>
            <a:pPr marL="937800" lvl="6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Salinity-dependent freezing point</a:t>
            </a:r>
          </a:p>
          <a:p>
            <a:pPr marL="937800" lvl="6" indent="-252000" algn="l" rtl="0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r>
              <a:rPr lang="en-GB" sz="1400" dirty="0">
                <a:solidFill>
                  <a:srgbClr val="333399"/>
                </a:solidFill>
                <a:latin typeface="Arial" charset="0"/>
                <a:ea typeface="ＭＳ Ｐゴシック" charset="0"/>
                <a:cs typeface="Lucida Sans Unicode" charset="0"/>
              </a:rPr>
              <a:t>Multilayer thermodynamics?</a:t>
            </a:r>
          </a:p>
          <a:p>
            <a:pPr marL="252000" lvl="4" indent="-2520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Times New Roman" pitchFamily="18" charset="0"/>
              <a:buNone/>
              <a:defRPr/>
            </a:pPr>
            <a:endParaRPr lang="en-US" sz="2000" dirty="0">
              <a:solidFill>
                <a:srgbClr val="333399"/>
              </a:solidFill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845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0" name="Rectangle 2"/>
          <p:cNvSpPr txBox="1">
            <a:spLocks noChangeArrowheads="1"/>
          </p:cNvSpPr>
          <p:nvPr/>
        </p:nvSpPr>
        <p:spPr bwMode="auto">
          <a:xfrm>
            <a:off x="228600" y="1524000"/>
            <a:ext cx="4724400" cy="5029200"/>
          </a:xfrm>
          <a:prstGeom prst="rect">
            <a:avLst/>
          </a:prstGeom>
          <a:solidFill>
            <a:srgbClr val="ABB84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514350" indent="-514350" algn="just" rtl="0">
              <a:buFontTx/>
              <a:buChar char="•"/>
            </a:pPr>
            <a:r>
              <a:rPr lang="en-GB" altLang="ja-JP" sz="2000" kern="1200" dirty="0" smtClean="0">
                <a:solidFill>
                  <a:srgbClr val="000000"/>
                </a:solidFill>
                <a:ea typeface="+mn-ea"/>
              </a:rPr>
              <a:t>&gt;</a:t>
            </a:r>
            <a:r>
              <a:rPr lang="en-GB" altLang="ja-JP" sz="2000" kern="1200" dirty="0">
                <a:solidFill>
                  <a:srgbClr val="000000"/>
                </a:solidFill>
                <a:ea typeface="+mn-ea"/>
              </a:rPr>
              <a:t>50</a:t>
            </a:r>
            <a:r>
              <a:rPr lang="en-GB" altLang="ja-JP" sz="2000" kern="1200" dirty="0" smtClean="0">
                <a:solidFill>
                  <a:srgbClr val="000000"/>
                </a:solidFill>
                <a:ea typeface="+mn-ea"/>
              </a:rPr>
              <a:t>% increase  </a:t>
            </a:r>
            <a:r>
              <a:rPr lang="en-GB" altLang="ja-JP" sz="2000" kern="1200" dirty="0">
                <a:solidFill>
                  <a:srgbClr val="000000"/>
                </a:solidFill>
                <a:ea typeface="+mn-ea"/>
              </a:rPr>
              <a:t>in satellite</a:t>
            </a:r>
            <a:r>
              <a:rPr lang="en-GB" altLang="ja-JP" sz="2000" kern="1200" dirty="0" smtClean="0">
                <a:solidFill>
                  <a:srgbClr val="000000"/>
                </a:solidFill>
                <a:ea typeface="+mn-ea"/>
              </a:rPr>
              <a:t> data.</a:t>
            </a:r>
          </a:p>
          <a:p>
            <a:pPr marL="514350" indent="-514350" algn="just" rtl="0">
              <a:buFontTx/>
              <a:buChar char="•"/>
            </a:pPr>
            <a:endParaRPr lang="en-GB" altLang="ja-JP" sz="2000" kern="1200" dirty="0" smtClean="0">
              <a:solidFill>
                <a:srgbClr val="000000"/>
              </a:solidFill>
              <a:ea typeface="+mn-ea"/>
            </a:endParaRPr>
          </a:p>
          <a:p>
            <a:pPr marL="514350" indent="-514350" algn="just" rtl="0">
              <a:buFontTx/>
              <a:buChar char="•"/>
            </a:pPr>
            <a:r>
              <a:rPr lang="en-GB" altLang="ja-JP" sz="2000" kern="1200" dirty="0" smtClean="0">
                <a:solidFill>
                  <a:srgbClr val="000000"/>
                </a:solidFill>
                <a:ea typeface="+mn-ea"/>
              </a:rPr>
              <a:t>4DVar resolution: 60km -&gt; 40km.</a:t>
            </a:r>
          </a:p>
          <a:p>
            <a:pPr marL="514350" indent="-514350" algn="just" rtl="0"/>
            <a:endParaRPr lang="en-GB" altLang="ja-JP" sz="2000" kern="1200" dirty="0" smtClean="0">
              <a:solidFill>
                <a:srgbClr val="000000"/>
              </a:solidFill>
              <a:ea typeface="+mn-ea"/>
            </a:endParaRPr>
          </a:p>
          <a:p>
            <a:pPr marL="514350" indent="-514350" algn="just" rtl="0">
              <a:buFontTx/>
              <a:buChar char="•"/>
            </a:pPr>
            <a:r>
              <a:rPr lang="en-GB" altLang="ja-JP" sz="2000" kern="1200" dirty="0" smtClean="0">
                <a:solidFill>
                  <a:srgbClr val="000000"/>
                </a:solidFill>
                <a:ea typeface="+mn-ea"/>
              </a:rPr>
              <a:t>MOGREPS</a:t>
            </a:r>
            <a:r>
              <a:rPr lang="en-GB" altLang="ja-JP" sz="2000" kern="1200" dirty="0">
                <a:solidFill>
                  <a:srgbClr val="000000"/>
                </a:solidFill>
                <a:ea typeface="+mn-ea"/>
              </a:rPr>
              <a:t>-</a:t>
            </a:r>
            <a:r>
              <a:rPr lang="en-GB" altLang="ja-JP" sz="2000" kern="1200" dirty="0" smtClean="0">
                <a:solidFill>
                  <a:srgbClr val="000000"/>
                </a:solidFill>
                <a:ea typeface="+mn-ea"/>
              </a:rPr>
              <a:t>G </a:t>
            </a:r>
            <a:r>
              <a:rPr lang="en-GB" altLang="ja-JP" sz="2000" kern="1200" dirty="0">
                <a:solidFill>
                  <a:srgbClr val="000000"/>
                </a:solidFill>
                <a:ea typeface="+mn-ea"/>
              </a:rPr>
              <a:t>ensemble </a:t>
            </a:r>
            <a:r>
              <a:rPr lang="en-GB" altLang="ja-JP" sz="2000" kern="1200" dirty="0" smtClean="0">
                <a:solidFill>
                  <a:srgbClr val="000000"/>
                </a:solidFill>
                <a:ea typeface="+mn-ea"/>
              </a:rPr>
              <a:t>size,  resolution to 44 members, 33km.</a:t>
            </a:r>
          </a:p>
          <a:p>
            <a:pPr marL="514350" indent="-514350" algn="just" rtl="0">
              <a:buFontTx/>
              <a:buChar char="•"/>
            </a:pPr>
            <a:endParaRPr lang="en-GB" altLang="ja-JP" sz="2000" kern="1200" dirty="0" smtClean="0">
              <a:solidFill>
                <a:srgbClr val="000000"/>
              </a:solidFill>
              <a:ea typeface="Arial" pitchFamily="-1" charset="0"/>
            </a:endParaRPr>
          </a:p>
          <a:p>
            <a:pPr marL="514350" indent="-514350" algn="just" rtl="0">
              <a:buFontTx/>
              <a:buChar char="•"/>
            </a:pPr>
            <a:r>
              <a:rPr lang="en-GB" altLang="ja-JP" sz="2000" kern="1200" dirty="0" smtClean="0">
                <a:solidFill>
                  <a:srgbClr val="000000"/>
                </a:solidFill>
                <a:ea typeface="+mn-ea"/>
              </a:rPr>
              <a:t>Extended Kalman Filter DA for </a:t>
            </a:r>
            <a:r>
              <a:rPr lang="en-GB" altLang="ja-JP" sz="2000" kern="1200" dirty="0" err="1" smtClean="0">
                <a:solidFill>
                  <a:srgbClr val="000000"/>
                </a:solidFill>
                <a:ea typeface="+mn-ea"/>
              </a:rPr>
              <a:t>land_surface</a:t>
            </a:r>
            <a:r>
              <a:rPr lang="en-GB" altLang="ja-JP" sz="2000" kern="1200" dirty="0" smtClean="0">
                <a:solidFill>
                  <a:srgbClr val="000000"/>
                </a:solidFill>
                <a:ea typeface="+mn-ea"/>
              </a:rPr>
              <a:t>.</a:t>
            </a:r>
          </a:p>
          <a:p>
            <a:pPr marL="514350" indent="-514350" algn="just" rtl="0">
              <a:buFontTx/>
              <a:buChar char="•"/>
            </a:pPr>
            <a:endParaRPr lang="en-GB" altLang="ja-JP" sz="2000" kern="1200" dirty="0" smtClean="0">
              <a:solidFill>
                <a:srgbClr val="000000"/>
              </a:solidFill>
              <a:ea typeface="Arial" pitchFamily="-1" charset="0"/>
            </a:endParaRPr>
          </a:p>
          <a:p>
            <a:pPr marL="514350" indent="-514350" algn="just" rtl="0">
              <a:buFontTx/>
              <a:buChar char="•"/>
            </a:pPr>
            <a:r>
              <a:rPr lang="en-GB" altLang="ja-JP" sz="2000" kern="1200" dirty="0" smtClean="0">
                <a:solidFill>
                  <a:srgbClr val="000000"/>
                </a:solidFill>
                <a:ea typeface="+mn-ea"/>
              </a:rPr>
              <a:t>Dust (MODIS AOD</a:t>
            </a:r>
            <a:r>
              <a:rPr lang="en-GB" altLang="ja-JP" sz="2000" kern="1200" dirty="0">
                <a:solidFill>
                  <a:srgbClr val="000000"/>
                </a:solidFill>
                <a:ea typeface="+mn-ea"/>
              </a:rPr>
              <a:t>) </a:t>
            </a:r>
            <a:r>
              <a:rPr lang="en-GB" altLang="ja-JP" sz="2000" kern="1200" dirty="0" smtClean="0">
                <a:solidFill>
                  <a:srgbClr val="000000"/>
                </a:solidFill>
                <a:ea typeface="+mn-ea"/>
              </a:rPr>
              <a:t>assimilation.</a:t>
            </a:r>
          </a:p>
          <a:p>
            <a:pPr marL="514350" indent="-514350" algn="just" rtl="0">
              <a:buFontTx/>
              <a:buChar char="•"/>
            </a:pPr>
            <a:endParaRPr lang="en-GB" altLang="ja-JP" sz="2000" kern="1200" dirty="0" smtClean="0">
              <a:solidFill>
                <a:srgbClr val="000000"/>
              </a:solidFill>
              <a:ea typeface="+mn-ea"/>
            </a:endParaRPr>
          </a:p>
          <a:p>
            <a:pPr marL="514350" indent="-514350" algn="just" rtl="0">
              <a:buFontTx/>
              <a:buChar char="•"/>
            </a:pPr>
            <a:r>
              <a:rPr lang="en-GB" altLang="ja-JP" sz="2000" kern="1200" dirty="0" smtClean="0">
                <a:solidFill>
                  <a:srgbClr val="000000"/>
                </a:solidFill>
                <a:ea typeface="+mn-ea"/>
              </a:rPr>
              <a:t>Forecast Sensitivity to Observation (FSO) tool developed.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457200"/>
            <a:ext cx="7239000" cy="609600"/>
          </a:xfrm>
        </p:spPr>
        <p:txBody>
          <a:bodyPr/>
          <a:lstStyle/>
          <a:p>
            <a:r>
              <a:rPr lang="en-GB" altLang="ja-JP" sz="3200" dirty="0" smtClean="0">
                <a:ea typeface="Arial" pitchFamily="-1" charset="0"/>
                <a:cs typeface="Arial" pitchFamily="-1" charset="0"/>
              </a:rPr>
              <a:t>Global DAE/SA Highlights: 2012-2014</a:t>
            </a: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7315200" y="5791200"/>
            <a:ext cx="1135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altLang="ja-JP" sz="2000" b="1" kern="1200">
                <a:solidFill>
                  <a:srgbClr val="000000"/>
                </a:solidFill>
                <a:ea typeface="Arial" pitchFamily="-1" charset="0"/>
                <a:cs typeface="Arial" pitchFamily="-1" charset="0"/>
              </a:rPr>
              <a:t>Spread</a:t>
            </a:r>
          </a:p>
        </p:txBody>
      </p:sp>
      <p:sp>
        <p:nvSpPr>
          <p:cNvPr id="56324" name="TextBox 6"/>
          <p:cNvSpPr txBox="1">
            <a:spLocks noChangeArrowheads="1"/>
          </p:cNvSpPr>
          <p:nvPr/>
        </p:nvSpPr>
        <p:spPr bwMode="auto">
          <a:xfrm>
            <a:off x="6172200" y="5238750"/>
            <a:ext cx="982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altLang="ja-JP" sz="2000" b="1" kern="1200">
                <a:solidFill>
                  <a:srgbClr val="000000"/>
                </a:solidFill>
                <a:ea typeface="Arial" pitchFamily="-1" charset="0"/>
                <a:cs typeface="Arial" pitchFamily="-1" charset="0"/>
              </a:rPr>
              <a:t>Error</a:t>
            </a:r>
          </a:p>
        </p:txBody>
      </p:sp>
      <p:pic>
        <p:nvPicPr>
          <p:cNvPr id="56325" name="Picture 8" descr="20111202-20111210_06Z_3up_aot_T+6"/>
          <p:cNvPicPr>
            <a:picLocks noChangeAspect="1" noChangeArrowheads="1"/>
          </p:cNvPicPr>
          <p:nvPr/>
        </p:nvPicPr>
        <p:blipFill>
          <a:blip r:embed="rId2" cstate="print"/>
          <a:srcRect t="67349"/>
          <a:stretch>
            <a:fillRect/>
          </a:stretch>
        </p:blipFill>
        <p:spPr bwMode="auto">
          <a:xfrm>
            <a:off x="5021263" y="4114800"/>
            <a:ext cx="4105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Box 11"/>
          <p:cNvSpPr txBox="1">
            <a:spLocks noChangeArrowheads="1"/>
          </p:cNvSpPr>
          <p:nvPr/>
        </p:nvSpPr>
        <p:spPr bwMode="auto">
          <a:xfrm>
            <a:off x="5181600" y="4114800"/>
            <a:ext cx="3962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altLang="ja-JP" sz="1800" kern="1200" dirty="0">
                <a:solidFill>
                  <a:srgbClr val="000000"/>
                </a:solidFill>
                <a:ea typeface="+mn-ea"/>
                <a:cs typeface="+mn-cs"/>
              </a:rPr>
              <a:t>Mineral Dust Difference (DA-</a:t>
            </a:r>
            <a:r>
              <a:rPr lang="en-US" altLang="ja-JP" sz="1800" kern="1200" dirty="0" err="1">
                <a:solidFill>
                  <a:srgbClr val="000000"/>
                </a:solidFill>
                <a:ea typeface="+mn-ea"/>
                <a:cs typeface="+mn-cs"/>
              </a:rPr>
              <a:t>NoDA</a:t>
            </a:r>
            <a:r>
              <a:rPr lang="en-US" altLang="ja-JP" sz="1800" kern="12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4648200" y="5181600"/>
            <a:ext cx="762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pPr algn="l" rtl="0"/>
            <a:endParaRPr lang="ja-JP" altLang="en-US" sz="18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56328" name="Picture 7" descr="qu0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39624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Line 7"/>
          <p:cNvSpPr>
            <a:spLocks noChangeShapeType="1"/>
          </p:cNvSpPr>
          <p:nvPr/>
        </p:nvSpPr>
        <p:spPr bwMode="auto">
          <a:xfrm flipV="1">
            <a:off x="4724400" y="2057400"/>
            <a:ext cx="762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pPr algn="l" rtl="0"/>
            <a:endParaRPr lang="ja-JP" altLang="en-US" sz="1800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/>
          <p:cNvSpPr txBox="1">
            <a:spLocks noChangeArrowheads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0000"/>
              </a:lnSpc>
              <a:spcBef>
                <a:spcPts val="1050"/>
              </a:spcBef>
              <a:spcAft>
                <a:spcPts val="10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000" kern="1200" smtClean="0">
                <a:solidFill>
                  <a:srgbClr val="010303"/>
                </a:solidFill>
              </a:rPr>
              <a:t>© Crown copyright   Met Office</a:t>
            </a: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752600" y="347663"/>
            <a:ext cx="7140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spcAft>
                <a:spcPts val="10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3200" kern="1200" smtClean="0"/>
              <a:t>Common infrastructure - shared repositories and trac environments</a:t>
            </a:r>
          </a:p>
        </p:txBody>
      </p:sp>
      <p:sp>
        <p:nvSpPr>
          <p:cNvPr id="99332" name="Text Box 3"/>
          <p:cNvSpPr txBox="1">
            <a:spLocks noChangeArrowheads="1"/>
          </p:cNvSpPr>
          <p:nvPr/>
        </p:nvSpPr>
        <p:spPr bwMode="auto">
          <a:xfrm>
            <a:off x="3132138" y="1557338"/>
            <a:ext cx="583247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5613">
              <a:lnSpc>
                <a:spcPct val="90000"/>
              </a:lnSpc>
              <a:spcBef>
                <a:spcPts val="1050"/>
              </a:spcBef>
              <a:spcAft>
                <a:spcPts val="10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08075" algn="l"/>
                <a:tab pos="2022475" algn="l"/>
                <a:tab pos="2936875" algn="l"/>
                <a:tab pos="3851275" algn="l"/>
                <a:tab pos="4765675" algn="l"/>
                <a:tab pos="5680075" algn="l"/>
                <a:tab pos="6594475" algn="l"/>
                <a:tab pos="7508875" algn="l"/>
                <a:tab pos="8423275" algn="l"/>
                <a:tab pos="9337675" algn="l"/>
                <a:tab pos="10252075" algn="l"/>
              </a:tabLst>
              <a:defRPr sz="24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08075" algn="l"/>
                <a:tab pos="2022475" algn="l"/>
                <a:tab pos="2936875" algn="l"/>
                <a:tab pos="3851275" algn="l"/>
                <a:tab pos="4765675" algn="l"/>
                <a:tab pos="5680075" algn="l"/>
                <a:tab pos="6594475" algn="l"/>
                <a:tab pos="7508875" algn="l"/>
                <a:tab pos="8423275" algn="l"/>
                <a:tab pos="9337675" algn="l"/>
                <a:tab pos="10252075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08075" algn="l"/>
                <a:tab pos="2022475" algn="l"/>
                <a:tab pos="2936875" algn="l"/>
                <a:tab pos="3851275" algn="l"/>
                <a:tab pos="4765675" algn="l"/>
                <a:tab pos="5680075" algn="l"/>
                <a:tab pos="6594475" algn="l"/>
                <a:tab pos="7508875" algn="l"/>
                <a:tab pos="8423275" algn="l"/>
                <a:tab pos="9337675" algn="l"/>
                <a:tab pos="10252075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08075" algn="l"/>
                <a:tab pos="2022475" algn="l"/>
                <a:tab pos="2936875" algn="l"/>
                <a:tab pos="3851275" algn="l"/>
                <a:tab pos="4765675" algn="l"/>
                <a:tab pos="5680075" algn="l"/>
                <a:tab pos="6594475" algn="l"/>
                <a:tab pos="7508875" algn="l"/>
                <a:tab pos="8423275" algn="l"/>
                <a:tab pos="9337675" algn="l"/>
                <a:tab pos="10252075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08075" algn="l"/>
                <a:tab pos="2022475" algn="l"/>
                <a:tab pos="2936875" algn="l"/>
                <a:tab pos="3851275" algn="l"/>
                <a:tab pos="4765675" algn="l"/>
                <a:tab pos="5680075" algn="l"/>
                <a:tab pos="6594475" algn="l"/>
                <a:tab pos="7508875" algn="l"/>
                <a:tab pos="8423275" algn="l"/>
                <a:tab pos="9337675" algn="l"/>
                <a:tab pos="10252075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08075" algn="l"/>
                <a:tab pos="2022475" algn="l"/>
                <a:tab pos="2936875" algn="l"/>
                <a:tab pos="3851275" algn="l"/>
                <a:tab pos="4765675" algn="l"/>
                <a:tab pos="5680075" algn="l"/>
                <a:tab pos="6594475" algn="l"/>
                <a:tab pos="7508875" algn="l"/>
                <a:tab pos="8423275" algn="l"/>
                <a:tab pos="9337675" algn="l"/>
                <a:tab pos="10252075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08075" algn="l"/>
                <a:tab pos="2022475" algn="l"/>
                <a:tab pos="2936875" algn="l"/>
                <a:tab pos="3851275" algn="l"/>
                <a:tab pos="4765675" algn="l"/>
                <a:tab pos="5680075" algn="l"/>
                <a:tab pos="6594475" algn="l"/>
                <a:tab pos="7508875" algn="l"/>
                <a:tab pos="8423275" algn="l"/>
                <a:tab pos="9337675" algn="l"/>
                <a:tab pos="10252075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08075" algn="l"/>
                <a:tab pos="2022475" algn="l"/>
                <a:tab pos="2936875" algn="l"/>
                <a:tab pos="3851275" algn="l"/>
                <a:tab pos="4765675" algn="l"/>
                <a:tab pos="5680075" algn="l"/>
                <a:tab pos="6594475" algn="l"/>
                <a:tab pos="7508875" algn="l"/>
                <a:tab pos="8423275" algn="l"/>
                <a:tab pos="9337675" algn="l"/>
                <a:tab pos="10252075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875"/>
              </a:spcBef>
              <a:spcAft>
                <a:spcPts val="8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08075" algn="l"/>
                <a:tab pos="2022475" algn="l"/>
                <a:tab pos="2936875" algn="l"/>
                <a:tab pos="3851275" algn="l"/>
                <a:tab pos="4765675" algn="l"/>
                <a:tab pos="5680075" algn="l"/>
                <a:tab pos="6594475" algn="l"/>
                <a:tab pos="7508875" algn="l"/>
                <a:tab pos="8423275" algn="l"/>
                <a:tab pos="9337675" algn="l"/>
                <a:tab pos="10252075" algn="l"/>
              </a:tabLst>
              <a:defRPr sz="2000"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pPr algn="l" defTabSz="457200" rtl="0" fontAlgn="base">
              <a:lnSpc>
                <a:spcPct val="80000"/>
              </a:lnSpc>
              <a:buClrTx/>
              <a:buFontTx/>
              <a:buNone/>
            </a:pPr>
            <a:r>
              <a:rPr lang="en-GB" altLang="en-US" b="1" kern="1200" smtClean="0"/>
              <a:t>Core capabilities/milestones</a:t>
            </a:r>
          </a:p>
          <a:p>
            <a:pPr algn="l" defTabSz="457200" rtl="0" fontAlgn="base">
              <a:lnSpc>
                <a:spcPct val="80000"/>
              </a:lnSpc>
              <a:buFont typeface="Arial" charset="0"/>
              <a:buChar char="•"/>
            </a:pPr>
            <a:r>
              <a:rPr lang="en-GB" altLang="en-US" kern="1200" smtClean="0"/>
              <a:t>Delivery of a shared repository capability delivered by Met Office with production licence by November 2014.</a:t>
            </a:r>
          </a:p>
          <a:p>
            <a:pPr algn="l" defTabSz="457200" rtl="0" fontAlgn="base">
              <a:lnSpc>
                <a:spcPct val="80000"/>
              </a:lnSpc>
              <a:buFont typeface="Arial" charset="0"/>
              <a:buChar char="•"/>
            </a:pPr>
            <a:r>
              <a:rPr lang="en-GB" altLang="en-US" kern="1200" smtClean="0"/>
              <a:t>Shared repository available for configuring projects under subversion and fcm.</a:t>
            </a:r>
          </a:p>
          <a:p>
            <a:pPr algn="l" defTabSz="457200" rtl="0" fontAlgn="base">
              <a:lnSpc>
                <a:spcPct val="80000"/>
              </a:lnSpc>
              <a:buFont typeface="Arial" charset="0"/>
              <a:buChar char="•"/>
            </a:pPr>
            <a:r>
              <a:rPr lang="en-GB" altLang="en-US" kern="1200" smtClean="0"/>
              <a:t>Migration of UM9.3 to shared repository in November 2014.</a:t>
            </a:r>
          </a:p>
          <a:p>
            <a:pPr algn="l" defTabSz="457200" rtl="0" fontAlgn="base">
              <a:lnSpc>
                <a:spcPct val="80000"/>
              </a:lnSpc>
              <a:buFont typeface="Arial" charset="0"/>
              <a:buChar char="•"/>
            </a:pPr>
            <a:r>
              <a:rPr lang="en-GB" altLang="en-US" kern="1200" smtClean="0"/>
              <a:t>Migration of remaining key systems to shared repository completed by March 2015.</a:t>
            </a:r>
          </a:p>
        </p:txBody>
      </p:sp>
      <p:pic>
        <p:nvPicPr>
          <p:cNvPr id="993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2109787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933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8" y="4797425"/>
            <a:ext cx="2286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92515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323850" y="6553200"/>
            <a:ext cx="2895600" cy="13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1225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900"/>
              <a:t>© Crown copyright   Met Office</a:t>
            </a:r>
          </a:p>
        </p:txBody>
      </p:sp>
      <p:sp>
        <p:nvSpPr>
          <p:cNvPr id="472" name="Shape 472"/>
          <p:cNvSpPr>
            <a:spLocks noGrp="1"/>
          </p:cNvSpPr>
          <p:nvPr>
            <p:ph type="body" idx="4294967295"/>
          </p:nvPr>
        </p:nvSpPr>
        <p:spPr>
          <a:xfrm>
            <a:off x="460375" y="1947862"/>
            <a:ext cx="2108200" cy="4078288"/>
          </a:xfrm>
          <a:prstGeom prst="rect">
            <a:avLst/>
          </a:prstGeom>
          <a:solidFill>
            <a:srgbClr val="EFFFBF"/>
          </a:solidFill>
        </p:spPr>
        <p:txBody>
          <a:bodyPr>
            <a:normAutofit/>
          </a:bodyPr>
          <a:lstStyle/>
          <a:p>
            <a:pPr lvl="0">
              <a:spcBef>
                <a:spcPts val="1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 b="1"/>
              <a:t>G</a:t>
            </a:r>
            <a:r>
              <a:rPr sz="2600"/>
              <a:t>lobally </a:t>
            </a:r>
          </a:p>
          <a:p>
            <a:pPr lvl="0">
              <a:spcBef>
                <a:spcPts val="1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 b="1"/>
              <a:t>U</a:t>
            </a:r>
            <a:r>
              <a:rPr sz="2600"/>
              <a:t>niform </a:t>
            </a:r>
          </a:p>
          <a:p>
            <a:pPr lvl="0">
              <a:spcBef>
                <a:spcPts val="1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 b="1"/>
              <a:t>N</a:t>
            </a:r>
            <a:r>
              <a:rPr sz="2600"/>
              <a:t>ext </a:t>
            </a:r>
          </a:p>
          <a:p>
            <a:pPr lvl="0">
              <a:spcBef>
                <a:spcPts val="1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 b="1"/>
              <a:t>G</a:t>
            </a:r>
            <a:r>
              <a:rPr sz="2600"/>
              <a:t>eneration</a:t>
            </a:r>
          </a:p>
          <a:p>
            <a:pPr lvl="0">
              <a:spcBef>
                <a:spcPts val="1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 b="1"/>
              <a:t>H</a:t>
            </a:r>
            <a:r>
              <a:rPr sz="2600"/>
              <a:t>ighly </a:t>
            </a:r>
          </a:p>
          <a:p>
            <a:pPr lvl="0">
              <a:spcBef>
                <a:spcPts val="1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 b="1"/>
              <a:t>O</a:t>
            </a:r>
            <a:r>
              <a:rPr sz="2600"/>
              <a:t>ptimized</a:t>
            </a:r>
          </a:p>
        </p:txBody>
      </p:sp>
      <p:sp>
        <p:nvSpPr>
          <p:cNvPr id="473" name="Shape 473"/>
          <p:cNvSpPr/>
          <p:nvPr/>
        </p:nvSpPr>
        <p:spPr>
          <a:xfrm>
            <a:off x="1762125" y="358775"/>
            <a:ext cx="6858000" cy="55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1225">
              <a:lnSpc>
                <a:spcPct val="85000"/>
              </a:lnSpc>
              <a:defRPr sz="380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00CC"/>
                </a:solidFill>
              </a:rPr>
              <a:t>GungHo!</a:t>
            </a:r>
          </a:p>
        </p:txBody>
      </p:sp>
      <p:pic>
        <p:nvPicPr>
          <p:cNvPr id="474" name="gungho.png" descr="gungho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90875" y="1220787"/>
            <a:ext cx="4886325" cy="2495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STFC_logo.jpeg" descr="STFC_logo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632450" y="5157787"/>
            <a:ext cx="2971800" cy="920751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Shape 476"/>
          <p:cNvSpPr/>
          <p:nvPr/>
        </p:nvSpPr>
        <p:spPr>
          <a:xfrm>
            <a:off x="2679700" y="5130800"/>
            <a:ext cx="2857500" cy="914400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algn="ctr" defTabSz="911225">
              <a:lnSpc>
                <a:spcPct val="80000"/>
              </a:lnSpc>
              <a:spcBef>
                <a:spcPts val="1800"/>
              </a:spcBef>
              <a:defRPr sz="22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477" name="yin_yang.png" descr="yin_ya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877050" y="3465512"/>
            <a:ext cx="1547813" cy="1476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cogrid3.png" descr="icogrid3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024187" y="3429000"/>
            <a:ext cx="1547813" cy="1476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equalangle_cube.png" descr="equalangle_cube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932362" y="3465512"/>
            <a:ext cx="1547813" cy="1476376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Shape 480"/>
          <p:cNvSpPr/>
          <p:nvPr/>
        </p:nvSpPr>
        <p:spPr>
          <a:xfrm>
            <a:off x="3409784" y="6284912"/>
            <a:ext cx="4141954" cy="335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260350" lvl="0" indent="-260350" algn="r" defTabSz="911225">
              <a:lnSpc>
                <a:spcPct val="80000"/>
              </a:lnSpc>
              <a:spcBef>
                <a:spcPts val="1000"/>
              </a:spcBef>
              <a:defRPr sz="1800"/>
            </a:pPr>
            <a:r>
              <a:rPr sz="2200">
                <a:solidFill>
                  <a:srgbClr val="90E505"/>
                </a:solidFill>
                <a:latin typeface="+mn-lt"/>
                <a:ea typeface="+mn-ea"/>
                <a:cs typeface="+mn-cs"/>
                <a:sym typeface="Helvetica Neue"/>
              </a:rPr>
              <a:t>“Working together harmoniously”</a:t>
            </a:r>
          </a:p>
        </p:txBody>
      </p:sp>
      <p:pic>
        <p:nvPicPr>
          <p:cNvPr id="481" name="image.jpe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559050" y="5157787"/>
            <a:ext cx="3021013" cy="930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22825" y="3338512"/>
            <a:ext cx="4286250" cy="3214688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Shape 484"/>
          <p:cNvSpPr/>
          <p:nvPr/>
        </p:nvSpPr>
        <p:spPr>
          <a:xfrm>
            <a:off x="323850" y="6553200"/>
            <a:ext cx="2895600" cy="13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1225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900"/>
              <a:t>© Crown copyright   Met Office</a:t>
            </a:r>
          </a:p>
        </p:txBody>
      </p:sp>
      <p:sp>
        <p:nvSpPr>
          <p:cNvPr id="485" name="Shape 485"/>
          <p:cNvSpPr>
            <a:spLocks noGrp="1"/>
          </p:cNvSpPr>
          <p:nvPr>
            <p:ph type="title" idx="4294967295"/>
          </p:nvPr>
        </p:nvSpPr>
        <p:spPr>
          <a:xfrm>
            <a:off x="1671637" y="396875"/>
            <a:ext cx="6985001" cy="7445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rgbClr val="0000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00CC"/>
                </a:solidFill>
              </a:rPr>
              <a:t>From GungHo to LFRic</a:t>
            </a:r>
          </a:p>
        </p:txBody>
      </p:sp>
      <p:sp>
        <p:nvSpPr>
          <p:cNvPr id="486" name="Shape 486"/>
          <p:cNvSpPr/>
          <p:nvPr/>
        </p:nvSpPr>
        <p:spPr>
          <a:xfrm>
            <a:off x="323850" y="1712912"/>
            <a:ext cx="7632700" cy="2888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21594" lvl="0" indent="-421594" defTabSz="91122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sz="1800"/>
            </a:pPr>
            <a:r>
              <a:rPr sz="2200">
                <a:latin typeface="+mn-lt"/>
                <a:ea typeface="+mn-ea"/>
                <a:cs typeface="+mn-cs"/>
                <a:sym typeface="Helvetica Neue"/>
              </a:rPr>
              <a:t>GungHo: </a:t>
            </a:r>
          </a:p>
          <a:p>
            <a:pPr marL="604837" lvl="1" indent="-163512" defTabSz="911225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Helvetica"/>
              <a:buChar char="➢"/>
              <a:defRPr sz="1800"/>
            </a:pPr>
            <a:r>
              <a:rPr>
                <a:latin typeface="+mn-lt"/>
                <a:ea typeface="+mn-ea"/>
                <a:cs typeface="+mn-cs"/>
                <a:sym typeface="Helvetica Neue"/>
              </a:rPr>
              <a:t>Mixed Finite-Element</a:t>
            </a:r>
          </a:p>
          <a:p>
            <a:pPr marL="604837" lvl="1" indent="-163512" defTabSz="911225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Helvetica"/>
              <a:buChar char="➢"/>
              <a:defRPr sz="1800"/>
            </a:pPr>
            <a:r>
              <a:rPr>
                <a:latin typeface="+mn-lt"/>
                <a:ea typeface="+mn-ea"/>
                <a:cs typeface="+mn-cs"/>
                <a:sym typeface="Helvetica Neue"/>
              </a:rPr>
              <a:t>Non-orthogonal, not lat-lon grid (most likely cubed-sphere)</a:t>
            </a:r>
          </a:p>
          <a:p>
            <a:pPr marL="604837" lvl="1" indent="-163512" defTabSz="911225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Helvetica"/>
              <a:buChar char="➢"/>
              <a:defRPr sz="1800"/>
            </a:pPr>
            <a:r>
              <a:rPr>
                <a:latin typeface="+mn-lt"/>
                <a:ea typeface="+mn-ea"/>
                <a:cs typeface="+mn-cs"/>
                <a:sym typeface="Helvetica Neue"/>
              </a:rPr>
              <a:t>Indirect addressing in horizontal </a:t>
            </a:r>
          </a:p>
          <a:p>
            <a:pPr marL="604837" lvl="1" indent="-163512" defTabSz="911225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Helvetica"/>
              <a:buChar char="➢"/>
              <a:defRPr sz="1800"/>
            </a:pPr>
            <a:r>
              <a:rPr>
                <a:latin typeface="+mn-lt"/>
                <a:ea typeface="+mn-ea"/>
                <a:cs typeface="+mn-cs"/>
                <a:sym typeface="Helvetica Neue"/>
              </a:rPr>
              <a:t>F2003</a:t>
            </a:r>
          </a:p>
          <a:p>
            <a:pPr marL="604837" lvl="1" indent="-163512" defTabSz="911225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Helvetica"/>
              <a:buChar char="➢"/>
              <a:defRPr sz="1800"/>
            </a:pP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421594" lvl="0" indent="-421594" defTabSz="91122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sz="1800"/>
            </a:pPr>
            <a:r>
              <a:rPr sz="2200">
                <a:latin typeface="+mn-lt"/>
                <a:ea typeface="+mn-ea"/>
                <a:cs typeface="+mn-cs"/>
                <a:sym typeface="Helvetica Neue"/>
              </a:rPr>
              <a:t>UM infrastructure 20+ years old</a:t>
            </a:r>
          </a:p>
          <a:p>
            <a:pPr marL="604837" lvl="1" indent="-163512" defTabSz="911225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Symbol"/>
              <a:buChar char="⇒"/>
              <a:defRPr sz="1800"/>
            </a:pPr>
            <a:r>
              <a:rPr>
                <a:latin typeface="+mn-lt"/>
                <a:ea typeface="+mn-ea"/>
                <a:cs typeface="+mn-cs"/>
                <a:sym typeface="Helvetica Neue"/>
              </a:rPr>
              <a:t> New code base = LFRic</a:t>
            </a:r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/>
          </p:cNvSpPr>
          <p:nvPr>
            <p:ph type="title" idx="4294967295"/>
          </p:nvPr>
        </p:nvSpPr>
        <p:spPr>
          <a:xfrm>
            <a:off x="1714500" y="349250"/>
            <a:ext cx="69723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800">
                <a:solidFill>
                  <a:srgbClr val="0000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00CC"/>
                </a:solidFill>
              </a:rPr>
              <a:t>When?</a:t>
            </a:r>
          </a:p>
        </p:txBody>
      </p:sp>
      <p:sp>
        <p:nvSpPr>
          <p:cNvPr id="489" name="Shape 489"/>
          <p:cNvSpPr>
            <a:spLocks noGrp="1"/>
          </p:cNvSpPr>
          <p:nvPr>
            <p:ph type="body" idx="4294967295"/>
          </p:nvPr>
        </p:nvSpPr>
        <p:spPr>
          <a:xfrm>
            <a:off x="234801" y="1526629"/>
            <a:ext cx="8474224" cy="46845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2160" lvl="0" indent="-35216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Helvetica"/>
              <a:buChar char="▪"/>
              <a:defRPr sz="1800">
                <a:solidFill>
                  <a:srgbClr val="000000"/>
                </a:solidFill>
              </a:defRPr>
            </a:pPr>
            <a:r>
              <a:rPr sz="2200"/>
              <a:t>Phase 1: 2012-2016</a:t>
            </a:r>
          </a:p>
          <a:p>
            <a:pPr marL="714375" lvl="1" indent="-25717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Helvetica"/>
              <a:buChar char="➢"/>
              <a:defRPr sz="1800">
                <a:solidFill>
                  <a:srgbClr val="000000"/>
                </a:solidFill>
              </a:defRPr>
            </a:pPr>
            <a:r>
              <a:t>Delivery of GungHo dynamical core </a:t>
            </a:r>
          </a:p>
          <a:p>
            <a:pPr marL="714375" lvl="1" indent="-25717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Helvetica"/>
              <a:buChar char="➢"/>
              <a:defRPr sz="1800">
                <a:solidFill>
                  <a:srgbClr val="000000"/>
                </a:solidFill>
              </a:defRPr>
            </a:pPr>
            <a:r>
              <a:t>Design of LFRic infrastructure</a:t>
            </a:r>
          </a:p>
          <a:p>
            <a:pPr marL="714375" lvl="1" indent="-25717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Helvetica"/>
              <a:buChar char="➢"/>
              <a:defRPr sz="1800">
                <a:solidFill>
                  <a:srgbClr val="000000"/>
                </a:solidFill>
              </a:defRPr>
            </a:pPr>
            <a:endParaRPr/>
          </a:p>
          <a:p>
            <a:pPr marL="352160" lvl="0" indent="-35216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Helvetica"/>
              <a:buChar char="▪"/>
              <a:defRPr sz="1800">
                <a:solidFill>
                  <a:srgbClr val="000000"/>
                </a:solidFill>
              </a:defRPr>
            </a:pPr>
            <a:r>
              <a:rPr sz="2200"/>
              <a:t>Phase 2: 2016-2019</a:t>
            </a:r>
          </a:p>
          <a:p>
            <a:pPr marL="714375" lvl="1" indent="-25717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Helvetica"/>
              <a:buChar char="➢"/>
              <a:defRPr sz="1800">
                <a:solidFill>
                  <a:srgbClr val="000000"/>
                </a:solidFill>
              </a:defRPr>
            </a:pPr>
            <a:r>
              <a:t>Delivery of an LFRic atmosphere</a:t>
            </a:r>
          </a:p>
          <a:p>
            <a:pPr marL="714375" lvl="1" indent="-25717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Helvetica"/>
              <a:buChar char="➢"/>
              <a:defRPr sz="1800">
                <a:solidFill>
                  <a:srgbClr val="000000"/>
                </a:solidFill>
              </a:defRPr>
            </a:pPr>
            <a:r>
              <a:t>Results must be promising enough to commit to operational   implementation stage</a:t>
            </a:r>
          </a:p>
          <a:p>
            <a:pPr marL="714375" lvl="1" indent="-257175">
              <a:lnSpc>
                <a:spcPct val="100000"/>
              </a:lnSpc>
              <a:spcBef>
                <a:spcPts val="400"/>
              </a:spcBef>
              <a:buClr>
                <a:srgbClr val="00ADD0"/>
              </a:buClr>
              <a:buFont typeface="Helvetica"/>
              <a:buChar char="➢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ADD0"/>
                </a:solidFill>
              </a:rPr>
              <a:t>Significant resource issue as period of developing very different model from scratch while still developing UM</a:t>
            </a:r>
          </a:p>
          <a:p>
            <a:pPr marL="714375" lvl="1" indent="-257175">
              <a:lnSpc>
                <a:spcPct val="100000"/>
              </a:lnSpc>
              <a:spcBef>
                <a:spcPts val="400"/>
              </a:spcBef>
              <a:buClr>
                <a:srgbClr val="00ADD0"/>
              </a:buClr>
              <a:buFont typeface="Helvetica"/>
              <a:buChar char="➢"/>
              <a:defRPr sz="1800">
                <a:solidFill>
                  <a:srgbClr val="000000"/>
                </a:solidFill>
              </a:defRPr>
            </a:pPr>
            <a:endParaRPr>
              <a:solidFill>
                <a:srgbClr val="00ADD0"/>
              </a:solidFill>
            </a:endParaRPr>
          </a:p>
          <a:p>
            <a:pPr marL="352160" lvl="0" indent="-35216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Helvetica"/>
              <a:buChar char="▪"/>
              <a:defRPr sz="1800">
                <a:solidFill>
                  <a:srgbClr val="000000"/>
                </a:solidFill>
              </a:defRPr>
            </a:pPr>
            <a:r>
              <a:rPr sz="2200"/>
              <a:t>Phase 3: 2019-2022</a:t>
            </a:r>
          </a:p>
          <a:p>
            <a:pPr marL="714375" lvl="1" indent="-25717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Helvetica"/>
              <a:buChar char="➢"/>
              <a:defRPr sz="1800">
                <a:solidFill>
                  <a:srgbClr val="000000"/>
                </a:solidFill>
              </a:defRPr>
            </a:pPr>
            <a:r>
              <a:t>Move to operational implementation</a:t>
            </a:r>
          </a:p>
          <a:p>
            <a:pPr marL="714375" lvl="1" indent="-25717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Helvetica"/>
              <a:buChar char="➢"/>
              <a:defRPr sz="1800">
                <a:solidFill>
                  <a:srgbClr val="000000"/>
                </a:solidFill>
              </a:defRPr>
            </a:pPr>
            <a:r>
              <a:t>Ramp down UM development to zero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847197" y="231775"/>
            <a:ext cx="920932" cy="92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.png" descr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46087" y="231775"/>
            <a:ext cx="1012826" cy="922338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>
            <a:spLocks noGrp="1"/>
          </p:cNvSpPr>
          <p:nvPr>
            <p:ph type="title" idx="4294967295"/>
          </p:nvPr>
        </p:nvSpPr>
        <p:spPr>
          <a:xfrm>
            <a:off x="1531054" y="330200"/>
            <a:ext cx="6081892" cy="922338"/>
          </a:xfrm>
          <a:prstGeom prst="rect">
            <a:avLst/>
          </a:prstGeom>
        </p:spPr>
        <p:txBody>
          <a:bodyPr lIns="26787" tIns="26787" rIns="26787" bIns="26787" anchor="ctr">
            <a:normAutofit/>
          </a:bodyPr>
          <a:lstStyle>
            <a:lvl1pPr marL="712962" indent="-712962" algn="l" defTabSz="1108710">
              <a:lnSpc>
                <a:spcPct val="100000"/>
              </a:lnSpc>
              <a:defRPr sz="291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FFFFFF"/>
                </a:solidFill>
              </a:rPr>
              <a:t>Global Model Development Activities</a:t>
            </a:r>
          </a:p>
        </p:txBody>
      </p:sp>
      <p:sp>
        <p:nvSpPr>
          <p:cNvPr id="300" name="Shape 300"/>
          <p:cNvSpPr>
            <a:spLocks noGrp="1"/>
          </p:cNvSpPr>
          <p:nvPr>
            <p:ph type="body" idx="4294967295"/>
          </p:nvPr>
        </p:nvSpPr>
        <p:spPr>
          <a:xfrm>
            <a:off x="457200" y="1587500"/>
            <a:ext cx="8229600" cy="4537274"/>
          </a:xfrm>
          <a:prstGeom prst="rect">
            <a:avLst/>
          </a:prstGeom>
        </p:spPr>
        <p:txBody>
          <a:bodyPr/>
          <a:lstStyle/>
          <a:p>
            <a:pPr marL="220578" lvl="0" indent="-220578" defTabSz="11430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FFFC79"/>
                </a:solidFill>
              </a:rPr>
              <a:t>2014/15</a:t>
            </a:r>
            <a:r>
              <a:rPr sz="2400" dirty="0">
                <a:solidFill>
                  <a:srgbClr val="FFFFFF"/>
                </a:solidFill>
              </a:rPr>
              <a:t>  GA6/</a:t>
            </a:r>
            <a:r>
              <a:rPr sz="2200" dirty="0">
                <a:solidFill>
                  <a:srgbClr val="FFFFFF"/>
                </a:solidFill>
              </a:rPr>
              <a:t>GC2 Coupled Model Development - ENDGame dynamical core Implemented in all models in 2014/15</a:t>
            </a:r>
          </a:p>
          <a:p>
            <a:pPr marL="220578" lvl="0" indent="-220578" defTabSz="11430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FFFB00"/>
                </a:solidFill>
              </a:rPr>
              <a:t>End 2015</a:t>
            </a:r>
            <a:r>
              <a:rPr sz="2200" dirty="0">
                <a:solidFill>
                  <a:srgbClr val="FFFFFF"/>
                </a:solidFill>
              </a:rPr>
              <a:t>  GA7/GC3 - Under development - basis for next earth system model UKESM1.</a:t>
            </a:r>
          </a:p>
          <a:p>
            <a:pPr marL="220578" lvl="0" indent="-220578" defTabSz="11430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FFFB00"/>
                </a:solidFill>
              </a:rPr>
              <a:t>2016</a:t>
            </a:r>
            <a:r>
              <a:rPr sz="2200" dirty="0">
                <a:solidFill>
                  <a:srgbClr val="FFFFFF"/>
                </a:solidFill>
              </a:rPr>
              <a:t>   GA8 Physics upgrade - Microphysics, Convection</a:t>
            </a:r>
          </a:p>
          <a:p>
            <a:pPr marL="220578" lvl="0" indent="-220578" defTabSz="11430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FFFB00"/>
                </a:solidFill>
              </a:rPr>
              <a:t>2017</a:t>
            </a:r>
            <a:r>
              <a:rPr sz="2200" dirty="0">
                <a:solidFill>
                  <a:srgbClr val="FFFFFF"/>
                </a:solidFill>
              </a:rPr>
              <a:t>   Enhanced horizontal resolution 12km or 10km17</a:t>
            </a:r>
          </a:p>
          <a:p>
            <a:pPr marL="735012" lvl="0" indent="-735012" defTabSz="114300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FFFF"/>
                </a:solidFill>
              </a:rPr>
              <a:t>                Enhanced vertical resolution - 140L</a:t>
            </a:r>
          </a:p>
          <a:p>
            <a:pPr marL="220578" lvl="0" indent="-220578" defTabSz="11430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FFFB00"/>
                </a:solidFill>
              </a:rPr>
              <a:t>2018</a:t>
            </a:r>
            <a:r>
              <a:rPr sz="2200" dirty="0">
                <a:solidFill>
                  <a:srgbClr val="FFFFFF"/>
                </a:solidFill>
              </a:rPr>
              <a:t>   Coupled Ocean-Atmosphere </a:t>
            </a:r>
          </a:p>
          <a:p>
            <a:pPr marL="220578" lvl="0" indent="-220578" defTabSz="11430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FFFB00"/>
                </a:solidFill>
              </a:rPr>
              <a:t>2018+</a:t>
            </a:r>
            <a:r>
              <a:rPr sz="2200" dirty="0">
                <a:solidFill>
                  <a:srgbClr val="FFFFFF"/>
                </a:solidFill>
              </a:rPr>
              <a:t> More Prognostic aerosols for Global NWP - Prognostic dust with data assimilation already </a:t>
            </a:r>
            <a:r>
              <a:rPr sz="2200" dirty="0" smtClean="0">
                <a:solidFill>
                  <a:srgbClr val="FFFFFF"/>
                </a:solidFill>
              </a:rPr>
              <a:t>implemented</a:t>
            </a:r>
            <a:endParaRPr lang="en-GB" sz="2200" dirty="0" smtClean="0">
              <a:solidFill>
                <a:srgbClr val="FFFFFF"/>
              </a:solidFill>
            </a:endParaRPr>
          </a:p>
          <a:p>
            <a:pPr marL="220578" lvl="0" indent="-220578" defTabSz="11430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en-GB" sz="2200" b="1" dirty="0"/>
          </a:p>
          <a:p>
            <a:pPr marL="220578" lvl="0" indent="-220578" defTabSz="11430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200" b="1" dirty="0" smtClean="0">
                <a:solidFill>
                  <a:srgbClr val="FFFB00"/>
                </a:solidFill>
              </a:rPr>
              <a:t>2020</a:t>
            </a:r>
            <a:r>
              <a:rPr sz="2200" b="1" dirty="0">
                <a:solidFill>
                  <a:srgbClr val="FFFB00"/>
                </a:solidFill>
              </a:rPr>
              <a:t>+</a:t>
            </a:r>
            <a:r>
              <a:rPr sz="2200" dirty="0">
                <a:solidFill>
                  <a:srgbClr val="FFFFFF"/>
                </a:solidFill>
              </a:rPr>
              <a:t>  Gung-Ho – Next Generation Dynamical Core</a:t>
            </a:r>
            <a:br>
              <a:rPr sz="2200" dirty="0">
                <a:solidFill>
                  <a:srgbClr val="FFFFFF"/>
                </a:solidFill>
              </a:rPr>
            </a:br>
            <a:r>
              <a:rPr sz="2200" dirty="0">
                <a:solidFill>
                  <a:srgbClr val="FFFFFF"/>
                </a:solidFill>
              </a:rPr>
              <a:t>	                     Next generation NEMO ocean</a:t>
            </a:r>
          </a:p>
        </p:txBody>
      </p:sp>
    </p:spTree>
    <p:extLst>
      <p:ext uri="{BB962C8B-B14F-4D97-AF65-F5344CB8AC3E}">
        <p14:creationId xmlns:p14="http://schemas.microsoft.com/office/powerpoint/2010/main" xmlns="" val="1062347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323850" y="6551612"/>
            <a:ext cx="291147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25400" algn="r" defTabSz="911225">
              <a:defRPr sz="1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303" name="Shape 303"/>
          <p:cNvSpPr/>
          <p:nvPr/>
        </p:nvSpPr>
        <p:spPr>
          <a:xfrm>
            <a:off x="323850" y="6551612"/>
            <a:ext cx="291147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25400" algn="r" defTabSz="911225">
              <a:defRPr sz="1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304" name="Shape 304"/>
          <p:cNvSpPr>
            <a:spLocks noGrp="1"/>
          </p:cNvSpPr>
          <p:nvPr>
            <p:ph type="title" idx="4294967295"/>
          </p:nvPr>
        </p:nvSpPr>
        <p:spPr>
          <a:xfrm>
            <a:off x="1752600" y="396875"/>
            <a:ext cx="6934200" cy="803275"/>
          </a:xfrm>
          <a:prstGeom prst="rect">
            <a:avLst/>
          </a:prstGeom>
        </p:spPr>
        <p:txBody>
          <a:bodyPr>
            <a:normAutofit/>
          </a:bodyPr>
          <a:lstStyle>
            <a:lvl1pPr indent="25400" defTabSz="911225">
              <a:defRPr sz="3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900"/>
              <a:t>GA/GC Development Process</a:t>
            </a:r>
          </a:p>
        </p:txBody>
      </p:sp>
      <p:grpSp>
        <p:nvGrpSpPr>
          <p:cNvPr id="307" name="Group 307"/>
          <p:cNvGrpSpPr/>
          <p:nvPr/>
        </p:nvGrpSpPr>
        <p:grpSpPr>
          <a:xfrm>
            <a:off x="736600" y="4149725"/>
            <a:ext cx="2952750" cy="1427481"/>
            <a:chOff x="0" y="0"/>
            <a:chExt cx="2952750" cy="1427480"/>
          </a:xfrm>
        </p:grpSpPr>
        <p:sp>
          <p:nvSpPr>
            <p:cNvPr id="305" name="Shape 305"/>
            <p:cNvSpPr/>
            <p:nvPr/>
          </p:nvSpPr>
          <p:spPr>
            <a:xfrm>
              <a:off x="0" y="0"/>
              <a:ext cx="2952750" cy="1393825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 defTabSz="911225">
                <a:lnSpc>
                  <a:spcPct val="85000"/>
                </a:lnSpc>
                <a:defRPr sz="2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0" y="0"/>
              <a:ext cx="2952750" cy="1427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indent="25400" algn="ctr" defTabSz="911225">
                <a:lnSpc>
                  <a:spcPct val="85000"/>
                </a:lnSpc>
                <a:defRPr sz="1800"/>
              </a:pPr>
              <a:r>
                <a:rPr sz="3300">
                  <a:latin typeface="Helvetica Light"/>
                  <a:ea typeface="Helvetica Light"/>
                  <a:cs typeface="Helvetica Light"/>
                  <a:sym typeface="Helvetica Light"/>
                </a:rPr>
                <a:t>Model </a:t>
              </a:r>
            </a:p>
            <a:p>
              <a:pPr lvl="0" indent="25400" algn="ctr" defTabSz="911225">
                <a:lnSpc>
                  <a:spcPct val="85000"/>
                </a:lnSpc>
                <a:defRPr sz="1800"/>
              </a:pPr>
              <a:r>
                <a:rPr sz="3300">
                  <a:latin typeface="Helvetica Light"/>
                  <a:ea typeface="Helvetica Light"/>
                  <a:cs typeface="Helvetica Light"/>
                  <a:sym typeface="Helvetica Light"/>
                </a:rPr>
                <a:t>Development</a:t>
              </a:r>
            </a:p>
            <a:p>
              <a:pPr lvl="0" indent="25400" algn="ctr" defTabSz="911225">
                <a:lnSpc>
                  <a:spcPct val="85000"/>
                </a:lnSpc>
                <a:defRPr sz="1800"/>
              </a:pPr>
              <a:r>
                <a:rPr sz="2000">
                  <a:latin typeface="Helvetica Light"/>
                  <a:ea typeface="Helvetica Light"/>
                  <a:cs typeface="Helvetica Light"/>
                  <a:sym typeface="Helvetica Light"/>
                </a:rPr>
                <a:t>Parametrizations &amp; Dynamics</a:t>
              </a:r>
            </a:p>
          </p:txBody>
        </p:sp>
      </p:grpSp>
      <p:grpSp>
        <p:nvGrpSpPr>
          <p:cNvPr id="310" name="Group 310"/>
          <p:cNvGrpSpPr/>
          <p:nvPr/>
        </p:nvGrpSpPr>
        <p:grpSpPr>
          <a:xfrm>
            <a:off x="2743200" y="1693861"/>
            <a:ext cx="3546475" cy="1322391"/>
            <a:chOff x="0" y="-1"/>
            <a:chExt cx="3546475" cy="1322389"/>
          </a:xfrm>
        </p:grpSpPr>
        <p:sp>
          <p:nvSpPr>
            <p:cNvPr id="308" name="Shape 308"/>
            <p:cNvSpPr/>
            <p:nvPr/>
          </p:nvSpPr>
          <p:spPr>
            <a:xfrm>
              <a:off x="0" y="-1"/>
              <a:ext cx="3546475" cy="1322390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 defTabSz="911225">
                <a:lnSpc>
                  <a:spcPct val="85000"/>
                </a:lnSpc>
                <a:defRPr sz="2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0" y="-2"/>
              <a:ext cx="3546475" cy="1165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indent="25400" algn="ctr" defTabSz="911225">
                <a:lnSpc>
                  <a:spcPct val="85000"/>
                </a:lnSpc>
                <a:defRPr sz="1800"/>
              </a:pPr>
              <a:r>
                <a:rPr sz="2800">
                  <a:latin typeface="Helvetica Light"/>
                  <a:ea typeface="Helvetica Light"/>
                  <a:cs typeface="Helvetica Light"/>
                  <a:sym typeface="Helvetica Light"/>
                </a:rPr>
                <a:t>Model </a:t>
              </a:r>
            </a:p>
            <a:p>
              <a:pPr lvl="0" indent="25400" algn="ctr" defTabSz="911225">
                <a:lnSpc>
                  <a:spcPct val="85000"/>
                </a:lnSpc>
                <a:defRPr sz="1800"/>
              </a:pPr>
              <a:r>
                <a:rPr sz="2800">
                  <a:latin typeface="Helvetica Light"/>
                  <a:ea typeface="Helvetica Light"/>
                  <a:cs typeface="Helvetica Light"/>
                  <a:sym typeface="Helvetica Light"/>
                </a:rPr>
                <a:t>Assessment</a:t>
              </a:r>
            </a:p>
            <a:p>
              <a:pPr lvl="0" indent="25400" algn="ctr" defTabSz="911225">
                <a:lnSpc>
                  <a:spcPct val="85000"/>
                </a:lnSpc>
                <a:defRPr sz="1800"/>
              </a:pPr>
              <a:r>
                <a:rPr sz="2800">
                  <a:latin typeface="Helvetica Light"/>
                  <a:ea typeface="Helvetica Light"/>
                  <a:cs typeface="Helvetica Light"/>
                  <a:sym typeface="Helvetica Light"/>
                </a:rPr>
                <a:t>- across timescales</a:t>
              </a:r>
            </a:p>
          </p:txBody>
        </p:sp>
      </p:grpSp>
      <p:grpSp>
        <p:nvGrpSpPr>
          <p:cNvPr id="313" name="Group 313"/>
          <p:cNvGrpSpPr/>
          <p:nvPr/>
        </p:nvGrpSpPr>
        <p:grpSpPr>
          <a:xfrm>
            <a:off x="4378323" y="4152898"/>
            <a:ext cx="4429128" cy="1081090"/>
            <a:chOff x="-1" y="-1"/>
            <a:chExt cx="4429127" cy="1081088"/>
          </a:xfrm>
        </p:grpSpPr>
        <p:sp>
          <p:nvSpPr>
            <p:cNvPr id="311" name="Shape 311"/>
            <p:cNvSpPr/>
            <p:nvPr/>
          </p:nvSpPr>
          <p:spPr>
            <a:xfrm>
              <a:off x="-2" y="-2"/>
              <a:ext cx="4428923" cy="1081090"/>
            </a:xfrm>
            <a:prstGeom prst="rect">
              <a:avLst/>
            </a:pr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 defTabSz="911225">
                <a:lnSpc>
                  <a:spcPct val="85000"/>
                </a:lnSpc>
                <a:defRPr sz="25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-1" y="-1"/>
              <a:ext cx="4429127" cy="939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indent="25400" algn="ctr" defTabSz="911225">
                <a:lnSpc>
                  <a:spcPct val="85000"/>
                </a:lnSpc>
                <a:defRPr sz="1800"/>
              </a:pPr>
              <a:r>
                <a:rPr sz="3300">
                  <a:latin typeface="Helvetica Light"/>
                  <a:ea typeface="Helvetica Light"/>
                  <a:cs typeface="Helvetica Light"/>
                  <a:sym typeface="Helvetica Light"/>
                </a:rPr>
                <a:t>Process Evaluation</a:t>
              </a:r>
            </a:p>
            <a:p>
              <a:pPr lvl="0" indent="25400" algn="ctr" defTabSz="911225">
                <a:lnSpc>
                  <a:spcPct val="85000"/>
                </a:lnSpc>
                <a:defRPr sz="1800"/>
              </a:pPr>
              <a:r>
                <a:rPr sz="3300">
                  <a:latin typeface="Helvetica Light"/>
                  <a:ea typeface="Helvetica Light"/>
                  <a:cs typeface="Helvetica Light"/>
                  <a:sym typeface="Helvetica Light"/>
                </a:rPr>
                <a:t>Groups (PEGs)</a:t>
              </a:r>
            </a:p>
          </p:txBody>
        </p:sp>
      </p:grpSp>
      <p:sp>
        <p:nvSpPr>
          <p:cNvPr id="314" name="Shape 314"/>
          <p:cNvSpPr/>
          <p:nvPr/>
        </p:nvSpPr>
        <p:spPr>
          <a:xfrm>
            <a:off x="1009650" y="2568575"/>
            <a:ext cx="1511300" cy="1512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249" y="16012"/>
                  <a:pt x="521" y="10424"/>
                  <a:pt x="4125" y="6815"/>
                </a:cubicBezTo>
                <a:cubicBezTo>
                  <a:pt x="7728" y="3207"/>
                  <a:pt x="14665" y="1603"/>
                  <a:pt x="21600" y="0"/>
                </a:cubicBezTo>
              </a:path>
            </a:pathLst>
          </a:custGeom>
          <a:ln w="76200">
            <a:solidFill>
              <a:srgbClr val="333399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6773862" y="2381250"/>
            <a:ext cx="496897" cy="173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3" h="21600" extrusionOk="0">
                <a:moveTo>
                  <a:pt x="0" y="0"/>
                </a:moveTo>
                <a:cubicBezTo>
                  <a:pt x="4651" y="1128"/>
                  <a:pt x="9337" y="2257"/>
                  <a:pt x="12790" y="4540"/>
                </a:cubicBezTo>
                <a:cubicBezTo>
                  <a:pt x="16244" y="6823"/>
                  <a:pt x="19979" y="10813"/>
                  <a:pt x="20789" y="13648"/>
                </a:cubicBezTo>
                <a:cubicBezTo>
                  <a:pt x="21600" y="16483"/>
                  <a:pt x="19591" y="19042"/>
                  <a:pt x="17583" y="21600"/>
                </a:cubicBezTo>
              </a:path>
            </a:pathLst>
          </a:custGeom>
          <a:ln w="76200">
            <a:solidFill>
              <a:srgbClr val="FF3300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2289175" y="5595937"/>
            <a:ext cx="3975100" cy="969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74" extrusionOk="0">
                <a:moveTo>
                  <a:pt x="21600" y="7504"/>
                </a:moveTo>
                <a:cubicBezTo>
                  <a:pt x="19971" y="11277"/>
                  <a:pt x="18350" y="15050"/>
                  <a:pt x="15677" y="16916"/>
                </a:cubicBezTo>
                <a:cubicBezTo>
                  <a:pt x="13004" y="18781"/>
                  <a:pt x="8180" y="21600"/>
                  <a:pt x="5568" y="18781"/>
                </a:cubicBezTo>
                <a:cubicBezTo>
                  <a:pt x="2957" y="15962"/>
                  <a:pt x="1474" y="7960"/>
                  <a:pt x="0" y="0"/>
                </a:cubicBezTo>
              </a:path>
            </a:pathLst>
          </a:custGeom>
          <a:ln w="76200">
            <a:solidFill>
              <a:srgbClr val="FF3300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3221037" y="3086100"/>
            <a:ext cx="979488" cy="979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017" y="4662"/>
                  <a:pt x="20435" y="9325"/>
                  <a:pt x="16835" y="12940"/>
                </a:cubicBezTo>
                <a:cubicBezTo>
                  <a:pt x="13235" y="16556"/>
                  <a:pt x="2805" y="20172"/>
                  <a:pt x="0" y="21600"/>
                </a:cubicBezTo>
              </a:path>
            </a:pathLst>
          </a:custGeom>
          <a:ln w="76200">
            <a:solidFill>
              <a:srgbClr val="333399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7394575" y="2630487"/>
            <a:ext cx="1571625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25400" algn="r" defTabSz="911225">
              <a:lnSpc>
                <a:spcPct val="85000"/>
              </a:lnSpc>
              <a:defRPr sz="1800"/>
            </a:pPr>
            <a:r>
              <a:rPr sz="2700">
                <a:solidFill>
                  <a:srgbClr val="FF33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Top 10</a:t>
            </a:r>
          </a:p>
          <a:p>
            <a:pPr lvl="0" indent="25400" algn="r" defTabSz="911225">
              <a:lnSpc>
                <a:spcPct val="85000"/>
              </a:lnSpc>
              <a:defRPr sz="1800"/>
            </a:pPr>
            <a:r>
              <a:rPr sz="2700">
                <a:solidFill>
                  <a:srgbClr val="FF33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problems</a:t>
            </a:r>
          </a:p>
        </p:txBody>
      </p:sp>
      <p:sp>
        <p:nvSpPr>
          <p:cNvPr id="319" name="Shape 319"/>
          <p:cNvSpPr/>
          <p:nvPr/>
        </p:nvSpPr>
        <p:spPr>
          <a:xfrm>
            <a:off x="1185862" y="3033712"/>
            <a:ext cx="2620963" cy="109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25400" algn="ctr" defTabSz="911225">
              <a:lnSpc>
                <a:spcPct val="85000"/>
              </a:lnSpc>
              <a:defRPr sz="1800"/>
            </a:pPr>
            <a:r>
              <a:rPr sz="2700">
                <a:solidFill>
                  <a:srgbClr val="333399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Annual </a:t>
            </a:r>
            <a:r>
              <a:rPr sz="2700" b="1">
                <a:solidFill>
                  <a:srgbClr val="333399"/>
                </a:solidFill>
                <a:latin typeface="+mj-lt"/>
                <a:ea typeface="+mj-ea"/>
                <a:cs typeface="+mj-cs"/>
                <a:sym typeface="Helvetica"/>
              </a:rPr>
              <a:t>Implementation</a:t>
            </a:r>
          </a:p>
          <a:p>
            <a:pPr lvl="0" indent="25400" algn="ctr" defTabSz="911225">
              <a:lnSpc>
                <a:spcPct val="85000"/>
              </a:lnSpc>
              <a:defRPr sz="1800"/>
            </a:pPr>
            <a:r>
              <a:rPr sz="2700" b="1">
                <a:solidFill>
                  <a:srgbClr val="333399"/>
                </a:solidFill>
                <a:latin typeface="+mj-lt"/>
                <a:ea typeface="+mj-ea"/>
                <a:cs typeface="+mj-cs"/>
                <a:sym typeface="Helvetica"/>
              </a:rPr>
              <a:t>cycle</a:t>
            </a:r>
          </a:p>
        </p:txBody>
      </p:sp>
      <p:sp>
        <p:nvSpPr>
          <p:cNvPr id="320" name="Shape 320"/>
          <p:cNvSpPr/>
          <p:nvPr/>
        </p:nvSpPr>
        <p:spPr>
          <a:xfrm>
            <a:off x="6091237" y="5364162"/>
            <a:ext cx="2911476" cy="102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25400" algn="ctr" defTabSz="911225">
              <a:lnSpc>
                <a:spcPct val="85000"/>
              </a:lnSpc>
              <a:defRPr sz="1800"/>
            </a:pPr>
            <a:r>
              <a:rPr sz="2700" b="1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rPr>
              <a:t>Research Cycle</a:t>
            </a:r>
            <a:r>
              <a:rPr sz="2700">
                <a:solidFill>
                  <a:srgbClr val="FF26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2400">
                <a:solidFill>
                  <a:srgbClr val="FF26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Progress</a:t>
            </a:r>
          </a:p>
          <a:p>
            <a:pPr lvl="0" indent="25400" algn="ctr" defTabSz="911225">
              <a:lnSpc>
                <a:spcPct val="85000"/>
              </a:lnSpc>
              <a:defRPr sz="1800"/>
            </a:pPr>
            <a:r>
              <a:rPr sz="2400">
                <a:solidFill>
                  <a:srgbClr val="FF26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Reviewed annually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1994" y="2828986"/>
            <a:ext cx="3277737" cy="820057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Arial" charset="0"/>
              </a:rPr>
              <a:t>Thank you</a:t>
            </a:r>
            <a:endParaRPr lang="en-US" sz="2800" dirty="0">
              <a:solidFill>
                <a:srgbClr val="9AD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244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323850" y="6553200"/>
            <a:ext cx="28956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© Crown copyright   Met Office</a:t>
            </a:r>
          </a:p>
        </p:txBody>
      </p:sp>
      <p:sp>
        <p:nvSpPr>
          <p:cNvPr id="338" name="Shape 338"/>
          <p:cNvSpPr>
            <a:spLocks noGrp="1"/>
          </p:cNvSpPr>
          <p:nvPr>
            <p:ph type="title" idx="4294967295"/>
          </p:nvPr>
        </p:nvSpPr>
        <p:spPr>
          <a:xfrm>
            <a:off x="1752600" y="347662"/>
            <a:ext cx="6934200" cy="1371601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200"/>
              <a:t>Current agreed key model errors</a:t>
            </a:r>
            <a:br>
              <a:rPr sz="3200"/>
            </a:br>
            <a:r>
              <a:rPr sz="2000"/>
              <a:t>See (</a:t>
            </a:r>
            <a:r>
              <a:rPr sz="2000">
                <a:hlinkClick r:id="rId2"/>
              </a:rPr>
              <a:t>http://collab.metoffice.gov.uk/trac/ModelEval</a:t>
            </a:r>
            <a:r>
              <a:rPr sz="2000"/>
              <a:t>)</a:t>
            </a:r>
          </a:p>
        </p:txBody>
      </p:sp>
      <p:pic>
        <p:nvPicPr>
          <p:cNvPr id="339" name="ModelEval.png" descr="ModelEval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387" y="1628775"/>
            <a:ext cx="8785226" cy="9520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7663"/>
            <a:ext cx="6934200" cy="704850"/>
          </a:xfrm>
        </p:spPr>
        <p:txBody>
          <a:bodyPr/>
          <a:lstStyle/>
          <a:p>
            <a:r>
              <a:rPr lang="en-US" sz="3200" dirty="0"/>
              <a:t>Met </a:t>
            </a:r>
            <a:r>
              <a:rPr lang="en-US" sz="3200" dirty="0" smtClean="0"/>
              <a:t>Office/NCAS-Climate </a:t>
            </a:r>
            <a:r>
              <a:rPr lang="en-US" sz="3200" dirty="0" err="1" smtClean="0"/>
              <a:t>MonWG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Monsoon Working Group</a:t>
            </a:r>
            <a:endParaRPr lang="en-US" sz="3200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2856"/>
            <a:ext cx="7931150" cy="417586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dirty="0"/>
              <a:t>Formed in June 2006 in response to ongoing problems with simulating Indian summer monsoon (following 2 EU-funded projects SHIVA and PROMISE).</a:t>
            </a:r>
          </a:p>
          <a:p>
            <a:pPr>
              <a:spcBef>
                <a:spcPct val="0"/>
              </a:spcBef>
            </a:pPr>
            <a:r>
              <a:rPr lang="en-GB" dirty="0"/>
              <a:t>Draws on variety of expertise in Met Office, NCAS-Climate, U Exeter, U Leeds, and UM </a:t>
            </a:r>
            <a:r>
              <a:rPr lang="en-GB" dirty="0" smtClean="0"/>
              <a:t>partners </a:t>
            </a:r>
            <a:r>
              <a:rPr lang="en-GB" dirty="0"/>
              <a:t>(NCMRWF, KMA, </a:t>
            </a:r>
            <a:r>
              <a:rPr lang="en-GB" dirty="0" smtClean="0"/>
              <a:t>CAWCR)</a:t>
            </a:r>
            <a:endParaRPr lang="en-GB" dirty="0"/>
          </a:p>
          <a:p>
            <a:pPr>
              <a:spcBef>
                <a:spcPct val="0"/>
              </a:spcBef>
            </a:pPr>
            <a:r>
              <a:rPr lang="en-GB" dirty="0" smtClean="0"/>
              <a:t>Meets </a:t>
            </a:r>
            <a:r>
              <a:rPr lang="en-GB" dirty="0"/>
              <a:t>~ every 2 months, alternately at MO and Reading. Regular video-conference with NCMRWF.</a:t>
            </a:r>
          </a:p>
          <a:p>
            <a:pPr>
              <a:spcBef>
                <a:spcPct val="0"/>
              </a:spcBef>
            </a:pPr>
            <a:r>
              <a:rPr lang="en-GB" dirty="0"/>
              <a:t>Engaged with </a:t>
            </a:r>
            <a:r>
              <a:rPr lang="en-GB" dirty="0" smtClean="0"/>
              <a:t>various collaborative projects supported by National Monsoon Mission.</a:t>
            </a:r>
            <a:endParaRPr lang="en-GB" dirty="0"/>
          </a:p>
          <a:p>
            <a:endParaRPr lang="en-GB" dirty="0"/>
          </a:p>
          <a:p>
            <a:pPr>
              <a:spcBef>
                <a:spcPct val="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3119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115888"/>
            <a:ext cx="7380287" cy="1371600"/>
          </a:xfrm>
        </p:spPr>
        <p:txBody>
          <a:bodyPr/>
          <a:lstStyle/>
          <a:p>
            <a:pPr algn="r" eaLnBrk="1" hangingPunct="1"/>
            <a:r>
              <a:rPr lang="en-GB" sz="2400" b="1" dirty="0" smtClean="0">
                <a:latin typeface="Calibri" pitchFamily="34" charset="0"/>
              </a:rPr>
              <a:t>Work to develop and improve the UM in the tropics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763713" y="0"/>
            <a:ext cx="0" cy="6858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2074985" y="810901"/>
            <a:ext cx="6836899" cy="1434976"/>
          </a:xfrm>
          <a:prstGeom prst="roundRect">
            <a:avLst/>
          </a:prstGeom>
          <a:gradFill flip="none" rotWithShape="1">
            <a:gsLst>
              <a:gs pos="0">
                <a:srgbClr val="47523C">
                  <a:tint val="66000"/>
                  <a:satMod val="160000"/>
                </a:srgbClr>
              </a:gs>
              <a:gs pos="50000">
                <a:srgbClr val="47523C">
                  <a:tint val="44500"/>
                  <a:satMod val="160000"/>
                </a:srgbClr>
              </a:gs>
              <a:gs pos="100000">
                <a:srgbClr val="47523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1200" dirty="0" smtClean="0">
                <a:solidFill>
                  <a:srgbClr val="000000"/>
                </a:solidFill>
                <a:latin typeface="Calibri" pitchFamily="34" charset="0"/>
              </a:rPr>
              <a:t>There are a range of projects specifically focused on evaluating and improving global and convective scale forecasting in tropical regions</a:t>
            </a: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600" kern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600" kern="1200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</a:rPr>
              <a:t>These are funded by a combinations of direct contracts with local NMSs, U.K   Government regional development funds, Met Office investment and contributions from Met Office science partners –U.K. and international</a:t>
            </a:r>
          </a:p>
          <a:p>
            <a:pPr marL="261938" indent="-261938" algn="l" rtl="0" fontAlgn="base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</a:pPr>
            <a:endParaRPr lang="en-GB" sz="2400" b="1" dirty="0">
              <a:solidFill>
                <a:srgbClr val="808080"/>
              </a:solidFill>
              <a:latin typeface="Calibri" pitchFamily="34" charset="0"/>
            </a:endParaRPr>
          </a:p>
        </p:txBody>
      </p:sp>
      <p:pic>
        <p:nvPicPr>
          <p:cNvPr id="22" name="Picture 8" descr="S4p5_mean_orog.png"/>
          <p:cNvPicPr>
            <a:picLocks noChangeAspect="1"/>
          </p:cNvPicPr>
          <p:nvPr/>
        </p:nvPicPr>
        <p:blipFill>
          <a:blip r:embed="rId2" cstate="print"/>
          <a:srcRect l="12612" t="29494" r="5211" b="30354"/>
          <a:stretch>
            <a:fillRect/>
          </a:stretch>
        </p:blipFill>
        <p:spPr bwMode="auto">
          <a:xfrm>
            <a:off x="1" y="3812345"/>
            <a:ext cx="1739682" cy="70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cascade_africa_smaller.png" descr="cascade_africa_smaller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" y="2708029"/>
            <a:ext cx="1749648" cy="1033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nsertedImage-9.png"/>
          <p:cNvPicPr/>
          <p:nvPr/>
        </p:nvPicPr>
        <p:blipFill>
          <a:blip r:embed="rId4" cstate="print">
            <a:extLst/>
          </a:blip>
          <a:srcRect l="10500" r="6251"/>
          <a:stretch>
            <a:fillRect/>
          </a:stretch>
        </p:blipFill>
        <p:spPr>
          <a:xfrm rot="16200000">
            <a:off x="152719" y="-109442"/>
            <a:ext cx="1487490" cy="1706369"/>
          </a:xfrm>
          <a:prstGeom prst="rect">
            <a:avLst/>
          </a:prstGeom>
          <a:ln w="3175">
            <a:miter lim="400000"/>
          </a:ln>
        </p:spPr>
      </p:pic>
      <p:pic>
        <p:nvPicPr>
          <p:cNvPr id="38" name="TropConv-Jigsaw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6282" y="1445285"/>
            <a:ext cx="1723367" cy="1333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icture 3" descr="track"/>
          <p:cNvPicPr>
            <a:picLocks noChangeAspect="1" noChangeArrowheads="1"/>
          </p:cNvPicPr>
          <p:nvPr/>
        </p:nvPicPr>
        <p:blipFill>
          <a:blip r:embed="rId6" cstate="print"/>
          <a:srcRect l="13217" t="23103" r="11362" b="22874"/>
          <a:stretch>
            <a:fillRect/>
          </a:stretch>
        </p:blipFill>
        <p:spPr bwMode="auto">
          <a:xfrm>
            <a:off x="-28660" y="4445389"/>
            <a:ext cx="1778309" cy="95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3" descr="haiyan_3hraccppn_blended.png"/>
          <p:cNvPicPr>
            <a:picLocks noChangeAspect="1"/>
          </p:cNvPicPr>
          <p:nvPr/>
        </p:nvPicPr>
        <p:blipFill>
          <a:blip r:embed="rId7" cstate="print"/>
          <a:srcRect l="5165" t="15345" r="5238" b="14316"/>
          <a:stretch>
            <a:fillRect/>
          </a:stretch>
        </p:blipFill>
        <p:spPr bwMode="auto">
          <a:xfrm>
            <a:off x="-28136" y="3734971"/>
            <a:ext cx="1778308" cy="8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upload.wikimedia.org/wikipedia/commons/thumb/8/8d/MJO_5-day_running_mean_through_1_Oct_2006.png/220px-MJO_5-day_running_mean_through_1_Oct_2006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17259" t="32487" r="18274" b="22531"/>
          <a:stretch>
            <a:fillRect/>
          </a:stretch>
        </p:blipFill>
        <p:spPr bwMode="auto">
          <a:xfrm>
            <a:off x="1" y="6234708"/>
            <a:ext cx="1739682" cy="623292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2300068" y="2356337"/>
            <a:ext cx="6351564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sz="1600" kern="1200" dirty="0" smtClean="0">
                <a:solidFill>
                  <a:srgbClr val="000000"/>
                </a:solidFill>
                <a:latin typeface="Calibri" pitchFamily="34" charset="0"/>
              </a:rPr>
              <a:t>Projects consider…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1400" kern="1200" dirty="0" smtClean="0">
              <a:solidFill>
                <a:srgbClr val="DADADA">
                  <a:lumMod val="50000"/>
                </a:srgbClr>
              </a:solidFill>
              <a:latin typeface="Calibri" pitchFamily="34" charset="0"/>
            </a:endParaRP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kern="1200" dirty="0" smtClean="0">
                <a:solidFill>
                  <a:srgbClr val="DADADA">
                    <a:lumMod val="50000"/>
                  </a:srgbClr>
                </a:solidFill>
                <a:latin typeface="Calibri" pitchFamily="34" charset="0"/>
              </a:rPr>
              <a:t> Evaluation of convective scale modelling systems for high impact weather</a:t>
            </a: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kern="1200" dirty="0" smtClean="0">
                <a:solidFill>
                  <a:srgbClr val="DADADA">
                    <a:lumMod val="50000"/>
                  </a:srgbClr>
                </a:solidFill>
                <a:latin typeface="Calibri" pitchFamily="34" charset="0"/>
              </a:rPr>
              <a:t>Convective scale Data Assimilation development</a:t>
            </a: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kern="1200" dirty="0" smtClean="0">
                <a:solidFill>
                  <a:srgbClr val="DADADA">
                    <a:lumMod val="50000"/>
                  </a:srgbClr>
                </a:solidFill>
                <a:latin typeface="Calibri" pitchFamily="34" charset="0"/>
              </a:rPr>
              <a:t> Evaluation and improvement of global modelling systems</a:t>
            </a: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kern="1200" dirty="0" smtClean="0">
                <a:solidFill>
                  <a:srgbClr val="DADADA">
                    <a:lumMod val="50000"/>
                  </a:srgbClr>
                </a:solidFill>
                <a:latin typeface="Calibri" pitchFamily="34" charset="0"/>
              </a:rPr>
              <a:t> Understanding role of global model performance on convective scale models</a:t>
            </a: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kern="1200" dirty="0" smtClean="0">
                <a:solidFill>
                  <a:srgbClr val="DADADA">
                    <a:lumMod val="50000"/>
                  </a:srgbClr>
                </a:solidFill>
                <a:latin typeface="Calibri" pitchFamily="34" charset="0"/>
              </a:rPr>
              <a:t> Utilizing convective scale models and observations to improve global models </a:t>
            </a: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</a:pPr>
            <a:endParaRPr lang="en-GB" sz="1400" kern="1200" dirty="0" smtClean="0">
              <a:solidFill>
                <a:srgbClr val="DADADA">
                  <a:lumMod val="50000"/>
                </a:srgbClr>
              </a:solidFill>
              <a:latin typeface="Calibri" pitchFamily="34" charset="0"/>
            </a:endParaRP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</a:pPr>
            <a:endParaRPr lang="en-GB" sz="900" kern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sz="1600" kern="1200" dirty="0" smtClean="0">
                <a:solidFill>
                  <a:srgbClr val="000000"/>
                </a:solidFill>
                <a:latin typeface="Calibri" pitchFamily="34" charset="0"/>
              </a:rPr>
              <a:t>Focusing on some key high impact weather types…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1600" kern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kern="1200" dirty="0" smtClean="0">
                <a:solidFill>
                  <a:srgbClr val="DADADA">
                    <a:lumMod val="50000"/>
                  </a:srgbClr>
                </a:solidFill>
                <a:latin typeface="Calibri" pitchFamily="34" charset="0"/>
              </a:rPr>
              <a:t> Tropical cyclones</a:t>
            </a: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kern="1200" dirty="0" smtClean="0">
                <a:solidFill>
                  <a:srgbClr val="DADADA">
                    <a:lumMod val="50000"/>
                  </a:srgbClr>
                </a:solidFill>
                <a:latin typeface="Calibri" pitchFamily="34" charset="0"/>
              </a:rPr>
              <a:t> Convective precipitation from isolated convective storms</a:t>
            </a: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kern="1200" dirty="0" smtClean="0">
                <a:solidFill>
                  <a:srgbClr val="DADADA">
                    <a:lumMod val="50000"/>
                  </a:srgbClr>
                </a:solidFill>
                <a:latin typeface="Calibri" pitchFamily="34" charset="0"/>
              </a:rPr>
              <a:t> Organised convection over large continents such as Africa</a:t>
            </a: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kern="1200" dirty="0" smtClean="0">
                <a:solidFill>
                  <a:srgbClr val="DADADA">
                    <a:lumMod val="50000"/>
                  </a:srgbClr>
                </a:solidFill>
                <a:latin typeface="Calibri" pitchFamily="34" charset="0"/>
              </a:rPr>
              <a:t> Organised convection and the role of land-sea contrasts</a:t>
            </a: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kern="1200" dirty="0" smtClean="0">
                <a:solidFill>
                  <a:srgbClr val="DADADA">
                    <a:lumMod val="50000"/>
                  </a:srgbClr>
                </a:solidFill>
                <a:latin typeface="Calibri" pitchFamily="34" charset="0"/>
              </a:rPr>
              <a:t> The Madden-Julian Oscillation and the role of the Maritime continent</a:t>
            </a:r>
          </a:p>
          <a:p>
            <a:pPr marL="457200" lvl="1" indent="0" algn="l" rtl="0" fontAlgn="base">
              <a:spcBef>
                <a:spcPct val="0"/>
              </a:spcBef>
              <a:spcAft>
                <a:spcPct val="0"/>
              </a:spcAft>
            </a:pPr>
            <a:endParaRPr lang="en-GB" sz="1400" kern="1200" dirty="0" smtClean="0">
              <a:solidFill>
                <a:srgbClr val="DADADA">
                  <a:lumMod val="50000"/>
                </a:srgbClr>
              </a:solidFill>
              <a:latin typeface="Calibri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900" kern="1200" dirty="0" smtClean="0">
              <a:solidFill>
                <a:srgbClr val="DADADA">
                  <a:lumMod val="50000"/>
                </a:srgbClr>
              </a:solidFill>
              <a:latin typeface="Calibri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sz="1600" kern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GB" sz="1400" i="1" kern="1200" dirty="0" smtClean="0">
              <a:solidFill>
                <a:srgbClr val="DADADA">
                  <a:lumMod val="50000"/>
                </a:srgbClr>
              </a:solidFill>
              <a:latin typeface="Calibri" pitchFamily="34" charset="0"/>
            </a:endParaRPr>
          </a:p>
        </p:txBody>
      </p:sp>
      <p:pic>
        <p:nvPicPr>
          <p:cNvPr id="44" name="Picture 5" descr="phi_domain.png"/>
          <p:cNvPicPr>
            <a:picLocks noChangeAspect="1"/>
          </p:cNvPicPr>
          <p:nvPr/>
        </p:nvPicPr>
        <p:blipFill>
          <a:blip r:embed="rId10" cstate="print"/>
          <a:srcRect l="17086" t="10071" r="13736" b="8707"/>
          <a:stretch>
            <a:fillRect/>
          </a:stretch>
        </p:blipFill>
        <p:spPr bwMode="auto">
          <a:xfrm>
            <a:off x="8109" y="5310554"/>
            <a:ext cx="1755603" cy="154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4487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1762125" y="358775"/>
            <a:ext cx="6870700" cy="1295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indent="39687" algn="r" defTabSz="911225">
              <a:lnSpc>
                <a:spcPct val="85000"/>
              </a:lnSpc>
              <a:defRPr sz="1800"/>
            </a:pPr>
            <a:r>
              <a:rPr sz="4000">
                <a:latin typeface="+mn-lt"/>
                <a:ea typeface="+mn-ea"/>
                <a:cs typeface="+mn-cs"/>
                <a:sym typeface="Helvetica Neue"/>
              </a:rPr>
              <a:t>GA6 - ENDGame dynamics</a:t>
            </a:r>
            <a:br>
              <a:rPr sz="4000">
                <a:latin typeface="+mn-lt"/>
                <a:ea typeface="+mn-ea"/>
                <a:cs typeface="+mn-cs"/>
                <a:sym typeface="Helvetica Neue"/>
              </a:rPr>
            </a:br>
            <a:r>
              <a:rPr sz="2400">
                <a:latin typeface="+mn-lt"/>
                <a:ea typeface="+mn-ea"/>
                <a:cs typeface="+mn-cs"/>
                <a:sym typeface="Helvetica Neue"/>
              </a:rPr>
              <a:t>Even Newer Dynamics</a:t>
            </a:r>
            <a:br>
              <a:rPr sz="2400">
                <a:latin typeface="+mn-lt"/>
                <a:ea typeface="+mn-ea"/>
                <a:cs typeface="+mn-cs"/>
                <a:sym typeface="Helvetica Neue"/>
              </a:rPr>
            </a:br>
            <a:r>
              <a:rPr sz="2400">
                <a:latin typeface="+mn-lt"/>
                <a:ea typeface="+mn-ea"/>
                <a:cs typeface="+mn-cs"/>
                <a:sym typeface="Helvetica Neue"/>
              </a:rPr>
              <a:t>					        </a:t>
            </a:r>
            <a:r>
              <a:rPr i="1">
                <a:solidFill>
                  <a:srgbClr val="8F8DCB"/>
                </a:solidFill>
                <a:latin typeface="+mn-lt"/>
                <a:ea typeface="+mn-ea"/>
                <a:cs typeface="+mn-cs"/>
                <a:sym typeface="Helvetica Neue"/>
              </a:rPr>
              <a:t>Nigel Wood</a:t>
            </a:r>
          </a:p>
        </p:txBody>
      </p:sp>
      <p:sp>
        <p:nvSpPr>
          <p:cNvPr id="342" name="Shape 342"/>
          <p:cNvSpPr>
            <a:spLocks noGrp="1"/>
          </p:cNvSpPr>
          <p:nvPr>
            <p:ph type="body" idx="4294967295"/>
          </p:nvPr>
        </p:nvSpPr>
        <p:spPr>
          <a:xfrm>
            <a:off x="1752600" y="1773237"/>
            <a:ext cx="6934200" cy="5084764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/>
          <a:p>
            <a:pPr marL="388937" lvl="0" indent="-347662">
              <a:spcBef>
                <a:spcPts val="9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400"/>
              <a:t>Evolution of New Dynamics</a:t>
            </a:r>
          </a:p>
          <a:p>
            <a:pPr marL="706613" lvl="1" indent="-224013">
              <a:spcBef>
                <a:spcPts val="8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000"/>
              <a:t>Same equation set &amp; variables (θ-π)</a:t>
            </a:r>
          </a:p>
          <a:p>
            <a:pPr marL="706613" lvl="1" indent="-224013">
              <a:spcBef>
                <a:spcPts val="8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000"/>
              <a:t>Same horizontal staggering (Arakawa C-grid)</a:t>
            </a:r>
          </a:p>
          <a:p>
            <a:pPr marL="706613" lvl="1" indent="-224013">
              <a:spcBef>
                <a:spcPts val="8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000"/>
              <a:t>Same vertical staggering (Charney-Phillips)</a:t>
            </a:r>
          </a:p>
          <a:p>
            <a:pPr marL="706613" lvl="1" indent="-224013">
              <a:spcBef>
                <a:spcPts val="8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000"/>
              <a:t>(Iterative) Semi-implicit semi-Lagrangian</a:t>
            </a:r>
          </a:p>
        </p:txBody>
      </p:sp>
      <p:sp>
        <p:nvSpPr>
          <p:cNvPr id="343" name="Shape 343"/>
          <p:cNvSpPr/>
          <p:nvPr/>
        </p:nvSpPr>
        <p:spPr>
          <a:xfrm>
            <a:off x="1739900" y="4305300"/>
            <a:ext cx="6769100" cy="2259077"/>
          </a:xfrm>
          <a:prstGeom prst="rect">
            <a:avLst/>
          </a:prstGeom>
          <a:solidFill>
            <a:srgbClr val="8F8DC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9687" lvl="0" defTabSz="911225">
              <a:spcBef>
                <a:spcPts val="1100"/>
              </a:spcBef>
              <a:buClr>
                <a:srgbClr val="FFFFFF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 Improved (iterative) solution procedure:</a:t>
            </a:r>
          </a:p>
          <a:p>
            <a:pPr marL="39687" lvl="0" defTabSz="911225">
              <a:spcBef>
                <a:spcPts val="1100"/>
              </a:spcBef>
              <a:buClr>
                <a:srgbClr val="FFFFFF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    More implicit, approaching Crank-Nicolson</a:t>
            </a:r>
          </a:p>
          <a:p>
            <a:pPr marL="39687" lvl="0" defTabSz="911225">
              <a:spcBef>
                <a:spcPts val="1100"/>
              </a:spcBef>
              <a:buClr>
                <a:srgbClr val="FFFFFF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⇒</a:t>
            </a:r>
            <a:r>
              <a: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 Improved robustness, accuracy and variability</a:t>
            </a:r>
          </a:p>
          <a:p>
            <a:pPr marL="39687" lvl="0" defTabSz="911225">
              <a:spcBef>
                <a:spcPts val="1100"/>
              </a:spcBef>
              <a:buClr>
                <a:srgbClr val="FFFFFF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 Improved scalability (change variable held at poles)</a:t>
            </a:r>
          </a:p>
          <a:p>
            <a:pPr marL="39687" lvl="0" defTabSz="911225">
              <a:spcBef>
                <a:spcPts val="1100"/>
              </a:spcBef>
              <a:buClr>
                <a:srgbClr val="FFFFFF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 Option for improved conservation via SLICE (not in GA5)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1762125" y="358775"/>
            <a:ext cx="687070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indent="39687" algn="l" defTabSz="911225">
              <a:lnSpc>
                <a:spcPct val="85000"/>
              </a:lnSpc>
              <a:defRPr sz="1800"/>
            </a:pPr>
            <a:r>
              <a:rPr lang="en-GB" sz="3200" dirty="0" smtClean="0">
                <a:latin typeface="+mn-lt"/>
                <a:ea typeface="+mn-ea"/>
                <a:cs typeface="+mn-cs"/>
                <a:sym typeface="Helvetica Neue"/>
              </a:rPr>
              <a:t>GC2: Reduced [Temperature] Biases</a:t>
            </a:r>
            <a:endParaRPr sz="1400" i="1" dirty="0">
              <a:solidFill>
                <a:srgbClr val="8F8DCB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" name="Picture 1" descr="Screenshot 2015-02-12 10.38.4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299"/>
          <a:stretch/>
        </p:blipFill>
        <p:spPr>
          <a:xfrm>
            <a:off x="491365" y="5823373"/>
            <a:ext cx="8141460" cy="951900"/>
          </a:xfrm>
          <a:prstGeom prst="rect">
            <a:avLst/>
          </a:prstGeom>
        </p:spPr>
      </p:pic>
      <p:pic>
        <p:nvPicPr>
          <p:cNvPr id="6" name="Picture 5" descr="Screenshot 2015-02-12 10.38.4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72" r="8631" b="15532"/>
          <a:stretch/>
        </p:blipFill>
        <p:spPr>
          <a:xfrm>
            <a:off x="1287336" y="999976"/>
            <a:ext cx="7345489" cy="48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1037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46062" y="2389187"/>
            <a:ext cx="2936876" cy="2533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73425" y="2389187"/>
            <a:ext cx="2935288" cy="252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208712" y="2381250"/>
            <a:ext cx="2935288" cy="253523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1619249" y="430423"/>
            <a:ext cx="7204075" cy="810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6" tIns="35716" rIns="35716" bIns="35716" anchor="ctr">
            <a:spAutoFit/>
          </a:bodyPr>
          <a:lstStyle/>
          <a:p>
            <a:pPr lvl="0" algn="l" defTabSz="1300162">
              <a:defRPr sz="1800"/>
            </a:pPr>
            <a:r>
              <a:rPr sz="3000" dirty="0">
                <a:latin typeface="+mn-lt"/>
                <a:ea typeface="+mn-ea"/>
                <a:cs typeface="+mn-cs"/>
                <a:sym typeface="Helvetica Neue"/>
              </a:rPr>
              <a:t>Impact of ENDGAME on Tropics </a:t>
            </a:r>
          </a:p>
          <a:p>
            <a:pPr lvl="0" algn="l" defTabSz="1300162">
              <a:defRPr sz="1800"/>
            </a:pPr>
            <a:r>
              <a:rPr dirty="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 Neue"/>
              </a:rPr>
              <a:t>Equatorial Kelvin </a:t>
            </a:r>
            <a:r>
              <a:rPr dirty="0" smtClean="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 Neue"/>
              </a:rPr>
              <a:t>wave</a:t>
            </a:r>
            <a:r>
              <a:rPr lang="en-GB" dirty="0" smtClean="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 Neue"/>
              </a:rPr>
              <a:t>s Improved</a:t>
            </a:r>
            <a:endParaRPr dirty="0">
              <a:solidFill>
                <a:srgbClr val="808080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49" name="Shape 349"/>
          <p:cNvSpPr/>
          <p:nvPr/>
        </p:nvSpPr>
        <p:spPr>
          <a:xfrm flipH="1" flipV="1">
            <a:off x="7807325" y="4584700"/>
            <a:ext cx="504826" cy="790575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52" name="Group 352"/>
          <p:cNvGrpSpPr/>
          <p:nvPr/>
        </p:nvGrpSpPr>
        <p:grpSpPr>
          <a:xfrm>
            <a:off x="7613648" y="1600198"/>
            <a:ext cx="1411291" cy="344490"/>
            <a:chOff x="-1" y="-1"/>
            <a:chExt cx="1411289" cy="344488"/>
          </a:xfrm>
        </p:grpSpPr>
        <p:sp>
          <p:nvSpPr>
            <p:cNvPr id="350" name="Shape 350"/>
            <p:cNvSpPr/>
            <p:nvPr/>
          </p:nvSpPr>
          <p:spPr>
            <a:xfrm>
              <a:off x="794" y="-2"/>
              <a:ext cx="1409700" cy="344490"/>
            </a:xfrm>
            <a:prstGeom prst="rect">
              <a:avLst/>
            </a:prstGeom>
            <a:solidFill>
              <a:srgbClr val="F2CC1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1300162">
                <a:defRPr sz="12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-2" y="35743"/>
              <a:ext cx="1411291" cy="273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1300162">
                <a:defRPr sz="1800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 lvl="0"/>
              <a:r>
                <a:t>Kelvin Waves</a:t>
              </a:r>
            </a:p>
          </p:txBody>
        </p:sp>
      </p:grpSp>
      <p:grpSp>
        <p:nvGrpSpPr>
          <p:cNvPr id="355" name="Group 355"/>
          <p:cNvGrpSpPr/>
          <p:nvPr/>
        </p:nvGrpSpPr>
        <p:grpSpPr>
          <a:xfrm>
            <a:off x="8339137" y="5219699"/>
            <a:ext cx="687390" cy="396878"/>
            <a:chOff x="0" y="0"/>
            <a:chExt cx="687388" cy="396876"/>
          </a:xfrm>
        </p:grpSpPr>
        <p:sp>
          <p:nvSpPr>
            <p:cNvPr id="353" name="Shape 353"/>
            <p:cNvSpPr/>
            <p:nvPr/>
          </p:nvSpPr>
          <p:spPr>
            <a:xfrm>
              <a:off x="2386" y="-1"/>
              <a:ext cx="682617" cy="396878"/>
            </a:xfrm>
            <a:prstGeom prst="rect">
              <a:avLst/>
            </a:prstGeom>
            <a:solidFill>
              <a:srgbClr val="F2CC1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1300162">
                <a:defRPr sz="12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-1" y="61937"/>
              <a:ext cx="687390" cy="273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1300162">
                <a:defRPr sz="1800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 lvl="0"/>
              <a:r>
                <a:t>MJO</a:t>
              </a:r>
            </a:p>
          </p:txBody>
        </p:sp>
      </p:grpSp>
      <p:sp>
        <p:nvSpPr>
          <p:cNvPr id="356" name="Shape 356"/>
          <p:cNvSpPr/>
          <p:nvPr/>
        </p:nvSpPr>
        <p:spPr>
          <a:xfrm flipH="1">
            <a:off x="8150225" y="1955800"/>
            <a:ext cx="160338" cy="1544638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771525" y="2002346"/>
            <a:ext cx="2057400" cy="31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1300162">
              <a:defRPr sz="2000" b="1">
                <a:solidFill>
                  <a:srgbClr val="B91109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B91109"/>
                </a:solidFill>
              </a:rPr>
              <a:t>New Dynamics</a:t>
            </a:r>
          </a:p>
        </p:txBody>
      </p:sp>
      <p:sp>
        <p:nvSpPr>
          <p:cNvPr id="358" name="Shape 358"/>
          <p:cNvSpPr/>
          <p:nvPr/>
        </p:nvSpPr>
        <p:spPr>
          <a:xfrm>
            <a:off x="3983037" y="2002346"/>
            <a:ext cx="1485901" cy="31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1300162">
              <a:defRPr sz="2000" b="1">
                <a:solidFill>
                  <a:srgbClr val="B91109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B91109"/>
                </a:solidFill>
              </a:rPr>
              <a:t>ENDGame</a:t>
            </a:r>
          </a:p>
        </p:txBody>
      </p:sp>
      <p:sp>
        <p:nvSpPr>
          <p:cNvPr id="359" name="Shape 359"/>
          <p:cNvSpPr/>
          <p:nvPr/>
        </p:nvSpPr>
        <p:spPr>
          <a:xfrm>
            <a:off x="7626350" y="6513620"/>
            <a:ext cx="1196975" cy="198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1300162">
              <a:defRPr sz="1400" i="1">
                <a:solidFill>
                  <a:srgbClr val="8080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400" i="1">
                <a:solidFill>
                  <a:srgbClr val="808080"/>
                </a:solidFill>
              </a:rPr>
              <a:t>Prince Xavier</a:t>
            </a:r>
          </a:p>
        </p:txBody>
      </p:sp>
      <p:sp>
        <p:nvSpPr>
          <p:cNvPr id="360" name="Shape 360"/>
          <p:cNvSpPr/>
          <p:nvPr/>
        </p:nvSpPr>
        <p:spPr>
          <a:xfrm>
            <a:off x="7291387" y="2066640"/>
            <a:ext cx="939801" cy="31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1300162">
              <a:defRPr sz="2000" b="1">
                <a:solidFill>
                  <a:srgbClr val="B91109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B91109"/>
                </a:solidFill>
              </a:rPr>
              <a:t>GPCP</a:t>
            </a:r>
          </a:p>
        </p:txBody>
      </p:sp>
      <p:sp>
        <p:nvSpPr>
          <p:cNvPr id="361" name="Shape 361"/>
          <p:cNvSpPr/>
          <p:nvPr/>
        </p:nvSpPr>
        <p:spPr>
          <a:xfrm>
            <a:off x="611187" y="5364187"/>
            <a:ext cx="4114801" cy="5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1300162">
              <a:defRPr sz="18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808080"/>
                </a:solidFill>
              </a:rPr>
              <a:t>Wave number frequency Spectrum : Tropical Precipitation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F8DCB"/>
      </a:accent1>
      <a:accent2>
        <a:srgbClr val="00ADD0"/>
      </a:accent2>
      <a:accent3>
        <a:srgbClr val="8F8F8F"/>
      </a:accent3>
      <a:accent4>
        <a:srgbClr val="707070"/>
      </a:accent4>
      <a:accent5>
        <a:srgbClr val="C5C4E0"/>
      </a:accent5>
      <a:accent6>
        <a:srgbClr val="009DB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F8DCB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F8DCB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0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 PL UMing HK"/>
        <a:cs typeface="AR PL UMing HK"/>
      </a:majorFont>
      <a:minorFont>
        <a:latin typeface="Arial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F8DCB"/>
      </a:accent1>
      <a:accent2>
        <a:srgbClr val="00ADD0"/>
      </a:accent2>
      <a:accent3>
        <a:srgbClr val="8F8F8F"/>
      </a:accent3>
      <a:accent4>
        <a:srgbClr val="707070"/>
      </a:accent4>
      <a:accent5>
        <a:srgbClr val="C5C4E0"/>
      </a:accent5>
      <a:accent6>
        <a:srgbClr val="009DB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F8DCB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F8DCB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F8DCB"/>
      </a:accent1>
      <a:accent2>
        <a:srgbClr val="00ADD0"/>
      </a:accent2>
      <a:accent3>
        <a:srgbClr val="8F8F8F"/>
      </a:accent3>
      <a:accent4>
        <a:srgbClr val="707070"/>
      </a:accent4>
      <a:accent5>
        <a:srgbClr val="C5C4E0"/>
      </a:accent5>
      <a:accent6>
        <a:srgbClr val="009DB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F8DCB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F8DCB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FFFFFF"/>
      </a:accent3>
      <a:accent4>
        <a:srgbClr val="000000"/>
      </a:accent4>
      <a:accent5>
        <a:srgbClr val="C6C5E2"/>
      </a:accent5>
      <a:accent6>
        <a:srgbClr val="009CBC"/>
      </a:accent6>
      <a:hlink>
        <a:srgbClr val="9CA299"/>
      </a:hlink>
      <a:folHlink>
        <a:srgbClr val="ED2939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B9DB0E"/>
        </a:dk2>
        <a:lt2>
          <a:srgbClr val="000099"/>
        </a:lt2>
        <a:accent1>
          <a:srgbClr val="8F8DCB"/>
        </a:accent1>
        <a:accent2>
          <a:srgbClr val="00ADD0"/>
        </a:accent2>
        <a:accent3>
          <a:srgbClr val="FFFFFF"/>
        </a:accent3>
        <a:accent4>
          <a:srgbClr val="000000"/>
        </a:accent4>
        <a:accent5>
          <a:srgbClr val="C6C5E2"/>
        </a:accent5>
        <a:accent6>
          <a:srgbClr val="009CBC"/>
        </a:accent6>
        <a:hlink>
          <a:srgbClr val="9CA299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0_Custom Design">
  <a:themeElements>
    <a:clrScheme name="MetOffice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878800"/>
      </a:accent3>
      <a:accent4>
        <a:srgbClr val="9CA299"/>
      </a:accent4>
      <a:accent5>
        <a:srgbClr val="ED2939"/>
      </a:accent5>
      <a:accent6>
        <a:srgbClr val="B9DB0E"/>
      </a:accent6>
      <a:hlink>
        <a:srgbClr val="9CA299"/>
      </a:hlink>
      <a:folHlink>
        <a:srgbClr val="ED2939"/>
      </a:folHlink>
    </a:clrScheme>
    <a:fontScheme name="MetOffice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2105</Words>
  <Application>Microsoft Office PowerPoint</Application>
  <PresentationFormat>On-screen Show (4:3)</PresentationFormat>
  <Paragraphs>364</Paragraphs>
  <Slides>30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Default</vt:lpstr>
      <vt:lpstr>Custom Design</vt:lpstr>
      <vt:lpstr>7_Blank Presentation</vt:lpstr>
      <vt:lpstr>18_Blank Presentation</vt:lpstr>
      <vt:lpstr>2_Blank Presentation</vt:lpstr>
      <vt:lpstr>30_Custom Design</vt:lpstr>
      <vt:lpstr>4_Blank Presentation</vt:lpstr>
      <vt:lpstr>5_Blank Presentation</vt:lpstr>
      <vt:lpstr>1_Blank Presentation</vt:lpstr>
      <vt:lpstr>15_Office Theme</vt:lpstr>
      <vt:lpstr>1_Default</vt:lpstr>
      <vt:lpstr>MoES-UKMO Cooperation  and model development activities at UKMO</vt:lpstr>
      <vt:lpstr>Slide 2</vt:lpstr>
      <vt:lpstr>GA/GC Development Process</vt:lpstr>
      <vt:lpstr>Current agreed key model errors See (http://collab.metoffice.gov.uk/trac/ModelEval)</vt:lpstr>
      <vt:lpstr>Met Office/NCAS-Climate MonWG Monsoon Working Group</vt:lpstr>
      <vt:lpstr>Work to develop and improve the UM in the tropics</vt:lpstr>
      <vt:lpstr>Slide 7</vt:lpstr>
      <vt:lpstr>Slide 8</vt:lpstr>
      <vt:lpstr>Slide 9</vt:lpstr>
      <vt:lpstr>Tropical Cyclone Track Forecasts –  GA6 Physics &amp;  ENDGame</vt:lpstr>
      <vt:lpstr>Tropical Cyclone Intensity Forecasts</vt:lpstr>
      <vt:lpstr>Horizontal Resolution Plans - NWP Current   Future</vt:lpstr>
      <vt:lpstr>Slide 13</vt:lpstr>
      <vt:lpstr>Slide 14</vt:lpstr>
      <vt:lpstr>Slide 15</vt:lpstr>
      <vt:lpstr>Monsoon Depressions  Richard Levine</vt:lpstr>
      <vt:lpstr>Monsoon depressions and lows diagnosed in ERA interim re-analysis compared to IMD e-Atlas of MDs and TCs</vt:lpstr>
      <vt:lpstr>Monsoon low pressure systems in MetUM global climate simulations and sensitivity to resolution       </vt:lpstr>
      <vt:lpstr>Sensitivity to domain size / large-scale forcing  Global (N216~60km) vs Regional (0.44°~50km) climate simulations    </vt:lpstr>
      <vt:lpstr>Slide 20</vt:lpstr>
      <vt:lpstr>Package testing for GA7 – still underway</vt:lpstr>
      <vt:lpstr>Prototype GA7 test (AMIP-mode)</vt:lpstr>
      <vt:lpstr>GC3 Coupled Model development </vt:lpstr>
      <vt:lpstr>Global DAE/SA Highlights: 2012-2014</vt:lpstr>
      <vt:lpstr>Slide 25</vt:lpstr>
      <vt:lpstr>Slide 26</vt:lpstr>
      <vt:lpstr>From GungHo to LFRic</vt:lpstr>
      <vt:lpstr>When?</vt:lpstr>
      <vt:lpstr>Global Model Development Activities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Seamless Global Model Development and Evaluation</dc:title>
  <dc:creator>Renshaw, Richard</dc:creator>
  <cp:lastModifiedBy>IITM</cp:lastModifiedBy>
  <cp:revision>55</cp:revision>
  <dcterms:modified xsi:type="dcterms:W3CDTF">2015-02-18T05:17:44Z</dcterms:modified>
</cp:coreProperties>
</file>