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31"/>
  </p:notesMasterIdLst>
  <p:sldIdLst>
    <p:sldId id="256" r:id="rId3"/>
    <p:sldId id="291" r:id="rId4"/>
    <p:sldId id="260" r:id="rId5"/>
    <p:sldId id="287" r:id="rId6"/>
    <p:sldId id="263" r:id="rId7"/>
    <p:sldId id="265" r:id="rId8"/>
    <p:sldId id="290" r:id="rId9"/>
    <p:sldId id="266" r:id="rId10"/>
    <p:sldId id="261" r:id="rId11"/>
    <p:sldId id="267" r:id="rId12"/>
    <p:sldId id="273" r:id="rId13"/>
    <p:sldId id="275" r:id="rId14"/>
    <p:sldId id="264" r:id="rId15"/>
    <p:sldId id="277" r:id="rId16"/>
    <p:sldId id="294" r:id="rId17"/>
    <p:sldId id="276" r:id="rId18"/>
    <p:sldId id="295" r:id="rId19"/>
    <p:sldId id="296" r:id="rId20"/>
    <p:sldId id="288" r:id="rId21"/>
    <p:sldId id="282" r:id="rId22"/>
    <p:sldId id="289" r:id="rId23"/>
    <p:sldId id="279" r:id="rId24"/>
    <p:sldId id="293" r:id="rId25"/>
    <p:sldId id="297" r:id="rId26"/>
    <p:sldId id="298" r:id="rId27"/>
    <p:sldId id="271" r:id="rId28"/>
    <p:sldId id="268" r:id="rId29"/>
    <p:sldId id="285" r:id="rId30"/>
  </p:sldIdLst>
  <p:sldSz cx="9144000" cy="6858000" type="screen4x3"/>
  <p:notesSz cx="7559675" cy="106918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43" autoAdjust="0"/>
  </p:normalViewPr>
  <p:slideViewPr>
    <p:cSldViewPr snapToGrid="0">
      <p:cViewPr varScale="1">
        <p:scale>
          <a:sx n="70" d="100"/>
          <a:sy n="70" d="100"/>
        </p:scale>
        <p:origin x="-1386" y="-90"/>
      </p:cViewPr>
      <p:guideLst>
        <p:guide orient="horz" pos="2160"/>
        <p:guide pos="2880"/>
      </p:guideLst>
    </p:cSldViewPr>
  </p:slideViewPr>
  <p:outlineViewPr>
    <p:cViewPr varScale="1">
      <p:scale>
        <a:sx n="170" d="200"/>
        <a:sy n="170" d="2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559675" cy="10691813"/>
          </a:xfrm>
          <a:prstGeom prst="roundRect">
            <a:avLst>
              <a:gd name="adj" fmla="val 19"/>
            </a:avLst>
          </a:prstGeom>
          <a:solidFill>
            <a:srgbClr val="FFFFFF"/>
          </a:solidFill>
          <a:ln w="9525" cap="flat">
            <a:noFill/>
            <a:round/>
            <a:headEnd/>
            <a:tailEnd/>
          </a:ln>
          <a:effectLst/>
        </p:spPr>
        <p:txBody>
          <a:bodyPr wrap="none" anchor="ctr"/>
          <a:lstStyle/>
          <a:p>
            <a:pPr>
              <a:buFont typeface="Times New Roman" pitchFamily="16" charset="0"/>
              <a:buNone/>
              <a:defRPr/>
            </a:pPr>
            <a:endParaRPr lang="en-GB"/>
          </a:p>
        </p:txBody>
      </p:sp>
      <p:sp>
        <p:nvSpPr>
          <p:cNvPr id="17411" name="Rectangle 2"/>
          <p:cNvSpPr>
            <a:spLocks noGrp="1" noRot="1" noChangeAspect="1" noChangeArrowheads="1"/>
          </p:cNvSpPr>
          <p:nvPr>
            <p:ph type="sldImg"/>
          </p:nvPr>
        </p:nvSpPr>
        <p:spPr bwMode="auto">
          <a:xfrm>
            <a:off x="1106488" y="812800"/>
            <a:ext cx="5341937" cy="4005263"/>
          </a:xfrm>
          <a:prstGeom prst="rect">
            <a:avLst/>
          </a:prstGeom>
          <a:noFill/>
          <a:ln w="9525">
            <a:noFill/>
            <a:round/>
            <a:headEnd/>
            <a:tailEnd/>
          </a:ln>
        </p:spPr>
      </p:sp>
      <p:sp>
        <p:nvSpPr>
          <p:cNvPr id="3075" name="Rectangle 3"/>
          <p:cNvSpPr>
            <a:spLocks noGrp="1" noChangeArrowheads="1"/>
          </p:cNvSpPr>
          <p:nvPr>
            <p:ph type="body"/>
          </p:nvPr>
        </p:nvSpPr>
        <p:spPr bwMode="auto">
          <a:xfrm>
            <a:off x="755650" y="5078413"/>
            <a:ext cx="6045200" cy="4808537"/>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p>
            <a:pPr lvl="0"/>
            <a:endParaRPr lang="en-US" noProof="0" smtClean="0"/>
          </a:p>
        </p:txBody>
      </p:sp>
      <p:sp>
        <p:nvSpPr>
          <p:cNvPr id="3076" name="Text Box 4"/>
          <p:cNvSpPr txBox="1">
            <a:spLocks noChangeArrowheads="1"/>
          </p:cNvSpPr>
          <p:nvPr/>
        </p:nvSpPr>
        <p:spPr bwMode="auto">
          <a:xfrm>
            <a:off x="0" y="0"/>
            <a:ext cx="3278188" cy="533400"/>
          </a:xfrm>
          <a:prstGeom prst="rect">
            <a:avLst/>
          </a:prstGeom>
          <a:noFill/>
          <a:ln w="9525" cap="flat">
            <a:noFill/>
            <a:round/>
            <a:headEnd/>
            <a:tailEnd/>
          </a:ln>
          <a:effectLst/>
        </p:spPr>
        <p:txBody>
          <a:bodyPr wrap="none" anchor="ctr"/>
          <a:lstStyle/>
          <a:p>
            <a:pPr>
              <a:buFont typeface="Times New Roman" pitchFamily="16" charset="0"/>
              <a:buNone/>
              <a:defRPr/>
            </a:pPr>
            <a:endParaRPr lang="en-GB"/>
          </a:p>
        </p:txBody>
      </p:sp>
      <p:sp>
        <p:nvSpPr>
          <p:cNvPr id="3077" name="Text Box 5"/>
          <p:cNvSpPr txBox="1">
            <a:spLocks noChangeArrowheads="1"/>
          </p:cNvSpPr>
          <p:nvPr/>
        </p:nvSpPr>
        <p:spPr bwMode="auto">
          <a:xfrm>
            <a:off x="4279900" y="0"/>
            <a:ext cx="3278188" cy="533400"/>
          </a:xfrm>
          <a:prstGeom prst="rect">
            <a:avLst/>
          </a:prstGeom>
          <a:noFill/>
          <a:ln w="9525" cap="flat">
            <a:noFill/>
            <a:round/>
            <a:headEnd/>
            <a:tailEnd/>
          </a:ln>
          <a:effectLst/>
        </p:spPr>
        <p:txBody>
          <a:bodyPr wrap="none" anchor="ctr"/>
          <a:lstStyle/>
          <a:p>
            <a:pPr>
              <a:buFont typeface="Times New Roman" pitchFamily="16" charset="0"/>
              <a:buNone/>
              <a:defRPr/>
            </a:pPr>
            <a:endParaRPr lang="en-GB"/>
          </a:p>
        </p:txBody>
      </p:sp>
      <p:sp>
        <p:nvSpPr>
          <p:cNvPr id="3078" name="Text Box 6"/>
          <p:cNvSpPr txBox="1">
            <a:spLocks noChangeArrowheads="1"/>
          </p:cNvSpPr>
          <p:nvPr/>
        </p:nvSpPr>
        <p:spPr bwMode="auto">
          <a:xfrm>
            <a:off x="0" y="10156825"/>
            <a:ext cx="3278188" cy="533400"/>
          </a:xfrm>
          <a:prstGeom prst="rect">
            <a:avLst/>
          </a:prstGeom>
          <a:noFill/>
          <a:ln w="9525" cap="flat">
            <a:noFill/>
            <a:round/>
            <a:headEnd/>
            <a:tailEnd/>
          </a:ln>
          <a:effectLst/>
        </p:spPr>
        <p:txBody>
          <a:bodyPr wrap="none" anchor="ctr"/>
          <a:lstStyle/>
          <a:p>
            <a:pPr>
              <a:buFont typeface="Times New Roman" pitchFamily="16" charset="0"/>
              <a:buNone/>
              <a:defRPr/>
            </a:pPr>
            <a:endParaRPr lang="en-GB"/>
          </a:p>
        </p:txBody>
      </p:sp>
      <p:sp>
        <p:nvSpPr>
          <p:cNvPr id="3079" name="Rectangle 7"/>
          <p:cNvSpPr>
            <a:spLocks noGrp="1" noChangeArrowheads="1"/>
          </p:cNvSpPr>
          <p:nvPr>
            <p:ph type="sldNum"/>
          </p:nvPr>
        </p:nvSpPr>
        <p:spPr bwMode="auto">
          <a:xfrm>
            <a:off x="4279900" y="10156825"/>
            <a:ext cx="3276600" cy="531813"/>
          </a:xfrm>
          <a:prstGeom prst="rect">
            <a:avLst/>
          </a:prstGeom>
          <a:noFill/>
          <a:ln w="9525" cap="flat">
            <a:noFill/>
            <a:round/>
            <a:headEnd/>
            <a:tailEnd/>
          </a:ln>
          <a:effectLst/>
        </p:spPr>
        <p:txBody>
          <a:bodyPr vert="horz" wrap="square" lIns="0" tIns="0" rIns="0" bIns="0" numCol="1" anchor="b" anchorCtr="0" compatLnSpc="1">
            <a:prstTxWarp prst="textNoShape">
              <a:avLst/>
            </a:prstTxWarp>
          </a:bodyPr>
          <a:lstStyle>
            <a:lvl1pPr algn="r">
              <a:lnSpc>
                <a:spcPct val="95000"/>
              </a:lnSpc>
              <a:buSzPct val="45000"/>
              <a:buFont typeface="Wingding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ea typeface="Bitstream Vera Sans" charset="0"/>
                <a:cs typeface="Bitstream Vera Sans" charset="0"/>
              </a:defRPr>
            </a:lvl1pPr>
          </a:lstStyle>
          <a:p>
            <a:pPr>
              <a:defRPr/>
            </a:pPr>
            <a:fld id="{716C1FEE-6C05-44F8-B404-F7CD23806017}" type="slidenum">
              <a:rPr lang="en-GB"/>
              <a:pPr>
                <a:defRPr/>
              </a:pPr>
              <a:t>‹#›</a:t>
            </a:fld>
            <a:endParaRPr lang="en-GB"/>
          </a:p>
        </p:txBody>
      </p:sp>
    </p:spTree>
    <p:extLst>
      <p:ext uri="{BB962C8B-B14F-4D97-AF65-F5344CB8AC3E}">
        <p14:creationId xmlns:p14="http://schemas.microsoft.com/office/powerpoint/2010/main" val="272997730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p:nvPr>
        </p:nvSpPr>
        <p:spPr>
          <a:noFill/>
          <a:ln/>
        </p:spPr>
        <p:txBody>
          <a:bodyPr/>
          <a:lstStyle/>
          <a:p>
            <a:pPr>
              <a:buFont typeface="Wingdings" pitchFamily="2" charset="2"/>
              <a:buNone/>
            </a:pPr>
            <a:fld id="{C2BA71EA-290A-40BB-9376-5A0CACF1821B}" type="slidenum">
              <a:rPr lang="en-GB" smtClean="0">
                <a:latin typeface="Times New Roman" pitchFamily="18" charset="0"/>
              </a:rPr>
              <a:pPr>
                <a:buFont typeface="Wingdings" pitchFamily="2" charset="2"/>
                <a:buNone/>
              </a:pPr>
              <a:t>1</a:t>
            </a:fld>
            <a:endParaRPr lang="en-GB" smtClean="0">
              <a:latin typeface="Times New Roman" pitchFamily="18" charset="0"/>
            </a:endParaRPr>
          </a:p>
        </p:txBody>
      </p:sp>
      <p:sp>
        <p:nvSpPr>
          <p:cNvPr id="18435" name="Text Box 1"/>
          <p:cNvSpPr txBox="1">
            <a:spLocks noChangeArrowheads="1"/>
          </p:cNvSpPr>
          <p:nvPr/>
        </p:nvSpPr>
        <p:spPr bwMode="auto">
          <a:xfrm>
            <a:off x="4279900" y="10156825"/>
            <a:ext cx="3278188" cy="533400"/>
          </a:xfrm>
          <a:prstGeom prst="rect">
            <a:avLst/>
          </a:prstGeom>
          <a:noFill/>
          <a:ln w="9525">
            <a:noFill/>
            <a:round/>
            <a:headEnd/>
            <a:tailEnd/>
          </a:ln>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754BC33-65CF-483F-BA13-96C4A18BEB5C}" type="slidenum">
              <a:rPr lang="en-GB" sz="1400">
                <a:solidFill>
                  <a:srgbClr val="000000"/>
                </a:solidFill>
                <a:latin typeface="Times New Roman" pitchFamily="18" charset="0"/>
                <a:ea typeface="Bitstream Vera Sans" charset="0"/>
                <a:cs typeface="Bitstream Vera San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a:t>
            </a:fld>
            <a:endParaRPr lang="en-GB" sz="1400">
              <a:solidFill>
                <a:srgbClr val="000000"/>
              </a:solidFill>
              <a:latin typeface="Times New Roman" pitchFamily="18" charset="0"/>
              <a:ea typeface="Bitstream Vera Sans" charset="0"/>
              <a:cs typeface="Bitstream Vera Sans" charset="0"/>
            </a:endParaRPr>
          </a:p>
        </p:txBody>
      </p:sp>
      <p:sp>
        <p:nvSpPr>
          <p:cNvPr id="18436" name="Rectangle 2"/>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ln>
        </p:spPr>
      </p:sp>
      <p:sp>
        <p:nvSpPr>
          <p:cNvPr id="18437" name="Rectangle 3"/>
          <p:cNvSpPr>
            <a:spLocks noGrp="1" noChangeArrowheads="1"/>
          </p:cNvSpPr>
          <p:nvPr>
            <p:ph type="body" idx="1"/>
          </p:nvPr>
        </p:nvSpPr>
        <p:spPr>
          <a:xfrm>
            <a:off x="755650" y="5078413"/>
            <a:ext cx="6048375" cy="4811712"/>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Operational (should</a:t>
            </a:r>
            <a:r>
              <a:rPr lang="en-US" baseline="0" dirty="0" smtClean="0"/>
              <a:t> double check)</a:t>
            </a:r>
            <a:r>
              <a:rPr lang="en-US" dirty="0" smtClean="0"/>
              <a:t>:</a:t>
            </a:r>
          </a:p>
          <a:p>
            <a:r>
              <a:rPr lang="en-US" dirty="0" smtClean="0"/>
              <a:t>2 seasonal and 2 </a:t>
            </a:r>
            <a:r>
              <a:rPr lang="en-US" dirty="0" err="1" smtClean="0"/>
              <a:t>subseasonal</a:t>
            </a:r>
            <a:r>
              <a:rPr lang="en-US" dirty="0" smtClean="0"/>
              <a:t> members a day</a:t>
            </a:r>
          </a:p>
          <a:p>
            <a:r>
              <a:rPr lang="en-US" dirty="0" smtClean="0"/>
              <a:t>A </a:t>
            </a:r>
            <a:r>
              <a:rPr lang="en-US" dirty="0" err="1" smtClean="0"/>
              <a:t>hindcast</a:t>
            </a:r>
            <a:r>
              <a:rPr lang="en-US" dirty="0" smtClean="0"/>
              <a:t> set per week (number of ensemble members?)</a:t>
            </a:r>
          </a:p>
        </p:txBody>
      </p:sp>
      <p:sp>
        <p:nvSpPr>
          <p:cNvPr id="4" name="Slide Number Placeholder 3"/>
          <p:cNvSpPr>
            <a:spLocks noGrp="1"/>
          </p:cNvSpPr>
          <p:nvPr>
            <p:ph type="sldNum" idx="10"/>
          </p:nvPr>
        </p:nvSpPr>
        <p:spPr/>
        <p:txBody>
          <a:bodyPr/>
          <a:lstStyle/>
          <a:p>
            <a:pPr>
              <a:defRPr/>
            </a:pPr>
            <a:fld id="{716C1FEE-6C05-44F8-B404-F7CD23806017}" type="slidenum">
              <a:rPr lang="en-GB" smtClean="0"/>
              <a:pPr>
                <a:defRPr/>
              </a:pPr>
              <a:t>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p:sp>
      <p:sp>
        <p:nvSpPr>
          <p:cNvPr id="29699" name="Notes Placeholder 2"/>
          <p:cNvSpPr>
            <a:spLocks noGrp="1"/>
          </p:cNvSpPr>
          <p:nvPr>
            <p:ph type="body" idx="1"/>
          </p:nvPr>
        </p:nvSpPr>
        <p:spPr>
          <a:noFill/>
          <a:ln/>
        </p:spPr>
        <p:txBody>
          <a:bodyPr/>
          <a:lstStyle/>
          <a:p>
            <a:r>
              <a:rPr lang="en-GB" dirty="0" smtClean="0">
                <a:ea typeface="ＭＳ Ｐゴシック" pitchFamily="-84" charset="-128"/>
              </a:rPr>
              <a:t>Also make the point that CMIP3 models should not be discarded due to age.</a:t>
            </a:r>
          </a:p>
        </p:txBody>
      </p:sp>
      <p:sp>
        <p:nvSpPr>
          <p:cNvPr id="29700" name="Slide Number Placeholder 3"/>
          <p:cNvSpPr>
            <a:spLocks noGrp="1"/>
          </p:cNvSpPr>
          <p:nvPr>
            <p:ph type="sldNum" sz="quarter"/>
          </p:nvPr>
        </p:nvSpPr>
        <p:spPr>
          <a:noFill/>
        </p:spPr>
        <p:txBody>
          <a:bodyPr/>
          <a:lstStyle/>
          <a:p>
            <a:fld id="{03BA83FF-F74E-411F-A68D-CB7AEDD2EBF6}" type="slidenum">
              <a:rPr lang="en-GB"/>
              <a:pPr/>
              <a:t>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Positive</a:t>
            </a:r>
            <a:r>
              <a:rPr lang="en-GB" baseline="0" dirty="0" smtClean="0"/>
              <a:t> IOD</a:t>
            </a:r>
            <a:endParaRPr lang="en-GB" dirty="0"/>
          </a:p>
        </p:txBody>
      </p:sp>
      <p:sp>
        <p:nvSpPr>
          <p:cNvPr id="4" name="Slide Number Placeholder 3"/>
          <p:cNvSpPr>
            <a:spLocks noGrp="1"/>
          </p:cNvSpPr>
          <p:nvPr>
            <p:ph type="sldNum" idx="10"/>
          </p:nvPr>
        </p:nvSpPr>
        <p:spPr/>
        <p:txBody>
          <a:bodyPr/>
          <a:lstStyle/>
          <a:p>
            <a:pPr>
              <a:defRPr/>
            </a:pPr>
            <a:fld id="{716C1FEE-6C05-44F8-B404-F7CD23806017}" type="slidenum">
              <a:rPr lang="en-GB" smtClean="0"/>
              <a:pPr>
                <a:defRPr/>
              </a:pPr>
              <a:t>14</a:t>
            </a:fld>
            <a:endParaRPr lang="en-GB"/>
          </a:p>
        </p:txBody>
      </p:sp>
    </p:spTree>
    <p:extLst>
      <p:ext uri="{BB962C8B-B14F-4D97-AF65-F5344CB8AC3E}">
        <p14:creationId xmlns:p14="http://schemas.microsoft.com/office/powerpoint/2010/main" val="4011762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 upper level divergence</a:t>
            </a:r>
          </a:p>
          <a:p>
            <a:r>
              <a:rPr lang="en-US" dirty="0" smtClean="0"/>
              <a:t>Red – upper level convergence</a:t>
            </a:r>
            <a:endParaRPr lang="en-US" dirty="0"/>
          </a:p>
        </p:txBody>
      </p:sp>
      <p:sp>
        <p:nvSpPr>
          <p:cNvPr id="4" name="Slide Number Placeholder 3"/>
          <p:cNvSpPr>
            <a:spLocks noGrp="1"/>
          </p:cNvSpPr>
          <p:nvPr>
            <p:ph type="sldNum" idx="10"/>
          </p:nvPr>
        </p:nvSpPr>
        <p:spPr/>
        <p:txBody>
          <a:bodyPr/>
          <a:lstStyle/>
          <a:p>
            <a:pPr>
              <a:defRPr/>
            </a:pPr>
            <a:fld id="{716C1FEE-6C05-44F8-B404-F7CD23806017}" type="slidenum">
              <a:rPr lang="en-GB" smtClean="0"/>
              <a:pPr>
                <a:defRPr/>
              </a:pPr>
              <a:t>15</a:t>
            </a:fld>
            <a:endParaRPr lang="en-GB"/>
          </a:p>
        </p:txBody>
      </p:sp>
    </p:spTree>
    <p:extLst>
      <p:ext uri="{BB962C8B-B14F-4D97-AF65-F5344CB8AC3E}">
        <p14:creationId xmlns:p14="http://schemas.microsoft.com/office/powerpoint/2010/main" val="41921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some local process? </a:t>
            </a:r>
          </a:p>
          <a:p>
            <a:r>
              <a:rPr lang="en-US" dirty="0" smtClean="0"/>
              <a:t>Maybe</a:t>
            </a:r>
            <a:r>
              <a:rPr lang="en-US" baseline="0" dirty="0" smtClean="0"/>
              <a:t> equatorial </a:t>
            </a:r>
            <a:r>
              <a:rPr lang="en-US" baseline="0" dirty="0" err="1" smtClean="0"/>
              <a:t>atlantic</a:t>
            </a:r>
            <a:r>
              <a:rPr lang="en-US" baseline="0" dirty="0" smtClean="0"/>
              <a:t>?</a:t>
            </a:r>
            <a:endParaRPr lang="en-US" dirty="0"/>
          </a:p>
        </p:txBody>
      </p:sp>
      <p:sp>
        <p:nvSpPr>
          <p:cNvPr id="4" name="Slide Number Placeholder 3"/>
          <p:cNvSpPr>
            <a:spLocks noGrp="1"/>
          </p:cNvSpPr>
          <p:nvPr>
            <p:ph type="sldNum" idx="10"/>
          </p:nvPr>
        </p:nvSpPr>
        <p:spPr/>
        <p:txBody>
          <a:bodyPr/>
          <a:lstStyle/>
          <a:p>
            <a:pPr>
              <a:defRPr/>
            </a:pPr>
            <a:fld id="{716C1FEE-6C05-44F8-B404-F7CD23806017}" type="slidenum">
              <a:rPr lang="en-GB" smtClean="0"/>
              <a:pPr>
                <a:defRPr/>
              </a:pPr>
              <a:t>17</a:t>
            </a:fld>
            <a:endParaRPr lang="en-GB"/>
          </a:p>
        </p:txBody>
      </p:sp>
    </p:spTree>
    <p:extLst>
      <p:ext uri="{BB962C8B-B14F-4D97-AF65-F5344CB8AC3E}">
        <p14:creationId xmlns:p14="http://schemas.microsoft.com/office/powerpoint/2010/main" val="446044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ea typeface="ＭＳ Ｐゴシック" pitchFamily="-84" charset="-128"/>
              </a:rPr>
              <a:t>Figure 1: DJF </a:t>
            </a:r>
            <a:r>
              <a:rPr lang="en-US" dirty="0" err="1" smtClean="0">
                <a:latin typeface="Arial" pitchFamily="34" charset="0"/>
                <a:ea typeface="ＭＳ Ｐゴシック" pitchFamily="-84" charset="-128"/>
              </a:rPr>
              <a:t>sst</a:t>
            </a:r>
            <a:r>
              <a:rPr lang="en-US" dirty="0" smtClean="0">
                <a:latin typeface="Arial" pitchFamily="34" charset="0"/>
                <a:ea typeface="ＭＳ Ｐゴシック" pitchFamily="-84" charset="-128"/>
              </a:rPr>
              <a:t> biases in the northern Arabian Sea versus DJF </a:t>
            </a:r>
            <a:r>
              <a:rPr lang="en-US" dirty="0" err="1" smtClean="0">
                <a:latin typeface="Arial" pitchFamily="34" charset="0"/>
                <a:ea typeface="ＭＳ Ｐゴシック" pitchFamily="-84" charset="-128"/>
              </a:rPr>
              <a:t>meridional</a:t>
            </a:r>
            <a:r>
              <a:rPr lang="en-US" dirty="0" smtClean="0">
                <a:latin typeface="Arial" pitchFamily="34" charset="0"/>
                <a:ea typeface="ＭＳ Ｐゴシック" pitchFamily="-84" charset="-128"/>
              </a:rPr>
              <a:t> wind biases across from the northern coast.  Cold biases are related to too strong </a:t>
            </a:r>
            <a:r>
              <a:rPr lang="en-US" dirty="0" err="1" smtClean="0">
                <a:latin typeface="Arial" pitchFamily="34" charset="0"/>
                <a:ea typeface="ＭＳ Ｐゴシック" pitchFamily="-84" charset="-128"/>
              </a:rPr>
              <a:t>meridional</a:t>
            </a:r>
            <a:r>
              <a:rPr lang="en-US" dirty="0" smtClean="0">
                <a:latin typeface="Arial" pitchFamily="34" charset="0"/>
                <a:ea typeface="ＭＳ Ｐゴシック" pitchFamily="-84" charset="-128"/>
              </a:rPr>
              <a:t> winter monsoon winds (north-easterly monsoon), which </a:t>
            </a:r>
            <a:r>
              <a:rPr lang="en-US" dirty="0" err="1" smtClean="0">
                <a:latin typeface="Arial" pitchFamily="34" charset="0"/>
                <a:ea typeface="ＭＳ Ｐゴシック" pitchFamily="-84" charset="-128"/>
              </a:rPr>
              <a:t>advect</a:t>
            </a:r>
            <a:r>
              <a:rPr lang="en-US" dirty="0" smtClean="0">
                <a:latin typeface="Arial" pitchFamily="34" charset="0"/>
                <a:ea typeface="ＭＳ Ｐゴシック" pitchFamily="-84" charset="-128"/>
              </a:rPr>
              <a:t> cold dry air from across the land, increasing the upward latent heat flux over the ocean and cooling the surface.  The strong winds are related to cold land surface air temperature biases in Pakistan and NW India, creating a too-strong </a:t>
            </a:r>
            <a:r>
              <a:rPr lang="en-US" dirty="0" err="1" smtClean="0">
                <a:latin typeface="Arial" pitchFamily="34" charset="0"/>
                <a:ea typeface="ＭＳ Ｐゴシック" pitchFamily="-84" charset="-128"/>
              </a:rPr>
              <a:t>meridional</a:t>
            </a:r>
            <a:r>
              <a:rPr lang="en-US" dirty="0" smtClean="0">
                <a:latin typeface="Arial" pitchFamily="34" charset="0"/>
                <a:ea typeface="ＭＳ Ｐゴシック" pitchFamily="-84" charset="-128"/>
              </a:rPr>
              <a:t> temperature gradient.  The strong winter monsoon winds also feed excessive convergence into the western equatorial Indian Ocean and strong precipitation there (blue contours).</a:t>
            </a:r>
          </a:p>
          <a:p>
            <a:endParaRPr lang="en-US" dirty="0" smtClean="0">
              <a:latin typeface="Arial" pitchFamily="34" charset="0"/>
              <a:ea typeface="ＭＳ Ｐゴシック" pitchFamily="-84" charset="-128"/>
            </a:endParaRPr>
          </a:p>
          <a:p>
            <a:r>
              <a:rPr lang="en-US" dirty="0" smtClean="0">
                <a:latin typeface="Arial" pitchFamily="34" charset="0"/>
                <a:ea typeface="ＭＳ Ｐゴシック" pitchFamily="-84" charset="-128"/>
              </a:rPr>
              <a:t>Figure 2: DJF composite difference of surface temperatures, 850 winds, and precipitation in 7 coldest minus 7 warmest models based on northern Arabian Sea SST.</a:t>
            </a:r>
          </a:p>
          <a:p>
            <a:endParaRPr lang="en-US" dirty="0"/>
          </a:p>
        </p:txBody>
      </p:sp>
      <p:sp>
        <p:nvSpPr>
          <p:cNvPr id="4" name="Slide Number Placeholder 3"/>
          <p:cNvSpPr>
            <a:spLocks noGrp="1"/>
          </p:cNvSpPr>
          <p:nvPr>
            <p:ph type="sldNum" idx="10"/>
          </p:nvPr>
        </p:nvSpPr>
        <p:spPr/>
        <p:txBody>
          <a:bodyPr/>
          <a:lstStyle/>
          <a:p>
            <a:pPr>
              <a:defRPr/>
            </a:pPr>
            <a:fld id="{716C1FEE-6C05-44F8-B404-F7CD23806017}" type="slidenum">
              <a:rPr lang="en-GB" smtClean="0"/>
              <a:pPr>
                <a:defRPr/>
              </a:pPr>
              <a:t>24</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p:sp>
      <p:sp>
        <p:nvSpPr>
          <p:cNvPr id="27651" name="Rectangle 3"/>
          <p:cNvSpPr>
            <a:spLocks noGrp="1" noChangeArrowheads="1"/>
          </p:cNvSpPr>
          <p:nvPr>
            <p:ph type="body" idx="1"/>
          </p:nvPr>
        </p:nvSpPr>
        <p:spPr>
          <a:noFill/>
          <a:ln/>
        </p:spPr>
        <p:txBody>
          <a:bodyPr/>
          <a:lstStyle/>
          <a:p>
            <a:endParaRPr lang="en-GB" smtClean="0">
              <a:ea typeface="ＭＳ Ｐゴシック" pitchFamily="-8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104775"/>
            <a:ext cx="2138362" cy="60229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30175" y="104775"/>
            <a:ext cx="6262688"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0175" y="104775"/>
            <a:ext cx="8226425" cy="419100"/>
          </a:xfrm>
        </p:spPr>
        <p:txBody>
          <a:bodyPr/>
          <a:lstStyle/>
          <a:p>
            <a:r>
              <a:rPr lang="en-US" smtClean="0"/>
              <a:t>Click to edit Master title style</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txBox="1">
            <a:spLocks noChangeArrowheads="1"/>
          </p:cNvSpPr>
          <p:nvPr userDrawn="1"/>
        </p:nvSpPr>
        <p:spPr bwMode="auto">
          <a:xfrm>
            <a:off x="6659563" y="6381750"/>
            <a:ext cx="2305050" cy="287338"/>
          </a:xfrm>
          <a:prstGeom prst="rect">
            <a:avLst/>
          </a:prstGeom>
          <a:noFill/>
          <a:ln w="9525" cap="flat">
            <a:noFill/>
            <a:round/>
            <a:headEnd/>
            <a:tailEnd/>
          </a:ln>
          <a:effectLst/>
        </p:spPr>
        <p:txBody>
          <a:bodyPr lIns="0" tIns="0" rIns="0" bIns="0"/>
          <a:lstStyle>
            <a:lvl1pPr>
              <a:defRPr/>
            </a:lvl1pPr>
          </a:lstStyle>
          <a:p>
            <a:pPr algn="r">
              <a:lnSpc>
                <a:spcPct val="115000"/>
              </a:lnSpc>
              <a:buSzPct val="45000"/>
              <a:buFont typeface="Wingdings" charset="2"/>
              <a:buNone/>
              <a:tabLst>
                <a:tab pos="723900" algn="l"/>
              </a:tabLst>
              <a:defRPr/>
            </a:pPr>
            <a:r>
              <a:rPr lang="en-GB" sz="1400" b="1" dirty="0" smtClean="0">
                <a:solidFill>
                  <a:srgbClr val="004C1F"/>
                </a:solidFill>
                <a:latin typeface="+mj-lt"/>
                <a:ea typeface="Bitstream Vera Sans" charset="0"/>
                <a:cs typeface="Bitstream Vera Sans" charset="0"/>
              </a:rPr>
              <a:t>Stephanie J. Bush</a:t>
            </a:r>
          </a:p>
          <a:p>
            <a:pPr algn="r">
              <a:lnSpc>
                <a:spcPct val="115000"/>
              </a:lnSpc>
              <a:buSzPct val="45000"/>
              <a:buFont typeface="Wingdings" charset="2"/>
              <a:buNone/>
              <a:tabLst>
                <a:tab pos="723900" algn="l"/>
              </a:tabLst>
              <a:defRPr/>
            </a:pPr>
            <a:r>
              <a:rPr lang="en-GB" sz="1400" b="1" dirty="0" smtClean="0">
                <a:solidFill>
                  <a:srgbClr val="004C1F"/>
                </a:solidFill>
                <a:latin typeface="+mj-lt"/>
                <a:ea typeface="Bitstream Vera Sans" charset="0"/>
                <a:cs typeface="Bitstream Vera Sans" charset="0"/>
              </a:rPr>
              <a:t>University of Reading </a:t>
            </a:r>
            <a:endParaRPr lang="en-GB" sz="1400" b="1" dirty="0">
              <a:solidFill>
                <a:srgbClr val="004C1F"/>
              </a:solidFill>
              <a:latin typeface="+mj-lt"/>
              <a:ea typeface="Bitstream Vera Sans" charset="0"/>
              <a:cs typeface="Bitstream Vera Sans" charset="0"/>
            </a:endParaRPr>
          </a:p>
        </p:txBody>
      </p:sp>
      <p:cxnSp>
        <p:nvCxnSpPr>
          <p:cNvPr id="5" name="Straight Connector 4"/>
          <p:cNvCxnSpPr/>
          <p:nvPr userDrawn="1"/>
        </p:nvCxnSpPr>
        <p:spPr bwMode="auto">
          <a:xfrm>
            <a:off x="0" y="3716338"/>
            <a:ext cx="9144000" cy="0"/>
          </a:xfrm>
          <a:prstGeom prst="line">
            <a:avLst/>
          </a:prstGeom>
          <a:solidFill>
            <a:srgbClr val="00B8FF"/>
          </a:solidFill>
          <a:ln w="28575" cap="flat" cmpd="sng" algn="ctr">
            <a:solidFill>
              <a:schemeClr val="accent5">
                <a:lumMod val="50000"/>
              </a:schemeClr>
            </a:solidFill>
            <a:prstDash val="solid"/>
            <a:round/>
            <a:headEnd type="none" w="med" len="med"/>
            <a:tailEnd type="none" w="med" len="med"/>
          </a:ln>
          <a:effectLst/>
        </p:spPr>
      </p:cxn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6" name="Rectangle 4"/>
          <p:cNvSpPr>
            <a:spLocks noGrp="1" noChangeArrowheads="1"/>
          </p:cNvSpPr>
          <p:nvPr>
            <p:ph type="sldNum" idx="10"/>
          </p:nvPr>
        </p:nvSpPr>
        <p:spPr/>
        <p:txBody>
          <a:bodyPr/>
          <a:lstStyle>
            <a:lvl1pPr>
              <a:defRPr/>
            </a:lvl1pPr>
          </a:lstStyle>
          <a:p>
            <a:pPr>
              <a:defRPr/>
            </a:pPr>
            <a:fld id="{30AE2CE6-D5D0-433C-BBC1-7F6426336E8D}" type="slidenum">
              <a:rPr lang="en-GB"/>
              <a:pPr>
                <a:defRPr/>
              </a:pPr>
              <a:t>‹#›</a:t>
            </a:fld>
            <a:r>
              <a:rPr lang="en-GB" dirty="0"/>
              <a:t> </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4"/>
          <p:cNvSpPr txBox="1">
            <a:spLocks noChangeArrowheads="1"/>
          </p:cNvSpPr>
          <p:nvPr userDrawn="1"/>
        </p:nvSpPr>
        <p:spPr bwMode="auto">
          <a:xfrm>
            <a:off x="6659563" y="6381750"/>
            <a:ext cx="2305050" cy="287338"/>
          </a:xfrm>
          <a:prstGeom prst="rect">
            <a:avLst/>
          </a:prstGeom>
          <a:noFill/>
          <a:ln w="9525" cap="flat">
            <a:noFill/>
            <a:round/>
            <a:headEnd/>
            <a:tailEnd/>
          </a:ln>
          <a:effectLst/>
        </p:spPr>
        <p:txBody>
          <a:bodyPr lIns="0" tIns="0" rIns="0" bIns="0"/>
          <a:lstStyle>
            <a:lvl1pPr>
              <a:defRPr/>
            </a:lvl1pPr>
          </a:lstStyle>
          <a:p>
            <a:pPr algn="r">
              <a:lnSpc>
                <a:spcPct val="115000"/>
              </a:lnSpc>
              <a:buSzPct val="45000"/>
              <a:buFont typeface="Wingdings" charset="2"/>
              <a:buNone/>
              <a:tabLst>
                <a:tab pos="723900" algn="l"/>
              </a:tabLst>
              <a:defRPr/>
            </a:pPr>
            <a:r>
              <a:rPr lang="en-GB" sz="1400" b="1" dirty="0" smtClean="0">
                <a:solidFill>
                  <a:srgbClr val="004C1F"/>
                </a:solidFill>
                <a:latin typeface="+mj-lt"/>
                <a:ea typeface="Bitstream Vera Sans" charset="0"/>
                <a:cs typeface="Bitstream Vera Sans" charset="0"/>
              </a:rPr>
              <a:t>Stephanie J. Bush</a:t>
            </a:r>
          </a:p>
          <a:p>
            <a:pPr algn="r">
              <a:lnSpc>
                <a:spcPct val="115000"/>
              </a:lnSpc>
              <a:buSzPct val="45000"/>
              <a:buFont typeface="Wingdings" charset="2"/>
              <a:buNone/>
              <a:tabLst>
                <a:tab pos="723900" algn="l"/>
              </a:tabLst>
              <a:defRPr/>
            </a:pPr>
            <a:r>
              <a:rPr lang="en-GB" sz="1400" b="1" dirty="0" smtClean="0">
                <a:solidFill>
                  <a:srgbClr val="004C1F"/>
                </a:solidFill>
                <a:latin typeface="+mj-lt"/>
                <a:ea typeface="Bitstream Vera Sans" charset="0"/>
                <a:cs typeface="Bitstream Vera Sans" charset="0"/>
              </a:rPr>
              <a:t>University of Reading </a:t>
            </a:r>
            <a:endParaRPr lang="en-GB" sz="1400" b="1" dirty="0">
              <a:solidFill>
                <a:srgbClr val="004C1F"/>
              </a:solidFill>
              <a:latin typeface="+mj-lt"/>
              <a:ea typeface="Bitstream Vera Sans" charset="0"/>
              <a:cs typeface="Bitstream Vera Sans" charset="0"/>
            </a:endParaRPr>
          </a:p>
        </p:txBody>
      </p:sp>
      <p:cxnSp>
        <p:nvCxnSpPr>
          <p:cNvPr id="5" name="Straight Connector 4"/>
          <p:cNvCxnSpPr/>
          <p:nvPr userDrawn="1"/>
        </p:nvCxnSpPr>
        <p:spPr bwMode="auto">
          <a:xfrm>
            <a:off x="0" y="549275"/>
            <a:ext cx="9144000" cy="0"/>
          </a:xfrm>
          <a:prstGeom prst="line">
            <a:avLst/>
          </a:prstGeom>
          <a:solidFill>
            <a:srgbClr val="00B8FF"/>
          </a:solidFill>
          <a:ln w="28575" cap="flat" cmpd="sng" algn="ctr">
            <a:solidFill>
              <a:schemeClr val="accent5">
                <a:lumMod val="50000"/>
              </a:schemeClr>
            </a:solidFill>
            <a:prstDash val="solid"/>
            <a:round/>
            <a:headEnd type="none" w="med" len="med"/>
            <a:tailEnd type="none" w="med" len="med"/>
          </a:ln>
          <a:effectLst/>
        </p:spPr>
      </p:cxn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sldNum" idx="10"/>
          </p:nvPr>
        </p:nvSpPr>
        <p:spPr/>
        <p:txBody>
          <a:bodyPr/>
          <a:lstStyle>
            <a:lvl1pPr>
              <a:defRPr/>
            </a:lvl1pPr>
          </a:lstStyle>
          <a:p>
            <a:pPr>
              <a:defRPr/>
            </a:pPr>
            <a:fld id="{E5BED945-9306-4AAE-A8DF-EB9ABAAA6AD7}"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4"/>
          <p:cNvSpPr txBox="1">
            <a:spLocks noChangeArrowheads="1"/>
          </p:cNvSpPr>
          <p:nvPr userDrawn="1"/>
        </p:nvSpPr>
        <p:spPr bwMode="auto">
          <a:xfrm>
            <a:off x="6659563" y="6381750"/>
            <a:ext cx="2305050" cy="287338"/>
          </a:xfrm>
          <a:prstGeom prst="rect">
            <a:avLst/>
          </a:prstGeom>
          <a:noFill/>
          <a:ln w="9525" cap="flat">
            <a:noFill/>
            <a:round/>
            <a:headEnd/>
            <a:tailEnd/>
          </a:ln>
          <a:effectLst/>
        </p:spPr>
        <p:txBody>
          <a:bodyPr lIns="0" tIns="0" rIns="0" bIns="0"/>
          <a:lstStyle>
            <a:lvl1pPr>
              <a:defRPr/>
            </a:lvl1pPr>
          </a:lstStyle>
          <a:p>
            <a:pPr algn="r">
              <a:lnSpc>
                <a:spcPct val="115000"/>
              </a:lnSpc>
              <a:buSzPct val="45000"/>
              <a:buFont typeface="Wingdings" charset="2"/>
              <a:buNone/>
              <a:tabLst>
                <a:tab pos="723900" algn="l"/>
              </a:tabLst>
              <a:defRPr/>
            </a:pPr>
            <a:r>
              <a:rPr lang="en-GB" sz="1400" b="1" dirty="0" smtClean="0">
                <a:solidFill>
                  <a:srgbClr val="004C1F"/>
                </a:solidFill>
                <a:latin typeface="+mj-lt"/>
                <a:ea typeface="Bitstream Vera Sans" charset="0"/>
                <a:cs typeface="Bitstream Vera Sans" charset="0"/>
              </a:rPr>
              <a:t>Stephanie J. Bush</a:t>
            </a:r>
          </a:p>
          <a:p>
            <a:pPr algn="r">
              <a:lnSpc>
                <a:spcPct val="115000"/>
              </a:lnSpc>
              <a:buSzPct val="45000"/>
              <a:buFont typeface="Wingdings" charset="2"/>
              <a:buNone/>
              <a:tabLst>
                <a:tab pos="723900" algn="l"/>
              </a:tabLst>
              <a:defRPr/>
            </a:pPr>
            <a:r>
              <a:rPr lang="en-GB" sz="1400" b="1" dirty="0" smtClean="0">
                <a:solidFill>
                  <a:srgbClr val="004C1F"/>
                </a:solidFill>
                <a:latin typeface="+mj-lt"/>
                <a:ea typeface="Bitstream Vera Sans" charset="0"/>
                <a:cs typeface="Bitstream Vera Sans" charset="0"/>
              </a:rPr>
              <a:t>University of Reading </a:t>
            </a:r>
            <a:endParaRPr lang="en-GB" sz="1400" b="1" dirty="0">
              <a:solidFill>
                <a:srgbClr val="004C1F"/>
              </a:solidFill>
              <a:latin typeface="+mj-lt"/>
              <a:ea typeface="Bitstream Vera Sans" charset="0"/>
              <a:cs typeface="Bitstream Vera Sans"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4"/>
          <p:cNvSpPr>
            <a:spLocks noGrp="1" noChangeArrowheads="1"/>
          </p:cNvSpPr>
          <p:nvPr>
            <p:ph type="sldNum" idx="10"/>
          </p:nvPr>
        </p:nvSpPr>
        <p:spPr/>
        <p:txBody>
          <a:bodyPr/>
          <a:lstStyle>
            <a:lvl1pPr>
              <a:defRPr/>
            </a:lvl1pPr>
          </a:lstStyle>
          <a:p>
            <a:pPr>
              <a:defRPr/>
            </a:pPr>
            <a:fld id="{BD7B220A-6466-494C-B82B-98833E78BBBB}" type="slidenum">
              <a:rPr lang="en-GB"/>
              <a:pPr>
                <a:defRPr/>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4"/>
          <p:cNvSpPr txBox="1">
            <a:spLocks noChangeArrowheads="1"/>
          </p:cNvSpPr>
          <p:nvPr userDrawn="1"/>
        </p:nvSpPr>
        <p:spPr bwMode="auto">
          <a:xfrm>
            <a:off x="6659563" y="6381750"/>
            <a:ext cx="2305050" cy="287338"/>
          </a:xfrm>
          <a:prstGeom prst="rect">
            <a:avLst/>
          </a:prstGeom>
          <a:noFill/>
          <a:ln w="9525" cap="flat">
            <a:noFill/>
            <a:round/>
            <a:headEnd/>
            <a:tailEnd/>
          </a:ln>
          <a:effectLst/>
        </p:spPr>
        <p:txBody>
          <a:bodyPr lIns="0" tIns="0" rIns="0" bIns="0"/>
          <a:lstStyle>
            <a:lvl1pPr>
              <a:defRPr/>
            </a:lvl1pPr>
          </a:lstStyle>
          <a:p>
            <a:pPr algn="r">
              <a:lnSpc>
                <a:spcPct val="115000"/>
              </a:lnSpc>
              <a:buSzPct val="45000"/>
              <a:buFont typeface="Wingdings" charset="2"/>
              <a:buNone/>
              <a:tabLst>
                <a:tab pos="723900" algn="l"/>
              </a:tabLst>
              <a:defRPr/>
            </a:pPr>
            <a:r>
              <a:rPr lang="en-GB" sz="1400" b="1" dirty="0" smtClean="0">
                <a:solidFill>
                  <a:srgbClr val="004C1F"/>
                </a:solidFill>
                <a:latin typeface="+mj-lt"/>
                <a:ea typeface="Bitstream Vera Sans" charset="0"/>
                <a:cs typeface="Bitstream Vera Sans" charset="0"/>
              </a:rPr>
              <a:t>Stephanie J. Bush</a:t>
            </a:r>
          </a:p>
          <a:p>
            <a:pPr algn="r">
              <a:lnSpc>
                <a:spcPct val="115000"/>
              </a:lnSpc>
              <a:buSzPct val="45000"/>
              <a:buFont typeface="Wingdings" charset="2"/>
              <a:buNone/>
              <a:tabLst>
                <a:tab pos="723900" algn="l"/>
              </a:tabLst>
              <a:defRPr/>
            </a:pPr>
            <a:r>
              <a:rPr lang="en-GB" sz="1400" b="1" dirty="0" smtClean="0">
                <a:solidFill>
                  <a:srgbClr val="004C1F"/>
                </a:solidFill>
                <a:latin typeface="+mj-lt"/>
                <a:ea typeface="Bitstream Vera Sans" charset="0"/>
                <a:cs typeface="Bitstream Vera Sans" charset="0"/>
              </a:rPr>
              <a:t>University of Reading </a:t>
            </a:r>
            <a:endParaRPr lang="en-GB" sz="1400" b="1" dirty="0">
              <a:solidFill>
                <a:srgbClr val="004C1F"/>
              </a:solidFill>
              <a:latin typeface="+mj-lt"/>
              <a:ea typeface="Bitstream Vera Sans" charset="0"/>
              <a:cs typeface="Bitstream Vera Sans" charset="0"/>
            </a:endParaRPr>
          </a:p>
        </p:txBody>
      </p:sp>
      <p:cxnSp>
        <p:nvCxnSpPr>
          <p:cNvPr id="6" name="Straight Connector 5"/>
          <p:cNvCxnSpPr/>
          <p:nvPr userDrawn="1"/>
        </p:nvCxnSpPr>
        <p:spPr bwMode="auto">
          <a:xfrm>
            <a:off x="0" y="549275"/>
            <a:ext cx="9144000" cy="0"/>
          </a:xfrm>
          <a:prstGeom prst="line">
            <a:avLst/>
          </a:prstGeom>
          <a:solidFill>
            <a:srgbClr val="00B8FF"/>
          </a:solidFill>
          <a:ln w="28575" cap="flat" cmpd="sng" algn="ctr">
            <a:solidFill>
              <a:schemeClr val="accent5">
                <a:lumMod val="50000"/>
              </a:schemeClr>
            </a:solidFill>
            <a:prstDash val="solid"/>
            <a:round/>
            <a:headEnd type="none" w="med" len="med"/>
            <a:tailEnd type="none" w="med" len="med"/>
          </a:ln>
          <a:effectLst/>
        </p:spPr>
      </p:cxn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652463"/>
            <a:ext cx="4037013" cy="5475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652463"/>
            <a:ext cx="4037012" cy="5475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sldNum" idx="10"/>
          </p:nvPr>
        </p:nvSpPr>
        <p:spPr/>
        <p:txBody>
          <a:bodyPr/>
          <a:lstStyle>
            <a:lvl1pPr>
              <a:defRPr/>
            </a:lvl1pPr>
          </a:lstStyle>
          <a:p>
            <a:pPr>
              <a:defRPr/>
            </a:pPr>
            <a:fld id="{3C78007D-52F5-408B-AA51-F3FF0DDAECF1}" type="slidenum">
              <a:rPr lang="en-GB"/>
              <a:pPr>
                <a:defRPr/>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4"/>
          <p:cNvSpPr txBox="1">
            <a:spLocks noChangeArrowheads="1"/>
          </p:cNvSpPr>
          <p:nvPr userDrawn="1"/>
        </p:nvSpPr>
        <p:spPr bwMode="auto">
          <a:xfrm>
            <a:off x="6659563" y="6381750"/>
            <a:ext cx="2305050" cy="287338"/>
          </a:xfrm>
          <a:prstGeom prst="rect">
            <a:avLst/>
          </a:prstGeom>
          <a:noFill/>
          <a:ln w="9525" cap="flat">
            <a:noFill/>
            <a:round/>
            <a:headEnd/>
            <a:tailEnd/>
          </a:ln>
          <a:effectLst/>
        </p:spPr>
        <p:txBody>
          <a:bodyPr lIns="0" tIns="0" rIns="0" bIns="0"/>
          <a:lstStyle>
            <a:lvl1pPr>
              <a:defRPr/>
            </a:lvl1pPr>
          </a:lstStyle>
          <a:p>
            <a:pPr algn="r">
              <a:lnSpc>
                <a:spcPct val="115000"/>
              </a:lnSpc>
              <a:buSzPct val="45000"/>
              <a:buFont typeface="Wingdings" charset="2"/>
              <a:buNone/>
              <a:tabLst>
                <a:tab pos="723900" algn="l"/>
              </a:tabLst>
              <a:defRPr/>
            </a:pPr>
            <a:r>
              <a:rPr lang="en-GB" sz="1400" b="1" dirty="0" smtClean="0">
                <a:solidFill>
                  <a:srgbClr val="004C1F"/>
                </a:solidFill>
                <a:latin typeface="+mj-lt"/>
                <a:ea typeface="Bitstream Vera Sans" charset="0"/>
                <a:cs typeface="Bitstream Vera Sans" charset="0"/>
              </a:rPr>
              <a:t>Stephanie J. Bush</a:t>
            </a:r>
          </a:p>
          <a:p>
            <a:pPr algn="r">
              <a:lnSpc>
                <a:spcPct val="115000"/>
              </a:lnSpc>
              <a:buSzPct val="45000"/>
              <a:buFont typeface="Wingdings" charset="2"/>
              <a:buNone/>
              <a:tabLst>
                <a:tab pos="723900" algn="l"/>
              </a:tabLst>
              <a:defRPr/>
            </a:pPr>
            <a:r>
              <a:rPr lang="en-GB" sz="1400" b="1" dirty="0" smtClean="0">
                <a:solidFill>
                  <a:srgbClr val="004C1F"/>
                </a:solidFill>
                <a:latin typeface="+mj-lt"/>
                <a:ea typeface="Bitstream Vera Sans" charset="0"/>
                <a:cs typeface="Bitstream Vera Sans" charset="0"/>
              </a:rPr>
              <a:t>University of Reading </a:t>
            </a:r>
            <a:endParaRPr lang="en-GB" sz="1400" b="1" dirty="0">
              <a:solidFill>
                <a:srgbClr val="004C1F"/>
              </a:solidFill>
              <a:latin typeface="+mj-lt"/>
              <a:ea typeface="Bitstream Vera Sans" charset="0"/>
              <a:cs typeface="Bitstream Vera Sans" charset="0"/>
            </a:endParaRPr>
          </a:p>
        </p:txBody>
      </p:sp>
      <p:cxnSp>
        <p:nvCxnSpPr>
          <p:cNvPr id="4" name="Straight Connector 3"/>
          <p:cNvCxnSpPr/>
          <p:nvPr userDrawn="1"/>
        </p:nvCxnSpPr>
        <p:spPr bwMode="auto">
          <a:xfrm>
            <a:off x="0" y="549275"/>
            <a:ext cx="9144000" cy="0"/>
          </a:xfrm>
          <a:prstGeom prst="line">
            <a:avLst/>
          </a:prstGeom>
          <a:solidFill>
            <a:srgbClr val="00B8FF"/>
          </a:solidFill>
          <a:ln w="28575" cap="flat" cmpd="sng" algn="ctr">
            <a:solidFill>
              <a:schemeClr val="accent5">
                <a:lumMod val="50000"/>
              </a:schemeClr>
            </a:solidFill>
            <a:prstDash val="solid"/>
            <a:round/>
            <a:headEnd type="none" w="med" len="med"/>
            <a:tailEnd type="none" w="med" len="med"/>
          </a:ln>
          <a:effectLst/>
        </p:spPr>
      </p:cxnSp>
      <p:sp>
        <p:nvSpPr>
          <p:cNvPr id="2" name="Title 1"/>
          <p:cNvSpPr>
            <a:spLocks noGrp="1"/>
          </p:cNvSpPr>
          <p:nvPr>
            <p:ph type="title"/>
          </p:nvPr>
        </p:nvSpPr>
        <p:spPr/>
        <p:txBody>
          <a:bodyPr/>
          <a:lstStyle/>
          <a:p>
            <a:r>
              <a:rPr lang="en-US" smtClean="0"/>
              <a:t>Click to edit Master title style</a:t>
            </a:r>
            <a:endParaRPr lang="en-GB"/>
          </a:p>
        </p:txBody>
      </p:sp>
      <p:sp>
        <p:nvSpPr>
          <p:cNvPr id="5" name="Rectangle 4"/>
          <p:cNvSpPr>
            <a:spLocks noGrp="1" noChangeArrowheads="1"/>
          </p:cNvSpPr>
          <p:nvPr>
            <p:ph type="sldNum" idx="10"/>
          </p:nvPr>
        </p:nvSpPr>
        <p:spPr/>
        <p:txBody>
          <a:bodyPr/>
          <a:lstStyle>
            <a:lvl1pPr>
              <a:defRPr/>
            </a:lvl1pPr>
          </a:lstStyle>
          <a:p>
            <a:pPr>
              <a:defRPr/>
            </a:pPr>
            <a:fld id="{5319C602-E900-40FE-9010-DC0BEA631915}"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4"/>
          <p:cNvSpPr txBox="1">
            <a:spLocks noChangeArrowheads="1"/>
          </p:cNvSpPr>
          <p:nvPr userDrawn="1"/>
        </p:nvSpPr>
        <p:spPr bwMode="auto">
          <a:xfrm>
            <a:off x="6659563" y="6381750"/>
            <a:ext cx="2305050" cy="287338"/>
          </a:xfrm>
          <a:prstGeom prst="rect">
            <a:avLst/>
          </a:prstGeom>
          <a:noFill/>
          <a:ln w="9525" cap="flat">
            <a:noFill/>
            <a:round/>
            <a:headEnd/>
            <a:tailEnd/>
          </a:ln>
          <a:effectLst/>
        </p:spPr>
        <p:txBody>
          <a:bodyPr lIns="0" tIns="0" rIns="0" bIns="0"/>
          <a:lstStyle>
            <a:lvl1pPr>
              <a:defRPr/>
            </a:lvl1pPr>
          </a:lstStyle>
          <a:p>
            <a:pPr algn="r">
              <a:lnSpc>
                <a:spcPct val="115000"/>
              </a:lnSpc>
              <a:buSzPct val="45000"/>
              <a:buFont typeface="Wingdings" charset="2"/>
              <a:buNone/>
              <a:tabLst>
                <a:tab pos="723900" algn="l"/>
              </a:tabLst>
              <a:defRPr/>
            </a:pPr>
            <a:r>
              <a:rPr lang="en-GB" sz="1400" b="1" dirty="0" smtClean="0">
                <a:solidFill>
                  <a:srgbClr val="004C1F"/>
                </a:solidFill>
                <a:latin typeface="+mj-lt"/>
                <a:ea typeface="Bitstream Vera Sans" charset="0"/>
                <a:cs typeface="Bitstream Vera Sans" charset="0"/>
              </a:rPr>
              <a:t>Stephanie J. Bush</a:t>
            </a:r>
          </a:p>
          <a:p>
            <a:pPr algn="r">
              <a:lnSpc>
                <a:spcPct val="115000"/>
              </a:lnSpc>
              <a:buSzPct val="45000"/>
              <a:buFont typeface="Wingdings" charset="2"/>
              <a:buNone/>
              <a:tabLst>
                <a:tab pos="723900" algn="l"/>
              </a:tabLst>
              <a:defRPr/>
            </a:pPr>
            <a:r>
              <a:rPr lang="en-GB" sz="1400" b="1" dirty="0" smtClean="0">
                <a:solidFill>
                  <a:srgbClr val="004C1F"/>
                </a:solidFill>
                <a:latin typeface="+mj-lt"/>
                <a:ea typeface="Bitstream Vera Sans" charset="0"/>
                <a:cs typeface="Bitstream Vera Sans" charset="0"/>
              </a:rPr>
              <a:t>University of Reading </a:t>
            </a:r>
            <a:endParaRPr lang="en-GB" sz="1400" b="1" dirty="0">
              <a:solidFill>
                <a:srgbClr val="004C1F"/>
              </a:solidFill>
              <a:latin typeface="+mj-lt"/>
              <a:ea typeface="Bitstream Vera Sans" charset="0"/>
              <a:cs typeface="Bitstream Vera Sans" charset="0"/>
            </a:endParaRPr>
          </a:p>
        </p:txBody>
      </p:sp>
      <p:sp>
        <p:nvSpPr>
          <p:cNvPr id="3" name="Rectangle 4"/>
          <p:cNvSpPr>
            <a:spLocks noGrp="1" noChangeArrowheads="1"/>
          </p:cNvSpPr>
          <p:nvPr>
            <p:ph type="sldNum" idx="10"/>
          </p:nvPr>
        </p:nvSpPr>
        <p:spPr/>
        <p:txBody>
          <a:bodyPr/>
          <a:lstStyle>
            <a:lvl1pPr>
              <a:defRPr/>
            </a:lvl1pPr>
          </a:lstStyle>
          <a:p>
            <a:pPr>
              <a:defRPr/>
            </a:pPr>
            <a:fld id="{E03D8748-B581-43F7-A1FD-BA44D307C337}" type="slidenum">
              <a:rPr lang="en-GB"/>
              <a:pPr>
                <a:defRPr/>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txBox="1">
            <a:spLocks noChangeArrowheads="1"/>
          </p:cNvSpPr>
          <p:nvPr userDrawn="1"/>
        </p:nvSpPr>
        <p:spPr bwMode="auto">
          <a:xfrm>
            <a:off x="6659563" y="6381750"/>
            <a:ext cx="2305050" cy="287338"/>
          </a:xfrm>
          <a:prstGeom prst="rect">
            <a:avLst/>
          </a:prstGeom>
          <a:noFill/>
          <a:ln w="9525" cap="flat">
            <a:noFill/>
            <a:round/>
            <a:headEnd/>
            <a:tailEnd/>
          </a:ln>
          <a:effectLst/>
        </p:spPr>
        <p:txBody>
          <a:bodyPr lIns="0" tIns="0" rIns="0" bIns="0"/>
          <a:lstStyle>
            <a:lvl1pPr>
              <a:defRPr/>
            </a:lvl1pPr>
          </a:lstStyle>
          <a:p>
            <a:pPr algn="r">
              <a:lnSpc>
                <a:spcPct val="115000"/>
              </a:lnSpc>
              <a:buSzPct val="45000"/>
              <a:buFont typeface="Wingdings" charset="2"/>
              <a:buNone/>
              <a:tabLst>
                <a:tab pos="723900" algn="l"/>
              </a:tabLst>
              <a:defRPr/>
            </a:pPr>
            <a:r>
              <a:rPr lang="en-GB" sz="1400" b="1" dirty="0" smtClean="0">
                <a:solidFill>
                  <a:srgbClr val="004C1F"/>
                </a:solidFill>
                <a:latin typeface="+mj-lt"/>
                <a:ea typeface="Bitstream Vera Sans" charset="0"/>
                <a:cs typeface="Bitstream Vera Sans" charset="0"/>
              </a:rPr>
              <a:t>Stephanie J. Bush</a:t>
            </a:r>
          </a:p>
          <a:p>
            <a:pPr algn="r">
              <a:lnSpc>
                <a:spcPct val="115000"/>
              </a:lnSpc>
              <a:buSzPct val="45000"/>
              <a:buFont typeface="Wingdings" charset="2"/>
              <a:buNone/>
              <a:tabLst>
                <a:tab pos="723900" algn="l"/>
              </a:tabLst>
              <a:defRPr/>
            </a:pPr>
            <a:r>
              <a:rPr lang="en-GB" sz="1400" b="1" dirty="0" smtClean="0">
                <a:solidFill>
                  <a:srgbClr val="004C1F"/>
                </a:solidFill>
                <a:latin typeface="+mj-lt"/>
                <a:ea typeface="Bitstream Vera Sans" charset="0"/>
                <a:cs typeface="Bitstream Vera Sans" charset="0"/>
              </a:rPr>
              <a:t>University of Reading </a:t>
            </a:r>
            <a:endParaRPr lang="en-GB" sz="1400" b="1" dirty="0">
              <a:solidFill>
                <a:srgbClr val="004C1F"/>
              </a:solidFill>
              <a:latin typeface="+mj-lt"/>
              <a:ea typeface="Bitstream Vera Sans" charset="0"/>
              <a:cs typeface="Bitstream Vera Sans" charset="0"/>
            </a:endParaRP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5"/>
          <p:cNvSpPr>
            <a:spLocks noGrp="1" noChangeArrowheads="1"/>
          </p:cNvSpPr>
          <p:nvPr>
            <p:ph type="sldNum" idx="10"/>
          </p:nvPr>
        </p:nvSpPr>
        <p:spPr/>
        <p:txBody>
          <a:bodyPr/>
          <a:lstStyle>
            <a:lvl1pPr>
              <a:defRPr/>
            </a:lvl1pPr>
          </a:lstStyle>
          <a:p>
            <a:pPr>
              <a:defRPr/>
            </a:pPr>
            <a:fld id="{E463AE8A-E057-4FEA-92CF-30995184FFE8}"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txBox="1">
            <a:spLocks noChangeArrowheads="1"/>
          </p:cNvSpPr>
          <p:nvPr userDrawn="1"/>
        </p:nvSpPr>
        <p:spPr bwMode="auto">
          <a:xfrm>
            <a:off x="6659563" y="6381750"/>
            <a:ext cx="2305050" cy="287338"/>
          </a:xfrm>
          <a:prstGeom prst="rect">
            <a:avLst/>
          </a:prstGeom>
          <a:noFill/>
          <a:ln w="9525" cap="flat">
            <a:noFill/>
            <a:round/>
            <a:headEnd/>
            <a:tailEnd/>
          </a:ln>
          <a:effectLst/>
        </p:spPr>
        <p:txBody>
          <a:bodyPr lIns="0" tIns="0" rIns="0" bIns="0"/>
          <a:lstStyle>
            <a:lvl1pPr>
              <a:defRPr/>
            </a:lvl1pPr>
          </a:lstStyle>
          <a:p>
            <a:pPr algn="r">
              <a:lnSpc>
                <a:spcPct val="115000"/>
              </a:lnSpc>
              <a:buSzPct val="45000"/>
              <a:buFont typeface="Wingdings" charset="2"/>
              <a:buNone/>
              <a:tabLst>
                <a:tab pos="723900" algn="l"/>
              </a:tabLst>
              <a:defRPr/>
            </a:pPr>
            <a:r>
              <a:rPr lang="en-GB" sz="1400" b="1" dirty="0" smtClean="0">
                <a:solidFill>
                  <a:srgbClr val="004C1F"/>
                </a:solidFill>
                <a:latin typeface="+mj-lt"/>
                <a:ea typeface="Bitstream Vera Sans" charset="0"/>
                <a:cs typeface="Bitstream Vera Sans" charset="0"/>
              </a:rPr>
              <a:t>Stephanie J. Bush</a:t>
            </a:r>
          </a:p>
          <a:p>
            <a:pPr algn="r">
              <a:lnSpc>
                <a:spcPct val="115000"/>
              </a:lnSpc>
              <a:buSzPct val="45000"/>
              <a:buFont typeface="Wingdings" charset="2"/>
              <a:buNone/>
              <a:tabLst>
                <a:tab pos="723900" algn="l"/>
              </a:tabLst>
              <a:defRPr/>
            </a:pPr>
            <a:r>
              <a:rPr lang="en-GB" sz="1400" b="1" dirty="0" smtClean="0">
                <a:solidFill>
                  <a:srgbClr val="004C1F"/>
                </a:solidFill>
                <a:latin typeface="+mj-lt"/>
                <a:ea typeface="Bitstream Vera Sans" charset="0"/>
                <a:cs typeface="Bitstream Vera Sans" charset="0"/>
              </a:rPr>
              <a:t>University of Reading </a:t>
            </a:r>
            <a:endParaRPr lang="en-GB" sz="1400" b="1" dirty="0">
              <a:solidFill>
                <a:srgbClr val="004C1F"/>
              </a:solidFill>
              <a:latin typeface="+mj-lt"/>
              <a:ea typeface="Bitstream Vera Sans" charset="0"/>
              <a:cs typeface="Bitstream Vera Sans" charset="0"/>
            </a:endParaRP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5"/>
          <p:cNvSpPr>
            <a:spLocks noGrp="1" noChangeArrowheads="1"/>
          </p:cNvSpPr>
          <p:nvPr>
            <p:ph type="sldNum" idx="10"/>
          </p:nvPr>
        </p:nvSpPr>
        <p:spPr/>
        <p:txBody>
          <a:bodyPr/>
          <a:lstStyle>
            <a:lvl1pPr>
              <a:defRPr/>
            </a:lvl1pPr>
          </a:lstStyle>
          <a:p>
            <a:pPr>
              <a:defRPr/>
            </a:pPr>
            <a:fld id="{8980FA21-C78D-4E6B-B18A-D436B4FECA20}" type="slidenum">
              <a:rPr lang="en-GB"/>
              <a:pPr>
                <a:defRPr/>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bwMode="auto">
          <a:xfrm>
            <a:off x="0" y="549275"/>
            <a:ext cx="9144000" cy="0"/>
          </a:xfrm>
          <a:prstGeom prst="line">
            <a:avLst/>
          </a:prstGeom>
          <a:solidFill>
            <a:srgbClr val="00B8FF"/>
          </a:solidFill>
          <a:ln w="28575" cap="flat" cmpd="sng" algn="ctr">
            <a:solidFill>
              <a:schemeClr val="accent5">
                <a:lumMod val="50000"/>
              </a:schemeClr>
            </a:solidFill>
            <a:prstDash val="solid"/>
            <a:round/>
            <a:headEnd type="none" w="med" len="med"/>
            <a:tailEnd type="none" w="med" len="med"/>
          </a:ln>
          <a:effectLst/>
        </p:spPr>
      </p:cxnSp>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sldNum" idx="10"/>
          </p:nvPr>
        </p:nvSpPr>
        <p:spPr/>
        <p:txBody>
          <a:bodyPr/>
          <a:lstStyle>
            <a:lvl1pPr>
              <a:defRPr/>
            </a:lvl1pPr>
          </a:lstStyle>
          <a:p>
            <a:pPr>
              <a:defRPr/>
            </a:pPr>
            <a:fld id="{BACBDED0-0114-4120-8DAA-6A1242105AB7}" type="slidenum">
              <a:rPr lang="en-GB"/>
              <a:pPr>
                <a:defRPr/>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104775"/>
            <a:ext cx="2138362" cy="60229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30175" y="104775"/>
            <a:ext cx="6262688"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sldNum" idx="10"/>
          </p:nvPr>
        </p:nvSpPr>
        <p:spPr/>
        <p:txBody>
          <a:bodyPr/>
          <a:lstStyle>
            <a:lvl1pPr>
              <a:defRPr/>
            </a:lvl1pPr>
          </a:lstStyle>
          <a:p>
            <a:pPr>
              <a:defRPr/>
            </a:pPr>
            <a:fld id="{AD429A55-5C96-46F8-841D-E24345210CA0}"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652463"/>
            <a:ext cx="4037013" cy="5475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652463"/>
            <a:ext cx="4037012" cy="5475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4" cstate="print"/>
          <a:srcRect/>
          <a:stretch>
            <a:fillRect/>
          </a:stretch>
        </p:blipFill>
        <p:spPr bwMode="auto">
          <a:xfrm>
            <a:off x="1643063" y="590550"/>
            <a:ext cx="5857875" cy="5695950"/>
          </a:xfrm>
          <a:prstGeom prst="rect">
            <a:avLst/>
          </a:prstGeom>
          <a:noFill/>
          <a:ln w="9525">
            <a:noFill/>
            <a:round/>
            <a:headEnd/>
            <a:tailEnd/>
          </a:ln>
        </p:spPr>
      </p:pic>
      <p:sp>
        <p:nvSpPr>
          <p:cNvPr id="1027" name="Rectangle 2"/>
          <p:cNvSpPr>
            <a:spLocks noGrp="1" noChangeArrowheads="1"/>
          </p:cNvSpPr>
          <p:nvPr>
            <p:ph type="body" idx="1"/>
          </p:nvPr>
        </p:nvSpPr>
        <p:spPr bwMode="auto">
          <a:xfrm>
            <a:off x="457200" y="652463"/>
            <a:ext cx="8226425" cy="5475287"/>
          </a:xfrm>
          <a:prstGeom prst="rect">
            <a:avLst/>
          </a:prstGeom>
          <a:noFill/>
          <a:ln w="9525">
            <a:noFill/>
            <a:round/>
            <a:headEnd/>
            <a:tailEnd/>
          </a:ln>
        </p:spPr>
        <p:txBody>
          <a:bodyPr vert="horz" wrap="square" lIns="0" tIns="28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8" name="Rectangle 3"/>
          <p:cNvSpPr>
            <a:spLocks noGrp="1" noChangeArrowheads="1"/>
          </p:cNvSpPr>
          <p:nvPr>
            <p:ph type="title"/>
          </p:nvPr>
        </p:nvSpPr>
        <p:spPr bwMode="auto">
          <a:xfrm>
            <a:off x="130175" y="104775"/>
            <a:ext cx="8226425" cy="419100"/>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Click to edit the title text format</a:t>
            </a:r>
          </a:p>
        </p:txBody>
      </p:sp>
      <p:pic>
        <p:nvPicPr>
          <p:cNvPr id="1029" name="Picture 4"/>
          <p:cNvPicPr>
            <a:picLocks noChangeAspect="1" noChangeArrowheads="1"/>
          </p:cNvPicPr>
          <p:nvPr/>
        </p:nvPicPr>
        <p:blipFill>
          <a:blip r:embed="rId15" cstate="print"/>
          <a:srcRect/>
          <a:stretch>
            <a:fillRect/>
          </a:stretch>
        </p:blipFill>
        <p:spPr bwMode="auto">
          <a:xfrm>
            <a:off x="0" y="6108700"/>
            <a:ext cx="9144000" cy="749300"/>
          </a:xfrm>
          <a:prstGeom prst="rect">
            <a:avLst/>
          </a:prstGeom>
          <a:noFill/>
          <a:ln w="9525">
            <a:noFill/>
            <a:round/>
            <a:headEnd/>
            <a:tailEnd/>
          </a:ln>
        </p:spPr>
      </p:pic>
      <p:sp>
        <p:nvSpPr>
          <p:cNvPr id="2" name="Text Box 5"/>
          <p:cNvSpPr txBox="1">
            <a:spLocks noChangeArrowheads="1"/>
          </p:cNvSpPr>
          <p:nvPr/>
        </p:nvSpPr>
        <p:spPr bwMode="auto">
          <a:xfrm>
            <a:off x="4484688" y="6370638"/>
            <a:ext cx="2897187" cy="265112"/>
          </a:xfrm>
          <a:prstGeom prst="rect">
            <a:avLst/>
          </a:prstGeom>
          <a:noFill/>
          <a:ln w="9525" cap="flat">
            <a:noFill/>
            <a:round/>
            <a:headEnd/>
            <a:tailEnd/>
          </a:ln>
          <a:effectLst/>
        </p:spPr>
        <p:txBody>
          <a:bodyPr wrap="none" anchor="ctr"/>
          <a:lstStyle/>
          <a:p>
            <a:pPr>
              <a:buFont typeface="Times New Roman" pitchFamily="16" charset="0"/>
              <a:buNone/>
              <a:defRPr/>
            </a:pPr>
            <a:endParaRPr lang="en-GB"/>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hf hdr="0" dt="0"/>
  <p:txStyles>
    <p:titleStyle>
      <a:lvl1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mj-lt"/>
          <a:ea typeface="+mj-ea"/>
          <a:cs typeface="+mj-cs"/>
        </a:defRPr>
      </a:lvl1pPr>
      <a:lvl2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Gill Sans MT" pitchFamily="32" charset="0"/>
          <a:ea typeface="msgothic" charset="0"/>
          <a:cs typeface="msgothic" charset="0"/>
        </a:defRPr>
      </a:lvl2pPr>
      <a:lvl3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Gill Sans MT" pitchFamily="32" charset="0"/>
          <a:ea typeface="msgothic" charset="0"/>
          <a:cs typeface="msgothic" charset="0"/>
        </a:defRPr>
      </a:lvl3pPr>
      <a:lvl4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Gill Sans MT" pitchFamily="32" charset="0"/>
          <a:ea typeface="msgothic" charset="0"/>
          <a:cs typeface="msgothic" charset="0"/>
        </a:defRPr>
      </a:lvl4pPr>
      <a:lvl5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Gill Sans MT" pitchFamily="32" charset="0"/>
          <a:ea typeface="msgothic" charset="0"/>
          <a:cs typeface="msgothic" charset="0"/>
        </a:defRPr>
      </a:lvl5pPr>
      <a:lvl6pPr marL="2514600" indent="-228600" algn="l" defTabSz="449263" rtl="0" eaLnBrk="0" fontAlgn="base" hangingPunct="0">
        <a:lnSpc>
          <a:spcPct val="115000"/>
        </a:lnSpc>
        <a:spcBef>
          <a:spcPct val="0"/>
        </a:spcBef>
        <a:spcAft>
          <a:spcPct val="0"/>
        </a:spcAft>
        <a:buClr>
          <a:srgbClr val="000000"/>
        </a:buClr>
        <a:buSzPct val="100000"/>
        <a:buFont typeface="Times New Roman" pitchFamily="16" charset="0"/>
        <a:defRPr sz="2400" b="1">
          <a:solidFill>
            <a:srgbClr val="00704A"/>
          </a:solidFill>
          <a:latin typeface="Gill Sans MT" pitchFamily="32" charset="0"/>
          <a:ea typeface="msgothic" charset="0"/>
          <a:cs typeface="msgothic" charset="0"/>
        </a:defRPr>
      </a:lvl6pPr>
      <a:lvl7pPr marL="2971800" indent="-228600" algn="l" defTabSz="449263" rtl="0" eaLnBrk="0" fontAlgn="base" hangingPunct="0">
        <a:lnSpc>
          <a:spcPct val="115000"/>
        </a:lnSpc>
        <a:spcBef>
          <a:spcPct val="0"/>
        </a:spcBef>
        <a:spcAft>
          <a:spcPct val="0"/>
        </a:spcAft>
        <a:buClr>
          <a:srgbClr val="000000"/>
        </a:buClr>
        <a:buSzPct val="100000"/>
        <a:buFont typeface="Times New Roman" pitchFamily="16" charset="0"/>
        <a:defRPr sz="2400" b="1">
          <a:solidFill>
            <a:srgbClr val="00704A"/>
          </a:solidFill>
          <a:latin typeface="Gill Sans MT" pitchFamily="32" charset="0"/>
          <a:ea typeface="msgothic" charset="0"/>
          <a:cs typeface="msgothic" charset="0"/>
        </a:defRPr>
      </a:lvl7pPr>
      <a:lvl8pPr marL="3429000" indent="-228600" algn="l" defTabSz="449263" rtl="0" eaLnBrk="0" fontAlgn="base" hangingPunct="0">
        <a:lnSpc>
          <a:spcPct val="115000"/>
        </a:lnSpc>
        <a:spcBef>
          <a:spcPct val="0"/>
        </a:spcBef>
        <a:spcAft>
          <a:spcPct val="0"/>
        </a:spcAft>
        <a:buClr>
          <a:srgbClr val="000000"/>
        </a:buClr>
        <a:buSzPct val="100000"/>
        <a:buFont typeface="Times New Roman" pitchFamily="16" charset="0"/>
        <a:defRPr sz="2400" b="1">
          <a:solidFill>
            <a:srgbClr val="00704A"/>
          </a:solidFill>
          <a:latin typeface="Gill Sans MT" pitchFamily="32" charset="0"/>
          <a:ea typeface="msgothic" charset="0"/>
          <a:cs typeface="msgothic" charset="0"/>
        </a:defRPr>
      </a:lvl8pPr>
      <a:lvl9pPr marL="3886200" indent="-228600" algn="l" defTabSz="449263" rtl="0" eaLnBrk="0" fontAlgn="base" hangingPunct="0">
        <a:lnSpc>
          <a:spcPct val="115000"/>
        </a:lnSpc>
        <a:spcBef>
          <a:spcPct val="0"/>
        </a:spcBef>
        <a:spcAft>
          <a:spcPct val="0"/>
        </a:spcAft>
        <a:buClr>
          <a:srgbClr val="000000"/>
        </a:buClr>
        <a:buSzPct val="100000"/>
        <a:buFont typeface="Times New Roman" pitchFamily="16" charset="0"/>
        <a:defRPr sz="2400" b="1">
          <a:solidFill>
            <a:srgbClr val="00704A"/>
          </a:solidFill>
          <a:latin typeface="Gill Sans MT" pitchFamily="32" charset="0"/>
          <a:ea typeface="msgothic" charset="0"/>
          <a:cs typeface="msgothic"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8" charset="0"/>
        <a:buChar char="•"/>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2" cstate="print"/>
          <a:srcRect/>
          <a:stretch>
            <a:fillRect/>
          </a:stretch>
        </p:blipFill>
        <p:spPr bwMode="auto">
          <a:xfrm>
            <a:off x="1643063" y="590550"/>
            <a:ext cx="5857875" cy="5695950"/>
          </a:xfrm>
          <a:prstGeom prst="rect">
            <a:avLst/>
          </a:prstGeom>
          <a:noFill/>
          <a:ln w="9525">
            <a:noFill/>
            <a:round/>
            <a:headEnd/>
            <a:tailEnd/>
          </a:ln>
        </p:spPr>
      </p:pic>
      <p:sp>
        <p:nvSpPr>
          <p:cNvPr id="2051" name="Rectangle 2"/>
          <p:cNvSpPr>
            <a:spLocks noGrp="1" noChangeArrowheads="1"/>
          </p:cNvSpPr>
          <p:nvPr>
            <p:ph type="body" idx="1"/>
          </p:nvPr>
        </p:nvSpPr>
        <p:spPr bwMode="auto">
          <a:xfrm>
            <a:off x="457200" y="652463"/>
            <a:ext cx="8226425" cy="5475287"/>
          </a:xfrm>
          <a:prstGeom prst="rect">
            <a:avLst/>
          </a:prstGeom>
          <a:noFill/>
          <a:ln w="9525">
            <a:noFill/>
            <a:round/>
            <a:headEnd/>
            <a:tailEnd/>
          </a:ln>
        </p:spPr>
        <p:txBody>
          <a:bodyPr vert="horz" wrap="square" lIns="0" tIns="28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052" name="Rectangle 3"/>
          <p:cNvSpPr>
            <a:spLocks noGrp="1" noChangeArrowheads="1"/>
          </p:cNvSpPr>
          <p:nvPr>
            <p:ph type="title"/>
          </p:nvPr>
        </p:nvSpPr>
        <p:spPr bwMode="auto">
          <a:xfrm>
            <a:off x="130175" y="104775"/>
            <a:ext cx="8226425" cy="419100"/>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2" name="Rectangle 4"/>
          <p:cNvSpPr>
            <a:spLocks noGrp="1" noChangeArrowheads="1"/>
          </p:cNvSpPr>
          <p:nvPr>
            <p:ph type="sldNum"/>
          </p:nvPr>
        </p:nvSpPr>
        <p:spPr bwMode="auto">
          <a:xfrm>
            <a:off x="271463" y="6394450"/>
            <a:ext cx="1179512" cy="280988"/>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nSpc>
                <a:spcPct val="115000"/>
              </a:lnSpc>
              <a:buSzPct val="45000"/>
              <a:buFont typeface="Wingdings" charset="2"/>
              <a:buNone/>
              <a:tabLst>
                <a:tab pos="723900" algn="l"/>
              </a:tabLst>
              <a:defRPr sz="1400" b="1">
                <a:solidFill>
                  <a:srgbClr val="004C1F"/>
                </a:solidFill>
                <a:latin typeface="+mj-lt"/>
                <a:ea typeface="Bitstream Vera Sans" charset="0"/>
                <a:cs typeface="Bitstream Vera Sans" charset="0"/>
              </a:defRPr>
            </a:lvl1pPr>
          </a:lstStyle>
          <a:p>
            <a:pPr>
              <a:defRPr/>
            </a:pPr>
            <a:fld id="{A86D58F2-BB60-4C61-A5F6-113BBC7F0D34}" type="slidenum">
              <a:rPr lang="en-GB"/>
              <a:pPr>
                <a:defRPr/>
              </a:pPr>
              <a:t>‹#›</a:t>
            </a:fld>
            <a:endParaRPr lang="en-GB"/>
          </a:p>
        </p:txBody>
      </p:sp>
      <p:sp>
        <p:nvSpPr>
          <p:cNvPr id="2053" name="Text Box 5"/>
          <p:cNvSpPr txBox="1">
            <a:spLocks noChangeArrowheads="1"/>
          </p:cNvSpPr>
          <p:nvPr/>
        </p:nvSpPr>
        <p:spPr bwMode="auto">
          <a:xfrm>
            <a:off x="5816600" y="6370638"/>
            <a:ext cx="2897188" cy="420687"/>
          </a:xfrm>
          <a:prstGeom prst="rect">
            <a:avLst/>
          </a:prstGeom>
          <a:noFill/>
          <a:ln w="9525" cap="flat">
            <a:noFill/>
            <a:round/>
            <a:headEnd/>
            <a:tailEnd/>
          </a:ln>
          <a:effectLst/>
        </p:spPr>
        <p:txBody>
          <a:bodyPr wrap="none" anchor="ctr"/>
          <a:lstStyle/>
          <a:p>
            <a:pPr>
              <a:buFont typeface="Times New Roman" pitchFamily="16" charset="0"/>
              <a:buNone/>
              <a:defRPr/>
            </a:pPr>
            <a:endParaRPr lang="en-GB"/>
          </a:p>
        </p:txBody>
      </p:sp>
      <p:sp>
        <p:nvSpPr>
          <p:cNvPr id="7" name="Rectangle 4"/>
          <p:cNvSpPr txBox="1">
            <a:spLocks noChangeArrowheads="1"/>
          </p:cNvSpPr>
          <p:nvPr userDrawn="1"/>
        </p:nvSpPr>
        <p:spPr bwMode="auto">
          <a:xfrm>
            <a:off x="6659563" y="6381750"/>
            <a:ext cx="2305050" cy="287338"/>
          </a:xfrm>
          <a:prstGeom prst="rect">
            <a:avLst/>
          </a:prstGeom>
          <a:noFill/>
          <a:ln w="9525" cap="flat">
            <a:noFill/>
            <a:round/>
            <a:headEnd/>
            <a:tailEnd/>
          </a:ln>
          <a:effectLst/>
        </p:spPr>
        <p:txBody>
          <a:bodyPr lIns="0" tIns="0" rIns="0" bIns="0"/>
          <a:lstStyle>
            <a:lvl1pPr>
              <a:defRPr/>
            </a:lvl1pPr>
          </a:lstStyle>
          <a:p>
            <a:pPr algn="r">
              <a:lnSpc>
                <a:spcPct val="115000"/>
              </a:lnSpc>
              <a:buSzPct val="45000"/>
              <a:buFont typeface="Wingdings" charset="2"/>
              <a:buNone/>
              <a:tabLst>
                <a:tab pos="723900" algn="l"/>
              </a:tabLst>
              <a:defRPr/>
            </a:pPr>
            <a:r>
              <a:rPr lang="en-GB" sz="1400" b="1" dirty="0" smtClean="0">
                <a:solidFill>
                  <a:srgbClr val="004C1F"/>
                </a:solidFill>
                <a:latin typeface="+mj-lt"/>
                <a:ea typeface="Bitstream Vera Sans" charset="0"/>
                <a:cs typeface="Bitstream Vera Sans" charset="0"/>
              </a:rPr>
              <a:t>Stephanie J. Bush</a:t>
            </a:r>
          </a:p>
          <a:p>
            <a:pPr algn="r">
              <a:lnSpc>
                <a:spcPct val="115000"/>
              </a:lnSpc>
              <a:buSzPct val="45000"/>
              <a:buFont typeface="Wingdings" charset="2"/>
              <a:buNone/>
              <a:tabLst>
                <a:tab pos="723900" algn="l"/>
              </a:tabLst>
              <a:defRPr/>
            </a:pPr>
            <a:r>
              <a:rPr lang="en-GB" sz="1400" b="1" dirty="0" smtClean="0">
                <a:solidFill>
                  <a:srgbClr val="004C1F"/>
                </a:solidFill>
                <a:latin typeface="+mj-lt"/>
                <a:ea typeface="Bitstream Vera Sans" charset="0"/>
                <a:cs typeface="Bitstream Vera Sans" charset="0"/>
              </a:rPr>
              <a:t>University of Reading </a:t>
            </a:r>
            <a:endParaRPr lang="en-GB" sz="1400" b="1" dirty="0">
              <a:solidFill>
                <a:srgbClr val="004C1F"/>
              </a:solidFill>
              <a:latin typeface="+mj-lt"/>
              <a:ea typeface="Bitstream Vera Sans" charset="0"/>
              <a:cs typeface="Bitstream Vera Sans" charset="0"/>
            </a:endParaRPr>
          </a:p>
        </p:txBody>
      </p:sp>
      <p:cxnSp>
        <p:nvCxnSpPr>
          <p:cNvPr id="8" name="Straight Connector 7"/>
          <p:cNvCxnSpPr/>
          <p:nvPr userDrawn="1"/>
        </p:nvCxnSpPr>
        <p:spPr bwMode="auto">
          <a:xfrm>
            <a:off x="0" y="549275"/>
            <a:ext cx="9144000" cy="0"/>
          </a:xfrm>
          <a:prstGeom prst="line">
            <a:avLst/>
          </a:prstGeom>
          <a:solidFill>
            <a:srgbClr val="00B8FF"/>
          </a:solidFill>
          <a:ln w="28575" cap="flat" cmpd="sng" algn="ctr">
            <a:solidFill>
              <a:schemeClr val="accent5">
                <a:lumMod val="50000"/>
              </a:schemeClr>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Lst>
  <p:hf hdr="0" dt="0"/>
  <p:txStyles>
    <p:titleStyle>
      <a:lvl1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mj-lt"/>
          <a:ea typeface="+mj-ea"/>
          <a:cs typeface="+mj-cs"/>
        </a:defRPr>
      </a:lvl1pPr>
      <a:lvl2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Gill Sans MT" pitchFamily="32" charset="0"/>
          <a:ea typeface="msgothic" charset="0"/>
          <a:cs typeface="msgothic" charset="0"/>
        </a:defRPr>
      </a:lvl2pPr>
      <a:lvl3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Gill Sans MT" pitchFamily="32" charset="0"/>
          <a:ea typeface="msgothic" charset="0"/>
          <a:cs typeface="msgothic" charset="0"/>
        </a:defRPr>
      </a:lvl3pPr>
      <a:lvl4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Gill Sans MT" pitchFamily="32" charset="0"/>
          <a:ea typeface="msgothic" charset="0"/>
          <a:cs typeface="msgothic" charset="0"/>
        </a:defRPr>
      </a:lvl4pPr>
      <a:lvl5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Gill Sans MT" pitchFamily="32" charset="0"/>
          <a:ea typeface="msgothic" charset="0"/>
          <a:cs typeface="msgothic" charset="0"/>
        </a:defRPr>
      </a:lvl5pPr>
      <a:lvl6pPr marL="2514600" indent="-228600" algn="l" defTabSz="449263" rtl="0" eaLnBrk="0" fontAlgn="base" hangingPunct="0">
        <a:lnSpc>
          <a:spcPct val="115000"/>
        </a:lnSpc>
        <a:spcBef>
          <a:spcPct val="0"/>
        </a:spcBef>
        <a:spcAft>
          <a:spcPct val="0"/>
        </a:spcAft>
        <a:buClr>
          <a:srgbClr val="000000"/>
        </a:buClr>
        <a:buSzPct val="100000"/>
        <a:buFont typeface="Times New Roman" pitchFamily="16" charset="0"/>
        <a:defRPr sz="2400" b="1">
          <a:solidFill>
            <a:srgbClr val="00704A"/>
          </a:solidFill>
          <a:latin typeface="Gill Sans MT" pitchFamily="32" charset="0"/>
          <a:ea typeface="msgothic" charset="0"/>
          <a:cs typeface="msgothic" charset="0"/>
        </a:defRPr>
      </a:lvl6pPr>
      <a:lvl7pPr marL="2971800" indent="-228600" algn="l" defTabSz="449263" rtl="0" eaLnBrk="0" fontAlgn="base" hangingPunct="0">
        <a:lnSpc>
          <a:spcPct val="115000"/>
        </a:lnSpc>
        <a:spcBef>
          <a:spcPct val="0"/>
        </a:spcBef>
        <a:spcAft>
          <a:spcPct val="0"/>
        </a:spcAft>
        <a:buClr>
          <a:srgbClr val="000000"/>
        </a:buClr>
        <a:buSzPct val="100000"/>
        <a:buFont typeface="Times New Roman" pitchFamily="16" charset="0"/>
        <a:defRPr sz="2400" b="1">
          <a:solidFill>
            <a:srgbClr val="00704A"/>
          </a:solidFill>
          <a:latin typeface="Gill Sans MT" pitchFamily="32" charset="0"/>
          <a:ea typeface="msgothic" charset="0"/>
          <a:cs typeface="msgothic" charset="0"/>
        </a:defRPr>
      </a:lvl7pPr>
      <a:lvl8pPr marL="3429000" indent="-228600" algn="l" defTabSz="449263" rtl="0" eaLnBrk="0" fontAlgn="base" hangingPunct="0">
        <a:lnSpc>
          <a:spcPct val="115000"/>
        </a:lnSpc>
        <a:spcBef>
          <a:spcPct val="0"/>
        </a:spcBef>
        <a:spcAft>
          <a:spcPct val="0"/>
        </a:spcAft>
        <a:buClr>
          <a:srgbClr val="000000"/>
        </a:buClr>
        <a:buSzPct val="100000"/>
        <a:buFont typeface="Times New Roman" pitchFamily="16" charset="0"/>
        <a:defRPr sz="2400" b="1">
          <a:solidFill>
            <a:srgbClr val="00704A"/>
          </a:solidFill>
          <a:latin typeface="Gill Sans MT" pitchFamily="32" charset="0"/>
          <a:ea typeface="msgothic" charset="0"/>
          <a:cs typeface="msgothic" charset="0"/>
        </a:defRPr>
      </a:lvl8pPr>
      <a:lvl9pPr marL="3886200" indent="-228600" algn="l" defTabSz="449263" rtl="0" eaLnBrk="0" fontAlgn="base" hangingPunct="0">
        <a:lnSpc>
          <a:spcPct val="115000"/>
        </a:lnSpc>
        <a:spcBef>
          <a:spcPct val="0"/>
        </a:spcBef>
        <a:spcAft>
          <a:spcPct val="0"/>
        </a:spcAft>
        <a:buClr>
          <a:srgbClr val="000000"/>
        </a:buClr>
        <a:buSzPct val="100000"/>
        <a:buFont typeface="Times New Roman" pitchFamily="16" charset="0"/>
        <a:defRPr sz="2400" b="1">
          <a:solidFill>
            <a:srgbClr val="00704A"/>
          </a:solidFill>
          <a:latin typeface="Gill Sans MT" pitchFamily="32" charset="0"/>
          <a:ea typeface="msgothic" charset="0"/>
          <a:cs typeface="msgothic"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8" charset="0"/>
        <a:buChar char="•"/>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gif"/><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8.wm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gif"/><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gif"/><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6.gi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gif"/><Relationship Id="rId1" Type="http://schemas.openxmlformats.org/officeDocument/2006/relationships/slideLayout" Target="../slideLayouts/slideLayout14.xml"/><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2160588"/>
            <a:ext cx="9144000" cy="2303462"/>
          </a:xfrm>
          <a:prstGeom prst="rect">
            <a:avLst/>
          </a:prstGeom>
          <a:noFill/>
          <a:ln w="9525">
            <a:noFill/>
            <a:round/>
            <a:headEnd/>
            <a:tailEnd/>
          </a:ln>
        </p:spPr>
        <p:txBody>
          <a:bodyPr lIns="0" tIns="28080" rIns="0" bIns="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3200">
              <a:solidFill>
                <a:srgbClr val="000000"/>
              </a:solidFill>
            </a:endParaRPr>
          </a:p>
        </p:txBody>
      </p:sp>
      <p:sp>
        <p:nvSpPr>
          <p:cNvPr id="4" name="TextBox 3"/>
          <p:cNvSpPr txBox="1"/>
          <p:nvPr/>
        </p:nvSpPr>
        <p:spPr>
          <a:xfrm>
            <a:off x="251520" y="3431468"/>
            <a:ext cx="8640959" cy="1957510"/>
          </a:xfrm>
          <a:prstGeom prst="rect">
            <a:avLst/>
          </a:prstGeom>
          <a:noFill/>
        </p:spPr>
        <p:txBody>
          <a:bodyPr wrap="square">
            <a:spAutoFit/>
          </a:bodyPr>
          <a:lstStyle/>
          <a:p>
            <a:pPr algn="ctr">
              <a:buFont typeface="Times New Roman" pitchFamily="16" charset="0"/>
              <a:buNone/>
              <a:defRPr/>
            </a:pPr>
            <a:r>
              <a:rPr lang="en-GB" sz="2600" dirty="0">
                <a:solidFill>
                  <a:schemeClr val="tx1"/>
                </a:solidFill>
                <a:latin typeface="+mj-lt"/>
              </a:rPr>
              <a:t>Stephanie J. </a:t>
            </a:r>
            <a:r>
              <a:rPr lang="en-GB" sz="2600" dirty="0" smtClean="0">
                <a:solidFill>
                  <a:schemeClr val="tx1"/>
                </a:solidFill>
                <a:latin typeface="+mj-lt"/>
              </a:rPr>
              <a:t>Bush</a:t>
            </a:r>
            <a:r>
              <a:rPr lang="en-GB" sz="2600" baseline="30000" dirty="0" smtClean="0">
                <a:solidFill>
                  <a:schemeClr val="tx1"/>
                </a:solidFill>
                <a:latin typeface="+mj-lt"/>
              </a:rPr>
              <a:t>1</a:t>
            </a:r>
            <a:r>
              <a:rPr lang="en-GB" sz="2600" dirty="0" smtClean="0">
                <a:solidFill>
                  <a:schemeClr val="tx1"/>
                </a:solidFill>
                <a:latin typeface="+mj-lt"/>
              </a:rPr>
              <a:t>, </a:t>
            </a:r>
            <a:r>
              <a:rPr lang="en-GB" sz="2600" dirty="0" err="1" smtClean="0">
                <a:solidFill>
                  <a:schemeClr val="tx1"/>
                </a:solidFill>
                <a:latin typeface="+mj-lt"/>
              </a:rPr>
              <a:t>Jayakumar</a:t>
            </a:r>
            <a:r>
              <a:rPr lang="en-GB" sz="2600" dirty="0" smtClean="0">
                <a:solidFill>
                  <a:schemeClr val="tx1"/>
                </a:solidFill>
                <a:latin typeface="+mj-lt"/>
              </a:rPr>
              <a:t> </a:t>
            </a:r>
            <a:r>
              <a:rPr lang="en-GB" sz="2600" dirty="0" smtClean="0">
                <a:solidFill>
                  <a:schemeClr val="tx1"/>
                </a:solidFill>
                <a:latin typeface="+mj-lt"/>
              </a:rPr>
              <a:t>Pillai</a:t>
            </a:r>
            <a:r>
              <a:rPr lang="en-GB" sz="2600" baseline="30000" dirty="0" smtClean="0">
                <a:solidFill>
                  <a:schemeClr val="tx1"/>
                </a:solidFill>
                <a:latin typeface="+mj-lt"/>
              </a:rPr>
              <a:t>2</a:t>
            </a:r>
            <a:r>
              <a:rPr lang="en-GB" sz="2600" dirty="0" smtClean="0">
                <a:solidFill>
                  <a:schemeClr val="tx1"/>
                </a:solidFill>
                <a:latin typeface="+mj-lt"/>
              </a:rPr>
              <a:t>, Andrew Turner</a:t>
            </a:r>
            <a:r>
              <a:rPr lang="en-GB" sz="2600" baseline="30000" dirty="0" smtClean="0">
                <a:solidFill>
                  <a:schemeClr val="tx1"/>
                </a:solidFill>
                <a:latin typeface="+mj-lt"/>
              </a:rPr>
              <a:t>1</a:t>
            </a:r>
            <a:r>
              <a:rPr lang="en-GB" sz="2600" dirty="0" smtClean="0">
                <a:solidFill>
                  <a:schemeClr val="tx1"/>
                </a:solidFill>
                <a:latin typeface="+mj-lt"/>
              </a:rPr>
              <a:t>, </a:t>
            </a:r>
            <a:r>
              <a:rPr lang="en-GB" sz="2600" dirty="0">
                <a:solidFill>
                  <a:schemeClr val="tx1"/>
                </a:solidFill>
                <a:latin typeface="+mj-lt"/>
              </a:rPr>
              <a:t>Gill </a:t>
            </a:r>
            <a:r>
              <a:rPr lang="en-GB" sz="2600" dirty="0" smtClean="0">
                <a:solidFill>
                  <a:schemeClr val="tx1"/>
                </a:solidFill>
                <a:latin typeface="+mj-lt"/>
              </a:rPr>
              <a:t>Martin</a:t>
            </a:r>
            <a:r>
              <a:rPr lang="en-GB" sz="2600" baseline="30000" dirty="0" smtClean="0">
                <a:solidFill>
                  <a:schemeClr val="tx1"/>
                </a:solidFill>
                <a:latin typeface="+mj-lt"/>
              </a:rPr>
              <a:t>3</a:t>
            </a:r>
            <a:r>
              <a:rPr lang="en-GB" sz="2600" dirty="0" smtClean="0">
                <a:solidFill>
                  <a:schemeClr val="tx1"/>
                </a:solidFill>
                <a:latin typeface="+mj-lt"/>
              </a:rPr>
              <a:t>, </a:t>
            </a:r>
            <a:r>
              <a:rPr lang="en-GB" sz="2600" dirty="0">
                <a:solidFill>
                  <a:schemeClr val="tx1"/>
                </a:solidFill>
                <a:latin typeface="+mj-lt"/>
              </a:rPr>
              <a:t>Steve </a:t>
            </a:r>
            <a:r>
              <a:rPr lang="en-GB" sz="2600" dirty="0" smtClean="0">
                <a:solidFill>
                  <a:schemeClr val="tx1"/>
                </a:solidFill>
                <a:latin typeface="+mj-lt"/>
              </a:rPr>
              <a:t>Woolnough</a:t>
            </a:r>
            <a:r>
              <a:rPr lang="en-GB" sz="2600" baseline="30000" dirty="0" smtClean="0">
                <a:solidFill>
                  <a:schemeClr val="tx1"/>
                </a:solidFill>
                <a:latin typeface="+mj-lt"/>
              </a:rPr>
              <a:t>1, </a:t>
            </a:r>
            <a:r>
              <a:rPr lang="en-GB" sz="2600" dirty="0" smtClean="0">
                <a:solidFill>
                  <a:schemeClr val="tx1"/>
                </a:solidFill>
                <a:latin typeface="+mj-lt"/>
              </a:rPr>
              <a:t>E. N. Rajagopal</a:t>
            </a:r>
            <a:r>
              <a:rPr lang="en-GB" sz="2600" baseline="30000" dirty="0">
                <a:solidFill>
                  <a:schemeClr val="tx1"/>
                </a:solidFill>
              </a:rPr>
              <a:t>2</a:t>
            </a:r>
            <a:endParaRPr lang="en-GB" sz="2600" dirty="0" smtClean="0">
              <a:solidFill>
                <a:schemeClr val="tx1"/>
              </a:solidFill>
              <a:latin typeface="+mj-lt"/>
            </a:endParaRPr>
          </a:p>
          <a:p>
            <a:pPr algn="ctr">
              <a:buFont typeface="Times New Roman" pitchFamily="16" charset="0"/>
              <a:buNone/>
              <a:defRPr/>
            </a:pPr>
            <a:r>
              <a:rPr lang="en-GB" sz="2600" baseline="30000" dirty="0" smtClean="0">
                <a:solidFill>
                  <a:schemeClr val="tx1"/>
                </a:solidFill>
                <a:latin typeface="+mj-lt"/>
              </a:rPr>
              <a:t>1</a:t>
            </a:r>
            <a:r>
              <a:rPr lang="en-GB" sz="2600" dirty="0" smtClean="0">
                <a:solidFill>
                  <a:schemeClr val="tx1"/>
                </a:solidFill>
                <a:latin typeface="+mj-lt"/>
              </a:rPr>
              <a:t>NCAS-Climate, University of Reading</a:t>
            </a:r>
          </a:p>
          <a:p>
            <a:pPr algn="ctr">
              <a:buFont typeface="Times New Roman" pitchFamily="16" charset="0"/>
              <a:buNone/>
              <a:defRPr/>
            </a:pPr>
            <a:r>
              <a:rPr lang="en-GB" sz="2600" baseline="30000" dirty="0" smtClean="0">
                <a:solidFill>
                  <a:schemeClr val="tx1"/>
                </a:solidFill>
                <a:latin typeface="+mj-lt"/>
              </a:rPr>
              <a:t>2</a:t>
            </a:r>
            <a:r>
              <a:rPr lang="en-GB" sz="2600" dirty="0" smtClean="0">
                <a:solidFill>
                  <a:schemeClr val="tx1"/>
                </a:solidFill>
                <a:latin typeface="+mj-lt"/>
              </a:rPr>
              <a:t>NCMWRF</a:t>
            </a:r>
          </a:p>
          <a:p>
            <a:pPr algn="ctr">
              <a:buFont typeface="Times New Roman" pitchFamily="16" charset="0"/>
              <a:buNone/>
              <a:defRPr/>
            </a:pPr>
            <a:r>
              <a:rPr lang="en-GB" sz="2600" baseline="30000" dirty="0" smtClean="0">
                <a:solidFill>
                  <a:schemeClr val="tx1"/>
                </a:solidFill>
                <a:latin typeface="+mj-lt"/>
              </a:rPr>
              <a:t>3</a:t>
            </a:r>
            <a:r>
              <a:rPr lang="en-GB" sz="2600" dirty="0" smtClean="0">
                <a:solidFill>
                  <a:schemeClr val="tx1"/>
                </a:solidFill>
                <a:latin typeface="+mj-lt"/>
              </a:rPr>
              <a:t>Met Office</a:t>
            </a:r>
            <a:endParaRPr lang="en-GB" sz="2600" baseline="30000" dirty="0">
              <a:solidFill>
                <a:schemeClr val="tx1"/>
              </a:solidFill>
              <a:latin typeface="+mj-lt"/>
            </a:endParaRPr>
          </a:p>
        </p:txBody>
      </p:sp>
      <p:sp>
        <p:nvSpPr>
          <p:cNvPr id="13316" name="Text Box 1"/>
          <p:cNvSpPr txBox="1">
            <a:spLocks noChangeArrowheads="1"/>
          </p:cNvSpPr>
          <p:nvPr/>
        </p:nvSpPr>
        <p:spPr bwMode="auto">
          <a:xfrm>
            <a:off x="457200" y="1341438"/>
            <a:ext cx="8229600" cy="1438275"/>
          </a:xfrm>
          <a:prstGeom prst="rect">
            <a:avLst/>
          </a:prstGeom>
          <a:noFill/>
          <a:ln w="9525">
            <a:noFill/>
            <a:round/>
            <a:headEnd/>
            <a:tailEnd/>
          </a:ln>
        </p:spPr>
        <p:txBody>
          <a:bodyPr lIns="0" tIns="0" rIns="0" bIns="0" anchor="ctr"/>
          <a:lstStyle/>
          <a:p>
            <a:pPr algn="ctr">
              <a:lnSpc>
                <a:spcPct val="11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500" b="1" dirty="0">
                <a:solidFill>
                  <a:srgbClr val="00704A"/>
                </a:solidFill>
                <a:latin typeface="Gill Sans MT" pitchFamily="34" charset="0"/>
              </a:rPr>
              <a:t>Evaluation and improvement of </a:t>
            </a:r>
            <a:r>
              <a:rPr lang="en-US" sz="3500" b="1" dirty="0" smtClean="0">
                <a:solidFill>
                  <a:srgbClr val="00704A"/>
                </a:solidFill>
                <a:latin typeface="Gill Sans MT" pitchFamily="34" charset="0"/>
              </a:rPr>
              <a:t>Indian monsoon sub-seasonal </a:t>
            </a:r>
            <a:r>
              <a:rPr lang="en-US" sz="3500" b="1" dirty="0">
                <a:solidFill>
                  <a:srgbClr val="00704A"/>
                </a:solidFill>
                <a:latin typeface="Gill Sans MT" pitchFamily="34" charset="0"/>
              </a:rPr>
              <a:t>to seasonal forecasting </a:t>
            </a:r>
            <a:r>
              <a:rPr lang="en-US" sz="3500" b="1" dirty="0" smtClean="0">
                <a:solidFill>
                  <a:srgbClr val="00704A"/>
                </a:solidFill>
                <a:latin typeface="Gill Sans MT" pitchFamily="34" charset="0"/>
              </a:rPr>
              <a:t>in </a:t>
            </a:r>
            <a:r>
              <a:rPr lang="en-US" sz="3500" b="1" dirty="0" smtClean="0">
                <a:solidFill>
                  <a:srgbClr val="00704A"/>
                </a:solidFill>
                <a:latin typeface="Gill Sans MT" pitchFamily="34" charset="0"/>
              </a:rPr>
              <a:t>GloSea5</a:t>
            </a:r>
            <a:endParaRPr lang="en-US" sz="3500" b="1" dirty="0">
              <a:solidFill>
                <a:srgbClr val="00704A"/>
              </a:solidFill>
              <a:latin typeface="Gill Sans MT" pitchFamily="34" charset="0"/>
            </a:endParaRPr>
          </a:p>
        </p:txBody>
      </p:sp>
      <p:pic>
        <p:nvPicPr>
          <p:cNvPr id="13317" name="Picture 7" descr="reading_logo.png"/>
          <p:cNvPicPr>
            <a:picLocks noChangeAspect="1"/>
          </p:cNvPicPr>
          <p:nvPr/>
        </p:nvPicPr>
        <p:blipFill>
          <a:blip r:embed="rId3" cstate="print"/>
          <a:srcRect/>
          <a:stretch>
            <a:fillRect/>
          </a:stretch>
        </p:blipFill>
        <p:spPr bwMode="auto">
          <a:xfrm>
            <a:off x="6516688" y="23813"/>
            <a:ext cx="1243012" cy="452437"/>
          </a:xfrm>
          <a:prstGeom prst="rect">
            <a:avLst/>
          </a:prstGeom>
          <a:noFill/>
          <a:ln w="9525">
            <a:noFill/>
            <a:miter lim="800000"/>
            <a:headEnd/>
            <a:tailEnd/>
          </a:ln>
        </p:spPr>
      </p:pic>
      <p:pic>
        <p:nvPicPr>
          <p:cNvPr id="13318" name="Picture 8" descr="nerc-long-logo-large.jpg"/>
          <p:cNvPicPr>
            <a:picLocks noChangeAspect="1"/>
          </p:cNvPicPr>
          <p:nvPr/>
        </p:nvPicPr>
        <p:blipFill>
          <a:blip r:embed="rId4" cstate="print"/>
          <a:srcRect/>
          <a:stretch>
            <a:fillRect/>
          </a:stretch>
        </p:blipFill>
        <p:spPr bwMode="auto">
          <a:xfrm>
            <a:off x="2959100" y="6308725"/>
            <a:ext cx="2117725" cy="433388"/>
          </a:xfrm>
          <a:prstGeom prst="rect">
            <a:avLst/>
          </a:prstGeom>
          <a:noFill/>
          <a:ln w="9525">
            <a:noFill/>
            <a:miter lim="800000"/>
            <a:headEnd/>
            <a:tailEnd/>
          </a:ln>
        </p:spPr>
      </p:pic>
      <p:pic>
        <p:nvPicPr>
          <p:cNvPr id="13319" name="Picture 10" descr="MO_Landscape_B.jpg"/>
          <p:cNvPicPr>
            <a:picLocks noChangeAspect="1"/>
          </p:cNvPicPr>
          <p:nvPr/>
        </p:nvPicPr>
        <p:blipFill>
          <a:blip r:embed="rId5" cstate="print"/>
          <a:srcRect/>
          <a:stretch>
            <a:fillRect/>
          </a:stretch>
        </p:blipFill>
        <p:spPr bwMode="auto">
          <a:xfrm>
            <a:off x="7835900" y="44450"/>
            <a:ext cx="1200150" cy="36036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107504" y="652463"/>
            <a:ext cx="8856984" cy="400273"/>
          </a:xfrm>
          <a:prstGeom prst="rect">
            <a:avLst/>
          </a:prstGeom>
          <a:noFill/>
          <a:ln w="9525">
            <a:noFill/>
            <a:round/>
            <a:headEnd/>
            <a:tailEnd/>
          </a:ln>
        </p:spPr>
        <p:txBody>
          <a:bodyPr vert="horz" wrap="square" lIns="0" tIns="28080" rIns="0" bIns="0" numCol="1" anchor="t" anchorCtr="0" compatLnSpc="1">
            <a:prstTxWarp prst="textNoShape">
              <a:avLst/>
            </a:prstTxWarp>
          </a:bodyPr>
          <a:lstStyle/>
          <a:p>
            <a:pPr marL="285750" marR="0" lvl="0" indent="-285750" defTabSz="449263" rtl="0" eaLnBrk="0" fontAlgn="base" latinLnBrk="0" hangingPunct="0">
              <a:lnSpc>
                <a:spcPct val="93000"/>
              </a:lnSpc>
              <a:spcBef>
                <a:spcPct val="0"/>
              </a:spcBef>
              <a:spcAft>
                <a:spcPts val="1425"/>
              </a:spcAft>
              <a:buClr>
                <a:srgbClr val="000000"/>
              </a:buClr>
              <a:buSzPct val="100000"/>
              <a:buBlip>
                <a:blip r:embed="rId2"/>
              </a:buBlip>
              <a:tabLst/>
              <a:defRPr/>
            </a:pPr>
            <a:r>
              <a:rPr kumimoji="0" lang="en-GB" b="0" i="0" u="none" strike="noStrike" kern="0" cap="none" spc="0" normalizeH="0" baseline="0" noProof="0" dirty="0" smtClean="0">
                <a:ln>
                  <a:noFill/>
                </a:ln>
                <a:solidFill>
                  <a:srgbClr val="000000"/>
                </a:solidFill>
                <a:effectLst/>
                <a:uLnTx/>
                <a:uFillTx/>
                <a:latin typeface="+mn-lt"/>
                <a:ea typeface="+mn-ea"/>
                <a:cs typeface="+mn-cs"/>
              </a:rPr>
              <a:t>Correlation of GloSea5</a:t>
            </a:r>
            <a:r>
              <a:rPr kumimoji="0" lang="en-GB" b="0" i="0" u="none" strike="noStrike" kern="0" cap="none" spc="0" normalizeH="0" noProof="0" dirty="0" smtClean="0">
                <a:ln>
                  <a:noFill/>
                </a:ln>
                <a:solidFill>
                  <a:srgbClr val="000000"/>
                </a:solidFill>
                <a:effectLst/>
                <a:uLnTx/>
                <a:uFillTx/>
                <a:latin typeface="+mn-lt"/>
                <a:ea typeface="+mn-ea"/>
                <a:cs typeface="+mn-cs"/>
              </a:rPr>
              <a:t> and ERA-Interim JJA </a:t>
            </a:r>
            <a:r>
              <a:rPr kumimoji="0" lang="en-GB" b="0" i="0" u="none" strike="noStrike" kern="0" cap="none" spc="0" normalizeH="0" baseline="0" noProof="0" dirty="0" smtClean="0">
                <a:ln>
                  <a:noFill/>
                </a:ln>
                <a:solidFill>
                  <a:srgbClr val="000000"/>
                </a:solidFill>
                <a:effectLst/>
                <a:uLnTx/>
                <a:uFillTx/>
                <a:latin typeface="+mn-lt"/>
                <a:ea typeface="+mn-ea"/>
                <a:cs typeface="+mn-cs"/>
              </a:rPr>
              <a:t>Webster</a:t>
            </a:r>
            <a:r>
              <a:rPr kumimoji="0" lang="en-GB" b="0" i="0" u="none" strike="noStrike" kern="0" cap="none" spc="0" normalizeH="0" noProof="0" dirty="0" smtClean="0">
                <a:ln>
                  <a:noFill/>
                </a:ln>
                <a:solidFill>
                  <a:srgbClr val="000000"/>
                </a:solidFill>
                <a:effectLst/>
                <a:uLnTx/>
                <a:uFillTx/>
                <a:latin typeface="+mn-lt"/>
                <a:ea typeface="+mn-ea"/>
                <a:cs typeface="+mn-cs"/>
              </a:rPr>
              <a:t> Yang </a:t>
            </a:r>
            <a:r>
              <a:rPr kumimoji="0" lang="en-GB" b="0" i="0" u="none" strike="noStrike" kern="0" cap="none" spc="0" normalizeH="0" baseline="0" noProof="0" dirty="0" smtClean="0">
                <a:ln>
                  <a:noFill/>
                </a:ln>
                <a:solidFill>
                  <a:srgbClr val="000000"/>
                </a:solidFill>
                <a:effectLst/>
                <a:uLnTx/>
                <a:uFillTx/>
                <a:latin typeface="+mn-lt"/>
                <a:ea typeface="+mn-ea"/>
                <a:cs typeface="+mn-cs"/>
              </a:rPr>
              <a:t>DMI </a:t>
            </a:r>
            <a:r>
              <a:rPr lang="en-GB" kern="0" dirty="0" smtClean="0">
                <a:solidFill>
                  <a:srgbClr val="000000"/>
                </a:solidFill>
                <a:latin typeface="+mn-lt"/>
              </a:rPr>
              <a:t>1996 – 2009: 0.69</a:t>
            </a:r>
          </a:p>
          <a:p>
            <a:pPr marL="285750" marR="0" lvl="0" indent="-285750" defTabSz="449263" rtl="0" eaLnBrk="0" fontAlgn="base" latinLnBrk="0" hangingPunct="0">
              <a:lnSpc>
                <a:spcPct val="93000"/>
              </a:lnSpc>
              <a:spcBef>
                <a:spcPct val="0"/>
              </a:spcBef>
              <a:spcAft>
                <a:spcPts val="1425"/>
              </a:spcAft>
              <a:buClr>
                <a:srgbClr val="000000"/>
              </a:buClr>
              <a:buSzPct val="100000"/>
              <a:buBlip>
                <a:blip r:embed="rId2"/>
              </a:buBlip>
              <a:tabLst/>
              <a:defRPr/>
            </a:pPr>
            <a:r>
              <a:rPr lang="en-GB" kern="0" dirty="0" smtClean="0">
                <a:solidFill>
                  <a:srgbClr val="000000"/>
                </a:solidFill>
                <a:latin typeface="+mn-lt"/>
              </a:rPr>
              <a:t>Correlation maps show more skill over Indian ocean and Africa in vertical wind shear than in precipitation  </a:t>
            </a:r>
          </a:p>
          <a:p>
            <a:pPr marL="342900" marR="0" lvl="0" indent="-342900" algn="l" defTabSz="449263" rtl="0" eaLnBrk="0" fontAlgn="base" latinLnBrk="0" hangingPunct="0">
              <a:lnSpc>
                <a:spcPct val="93000"/>
              </a:lnSpc>
              <a:spcBef>
                <a:spcPct val="0"/>
              </a:spcBef>
              <a:spcAft>
                <a:spcPts val="1425"/>
              </a:spcAft>
              <a:buClr>
                <a:srgbClr val="000000"/>
              </a:buClr>
              <a:buSzPct val="100000"/>
              <a:tabLst/>
              <a:defRPr/>
            </a:pPr>
            <a:endParaRPr kumimoji="0" lang="en-GB" sz="2500" b="0" i="0" u="none" strike="noStrike" kern="0" cap="none" spc="0" normalizeH="0" baseline="0" noProof="0" dirty="0" smtClean="0">
              <a:ln>
                <a:noFill/>
              </a:ln>
              <a:solidFill>
                <a:srgbClr val="000000"/>
              </a:solidFill>
              <a:effectLst/>
              <a:uLnTx/>
              <a:uFillTx/>
              <a:latin typeface="+mn-lt"/>
              <a:ea typeface="+mn-ea"/>
              <a:cs typeface="+mn-cs"/>
            </a:endParaRPr>
          </a:p>
        </p:txBody>
      </p:sp>
      <p:sp>
        <p:nvSpPr>
          <p:cNvPr id="2" name="Title 1"/>
          <p:cNvSpPr>
            <a:spLocks noGrp="1"/>
          </p:cNvSpPr>
          <p:nvPr>
            <p:ph type="title"/>
          </p:nvPr>
        </p:nvSpPr>
        <p:spPr/>
        <p:txBody>
          <a:bodyPr/>
          <a:lstStyle/>
          <a:p>
            <a:r>
              <a:rPr lang="en-US" dirty="0" smtClean="0"/>
              <a:t>Prediction skill of zonal wind</a:t>
            </a:r>
            <a:endParaRPr lang="en-US" dirty="0"/>
          </a:p>
        </p:txBody>
      </p:sp>
      <p:sp>
        <p:nvSpPr>
          <p:cNvPr id="4" name="Slide Number Placeholder 3"/>
          <p:cNvSpPr>
            <a:spLocks noGrp="1"/>
          </p:cNvSpPr>
          <p:nvPr>
            <p:ph type="sldNum" idx="10"/>
          </p:nvPr>
        </p:nvSpPr>
        <p:spPr/>
        <p:txBody>
          <a:bodyPr/>
          <a:lstStyle/>
          <a:p>
            <a:pPr>
              <a:defRPr/>
            </a:pPr>
            <a:fld id="{E5BED945-9306-4AAE-A8DF-EB9ABAAA6AD7}" type="slidenum">
              <a:rPr lang="en-GB" smtClean="0"/>
              <a:pPr>
                <a:defRPr/>
              </a:pPr>
              <a:t>10</a:t>
            </a:fld>
            <a:endParaRPr lang="en-GB"/>
          </a:p>
        </p:txBody>
      </p:sp>
      <p:sp>
        <p:nvSpPr>
          <p:cNvPr id="10" name="TextBox 9"/>
          <p:cNvSpPr txBox="1"/>
          <p:nvPr/>
        </p:nvSpPr>
        <p:spPr>
          <a:xfrm>
            <a:off x="611560" y="1916832"/>
            <a:ext cx="3672408" cy="868392"/>
          </a:xfrm>
          <a:prstGeom prst="rect">
            <a:avLst/>
          </a:prstGeom>
          <a:noFill/>
        </p:spPr>
        <p:txBody>
          <a:bodyPr wrap="square" rtlCol="0">
            <a:spAutoFit/>
          </a:bodyPr>
          <a:lstStyle/>
          <a:p>
            <a:pPr algn="ctr"/>
            <a:r>
              <a:rPr lang="en-US" dirty="0" smtClean="0">
                <a:solidFill>
                  <a:schemeClr val="accent1">
                    <a:lumMod val="50000"/>
                  </a:schemeClr>
                </a:solidFill>
              </a:rPr>
              <a:t>GloSea5 ensemble mean and ERA-Interim JJA zonal wind correlation</a:t>
            </a:r>
            <a:endParaRPr lang="en-US" dirty="0">
              <a:solidFill>
                <a:schemeClr val="accent1">
                  <a:lumMod val="50000"/>
                </a:schemeClr>
              </a:solidFill>
            </a:endParaRPr>
          </a:p>
        </p:txBody>
      </p:sp>
      <p:pic>
        <p:nvPicPr>
          <p:cNvPr id="13" name="Picture 12" descr="glosea_windU_corrV2-0.png"/>
          <p:cNvPicPr>
            <a:picLocks noChangeAspect="1"/>
          </p:cNvPicPr>
          <p:nvPr/>
        </p:nvPicPr>
        <p:blipFill rotWithShape="1">
          <a:blip r:embed="rId3" cstate="print"/>
          <a:srcRect/>
          <a:stretch/>
        </p:blipFill>
        <p:spPr>
          <a:xfrm rot="16200000">
            <a:off x="884452" y="2147998"/>
            <a:ext cx="2952328" cy="4074174"/>
          </a:xfrm>
          <a:prstGeom prst="rect">
            <a:avLst/>
          </a:prstGeom>
        </p:spPr>
      </p:pic>
      <p:pic>
        <p:nvPicPr>
          <p:cNvPr id="3" name="Picture 2" descr="glosea_windshear_corrV2-0.png"/>
          <p:cNvPicPr>
            <a:picLocks noChangeAspect="1"/>
          </p:cNvPicPr>
          <p:nvPr/>
        </p:nvPicPr>
        <p:blipFill rotWithShape="1">
          <a:blip r:embed="rId4" cstate="print">
            <a:extLst>
              <a:ext uri="{28A0092B-C50C-407E-A947-70E740481C1C}">
                <a14:useLocalDpi xmlns:a14="http://schemas.microsoft.com/office/drawing/2010/main" val="0"/>
              </a:ext>
            </a:extLst>
          </a:blip>
          <a:srcRect l="-4087" b="-661"/>
          <a:stretch/>
        </p:blipFill>
        <p:spPr>
          <a:xfrm rot="16200000">
            <a:off x="5142173" y="2198972"/>
            <a:ext cx="3096343" cy="4116240"/>
          </a:xfrm>
          <a:prstGeom prst="rect">
            <a:avLst/>
          </a:prstGeom>
        </p:spPr>
      </p:pic>
      <p:sp>
        <p:nvSpPr>
          <p:cNvPr id="14" name="TextBox 13"/>
          <p:cNvSpPr txBox="1"/>
          <p:nvPr/>
        </p:nvSpPr>
        <p:spPr>
          <a:xfrm>
            <a:off x="4932040" y="1912536"/>
            <a:ext cx="3744416" cy="868392"/>
          </a:xfrm>
          <a:prstGeom prst="rect">
            <a:avLst/>
          </a:prstGeom>
          <a:noFill/>
        </p:spPr>
        <p:txBody>
          <a:bodyPr wrap="square" rtlCol="0">
            <a:spAutoFit/>
          </a:bodyPr>
          <a:lstStyle/>
          <a:p>
            <a:pPr algn="ctr"/>
            <a:r>
              <a:rPr lang="en-US" dirty="0">
                <a:solidFill>
                  <a:schemeClr val="accent1">
                    <a:lumMod val="50000"/>
                  </a:schemeClr>
                </a:solidFill>
              </a:rPr>
              <a:t>GloSea5 ensemble mean and ERA-Interim JJA zonal </a:t>
            </a:r>
            <a:r>
              <a:rPr lang="en-US" dirty="0" smtClean="0">
                <a:solidFill>
                  <a:schemeClr val="accent1">
                    <a:lumMod val="50000"/>
                  </a:schemeClr>
                </a:solidFill>
              </a:rPr>
              <a:t>vertical wind shear correlation</a:t>
            </a:r>
            <a:endParaRPr lang="en-US" dirty="0">
              <a:solidFill>
                <a:schemeClr val="accent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Teleconnection</a:t>
            </a:r>
            <a:r>
              <a:rPr lang="en-GB" dirty="0" smtClean="0"/>
              <a:t> to ENSO</a:t>
            </a:r>
            <a:endParaRPr lang="en-US" dirty="0"/>
          </a:p>
        </p:txBody>
      </p:sp>
      <p:pic>
        <p:nvPicPr>
          <p:cNvPr id="5" name="Content Placeholder 4" descr="air_vs_dmi_jja_enso.eps"/>
          <p:cNvPicPr>
            <a:picLocks noGrp="1" noChangeAspect="1"/>
          </p:cNvPicPr>
          <p:nvPr>
            <p:ph idx="1"/>
          </p:nvPr>
        </p:nvPicPr>
        <p:blipFill rotWithShape="1">
          <a:blip r:embed="rId2" cstate="print"/>
          <a:srcRect l="35982" t="52422"/>
          <a:stretch/>
        </p:blipFill>
        <p:spPr>
          <a:xfrm rot="5400000" flipH="1" flipV="1">
            <a:off x="2372352" y="-453857"/>
            <a:ext cx="5024628" cy="5278830"/>
          </a:xfrm>
        </p:spPr>
      </p:pic>
      <p:sp>
        <p:nvSpPr>
          <p:cNvPr id="4" name="Slide Number Placeholder 3"/>
          <p:cNvSpPr>
            <a:spLocks noGrp="1"/>
          </p:cNvSpPr>
          <p:nvPr>
            <p:ph type="sldNum" idx="10"/>
          </p:nvPr>
        </p:nvSpPr>
        <p:spPr/>
        <p:txBody>
          <a:bodyPr/>
          <a:lstStyle/>
          <a:p>
            <a:pPr>
              <a:defRPr/>
            </a:pPr>
            <a:fld id="{E5BED945-9306-4AAE-A8DF-EB9ABAAA6AD7}" type="slidenum">
              <a:rPr lang="en-GB" smtClean="0"/>
              <a:pPr>
                <a:defRPr/>
              </a:pPr>
              <a:t>11</a:t>
            </a:fld>
            <a:endParaRPr lang="en-GB"/>
          </a:p>
        </p:txBody>
      </p:sp>
      <p:pic>
        <p:nvPicPr>
          <p:cNvPr id="6" name="Content Placeholder 4" descr="air_vs_dmi_jja_enso.eps"/>
          <p:cNvPicPr>
            <a:picLocks noChangeAspect="1"/>
          </p:cNvPicPr>
          <p:nvPr/>
        </p:nvPicPr>
        <p:blipFill>
          <a:blip r:embed="rId2" cstate="print"/>
          <a:srcRect l="-919" t="29834" r="82570" b="26034"/>
          <a:stretch>
            <a:fillRect/>
          </a:stretch>
        </p:blipFill>
        <p:spPr bwMode="auto">
          <a:xfrm rot="5400000" flipH="1" flipV="1">
            <a:off x="3995936" y="1412776"/>
            <a:ext cx="1440160" cy="4896544"/>
          </a:xfrm>
          <a:prstGeom prst="rect">
            <a:avLst/>
          </a:prstGeom>
          <a:noFill/>
          <a:ln w="9525">
            <a:noFill/>
            <a:round/>
            <a:headEnd/>
            <a:tailEnd/>
          </a:ln>
        </p:spPr>
      </p:pic>
      <p:sp>
        <p:nvSpPr>
          <p:cNvPr id="7" name="Oval 6"/>
          <p:cNvSpPr/>
          <p:nvPr/>
        </p:nvSpPr>
        <p:spPr bwMode="auto">
          <a:xfrm>
            <a:off x="5220072" y="1772816"/>
            <a:ext cx="216024" cy="216024"/>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8" name="Content Placeholder 2"/>
          <p:cNvSpPr txBox="1">
            <a:spLocks/>
          </p:cNvSpPr>
          <p:nvPr/>
        </p:nvSpPr>
        <p:spPr bwMode="auto">
          <a:xfrm>
            <a:off x="827584" y="4725144"/>
            <a:ext cx="7920880" cy="1899592"/>
          </a:xfrm>
          <a:prstGeom prst="rect">
            <a:avLst/>
          </a:prstGeom>
          <a:noFill/>
          <a:ln w="9525">
            <a:noFill/>
            <a:round/>
            <a:headEnd/>
            <a:tailEnd/>
          </a:ln>
        </p:spPr>
        <p:txBody>
          <a:bodyPr vert="horz" wrap="square" lIns="0" tIns="28080" rIns="0" bIns="0" numCol="1" anchor="t" anchorCtr="0" compatLnSpc="1">
            <a:prstTxWarp prst="textNoShape">
              <a:avLst/>
            </a:prstTxWarp>
            <a:normAutofit fontScale="77500" lnSpcReduction="20000"/>
          </a:bodyPr>
          <a:lst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8" charset="0"/>
              <a:buChar char="•"/>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9pPr>
          </a:lstStyle>
          <a:p>
            <a:pPr>
              <a:buFont typeface="Times New Roman" pitchFamily="18" charset="0"/>
              <a:buBlip>
                <a:blip r:embed="rId3"/>
              </a:buBlip>
            </a:pPr>
            <a:r>
              <a:rPr lang="en-US" dirty="0"/>
              <a:t>R</a:t>
            </a:r>
            <a:r>
              <a:rPr lang="en-US" dirty="0" smtClean="0"/>
              <a:t>elationship between dynamical and rainfall indices in ensemble means is consistent with observations</a:t>
            </a:r>
          </a:p>
          <a:p>
            <a:pPr>
              <a:buFont typeface="Times New Roman" pitchFamily="18" charset="0"/>
              <a:buBlip>
                <a:blip r:embed="rId3"/>
              </a:buBlip>
            </a:pPr>
            <a:r>
              <a:rPr lang="en-US" dirty="0" smtClean="0"/>
              <a:t>However, ensemble means in individual years do not always match observations</a:t>
            </a:r>
          </a:p>
          <a:p>
            <a:pPr>
              <a:buFont typeface="Times New Roman" pitchFamily="18" charset="0"/>
              <a:buBlip>
                <a:blip r:embed="rId3"/>
              </a:buBlip>
            </a:pPr>
            <a:r>
              <a:rPr lang="en-US" dirty="0" smtClean="0"/>
              <a:t>Some ensemble members are outliers</a:t>
            </a:r>
          </a:p>
        </p:txBody>
      </p:sp>
      <p:sp>
        <p:nvSpPr>
          <p:cNvPr id="3" name="TextBox 2"/>
          <p:cNvSpPr txBox="1"/>
          <p:nvPr/>
        </p:nvSpPr>
        <p:spPr>
          <a:xfrm rot="16200000">
            <a:off x="758537" y="1841865"/>
            <a:ext cx="2592288" cy="437966"/>
          </a:xfrm>
          <a:prstGeom prst="rect">
            <a:avLst/>
          </a:prstGeom>
          <a:noFill/>
        </p:spPr>
        <p:txBody>
          <a:bodyPr wrap="square" rtlCol="0">
            <a:spAutoFit/>
          </a:bodyPr>
          <a:lstStyle/>
          <a:p>
            <a:pPr algn="ctr"/>
            <a:r>
              <a:rPr lang="en-US" sz="1200" dirty="0" smtClean="0">
                <a:solidFill>
                  <a:srgbClr val="000000"/>
                </a:solidFill>
              </a:rPr>
              <a:t>JJA Wang-Fan DMI anomaly </a:t>
            </a:r>
          </a:p>
          <a:p>
            <a:pPr algn="ctr"/>
            <a:r>
              <a:rPr lang="en-US" sz="1200" dirty="0" smtClean="0">
                <a:solidFill>
                  <a:srgbClr val="000000"/>
                </a:solidFill>
              </a:rPr>
              <a:t>(horizontal wind shear m/s)</a:t>
            </a:r>
            <a:endParaRPr lang="en-US" sz="1200" dirty="0">
              <a:solidFill>
                <a:srgbClr val="000000"/>
              </a:solidFill>
            </a:endParaRPr>
          </a:p>
        </p:txBody>
      </p:sp>
      <p:sp>
        <p:nvSpPr>
          <p:cNvPr id="9" name="TextBox 8"/>
          <p:cNvSpPr txBox="1"/>
          <p:nvPr/>
        </p:nvSpPr>
        <p:spPr>
          <a:xfrm>
            <a:off x="2555776" y="3573016"/>
            <a:ext cx="3888432" cy="266227"/>
          </a:xfrm>
          <a:prstGeom prst="rect">
            <a:avLst/>
          </a:prstGeom>
          <a:solidFill>
            <a:schemeClr val="bg1"/>
          </a:solidFill>
        </p:spPr>
        <p:txBody>
          <a:bodyPr wrap="square" rtlCol="0">
            <a:spAutoFit/>
          </a:bodyPr>
          <a:lstStyle/>
          <a:p>
            <a:pPr algn="ctr"/>
            <a:r>
              <a:rPr lang="en-US" sz="1200" dirty="0" smtClean="0">
                <a:solidFill>
                  <a:srgbClr val="000000"/>
                </a:solidFill>
              </a:rPr>
              <a:t>JJA all India rainfall anomaly (mm/day)</a:t>
            </a:r>
            <a:endParaRPr lang="en-US" sz="1200" dirty="0">
              <a:solidFill>
                <a:srgbClr val="000000"/>
              </a:solidFill>
            </a:endParaRPr>
          </a:p>
        </p:txBody>
      </p:sp>
      <p:sp>
        <p:nvSpPr>
          <p:cNvPr id="10" name="TextBox 9"/>
          <p:cNvSpPr txBox="1"/>
          <p:nvPr/>
        </p:nvSpPr>
        <p:spPr>
          <a:xfrm>
            <a:off x="2555776" y="4365104"/>
            <a:ext cx="3888432" cy="266227"/>
          </a:xfrm>
          <a:prstGeom prst="rect">
            <a:avLst/>
          </a:prstGeom>
          <a:solidFill>
            <a:schemeClr val="bg1"/>
          </a:solidFill>
        </p:spPr>
        <p:txBody>
          <a:bodyPr wrap="square" rtlCol="0">
            <a:spAutoFit/>
          </a:bodyPr>
          <a:lstStyle/>
          <a:p>
            <a:pPr algn="ctr"/>
            <a:r>
              <a:rPr lang="en-US" sz="1200" dirty="0" smtClean="0">
                <a:solidFill>
                  <a:srgbClr val="000000"/>
                </a:solidFill>
              </a:rPr>
              <a:t>Nino 3.4 SST anomaly</a:t>
            </a:r>
            <a:endParaRPr lang="en-US" sz="1200" dirty="0">
              <a:solidFill>
                <a:srgbClr val="000000"/>
              </a:solidFill>
            </a:endParaRPr>
          </a:p>
        </p:txBody>
      </p:sp>
      <p:grpSp>
        <p:nvGrpSpPr>
          <p:cNvPr id="16" name="Group 15"/>
          <p:cNvGrpSpPr/>
          <p:nvPr/>
        </p:nvGrpSpPr>
        <p:grpSpPr>
          <a:xfrm>
            <a:off x="2649973" y="839317"/>
            <a:ext cx="1993544" cy="868392"/>
            <a:chOff x="6754921" y="1168183"/>
            <a:chExt cx="1993544" cy="868392"/>
          </a:xfrm>
        </p:grpSpPr>
        <p:sp>
          <p:nvSpPr>
            <p:cNvPr id="11" name="TextBox 10"/>
            <p:cNvSpPr txBox="1"/>
            <p:nvPr/>
          </p:nvSpPr>
          <p:spPr>
            <a:xfrm>
              <a:off x="6948265" y="1168183"/>
              <a:ext cx="1800200" cy="868392"/>
            </a:xfrm>
            <a:prstGeom prst="rect">
              <a:avLst/>
            </a:prstGeom>
            <a:noFill/>
          </p:spPr>
          <p:txBody>
            <a:bodyPr wrap="square" rtlCol="0">
              <a:spAutoFit/>
            </a:bodyPr>
            <a:lstStyle/>
            <a:p>
              <a:r>
                <a:rPr lang="en-US" sz="1200" dirty="0" smtClean="0">
                  <a:solidFill>
                    <a:srgbClr val="000000"/>
                  </a:solidFill>
                  <a:sym typeface="Wingdings"/>
                </a:rPr>
                <a:t>Observations</a:t>
              </a:r>
            </a:p>
            <a:p>
              <a:r>
                <a:rPr lang="en-US" sz="1200" dirty="0" smtClean="0">
                  <a:solidFill>
                    <a:srgbClr val="000000"/>
                  </a:solidFill>
                  <a:sym typeface="Wingdings"/>
                </a:rPr>
                <a:t>Ensemble mean</a:t>
              </a:r>
            </a:p>
            <a:p>
              <a:r>
                <a:rPr lang="en-US" sz="1200" dirty="0" smtClean="0">
                  <a:solidFill>
                    <a:srgbClr val="000000"/>
                  </a:solidFill>
                  <a:sym typeface="Wingdings"/>
                </a:rPr>
                <a:t>Ensemble members</a:t>
              </a:r>
              <a:endParaRPr lang="en-US" sz="1200" dirty="0">
                <a:solidFill>
                  <a:srgbClr val="000000"/>
                </a:solidFill>
                <a:sym typeface="Wingdings"/>
              </a:endParaRPr>
            </a:p>
            <a:p>
              <a:r>
                <a:rPr lang="en-US" dirty="0" smtClean="0"/>
                <a:t> </a:t>
              </a:r>
              <a:endParaRPr lang="en-US" dirty="0"/>
            </a:p>
          </p:txBody>
        </p:sp>
        <p:sp>
          <p:nvSpPr>
            <p:cNvPr id="12" name="Oval 11"/>
            <p:cNvSpPr/>
            <p:nvPr/>
          </p:nvSpPr>
          <p:spPr bwMode="auto">
            <a:xfrm>
              <a:off x="6792909" y="1417865"/>
              <a:ext cx="144016" cy="144016"/>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solidFill>
                    <a:schemeClr val="tx1"/>
                  </a:solidFill>
                </a:ln>
                <a:solidFill>
                  <a:schemeClr val="tx1"/>
                </a:solidFill>
                <a:effectLst/>
                <a:latin typeface="Arial" charset="0"/>
              </a:endParaRPr>
            </a:p>
          </p:txBody>
        </p:sp>
        <p:sp>
          <p:nvSpPr>
            <p:cNvPr id="13" name="Plus 12"/>
            <p:cNvSpPr/>
            <p:nvPr/>
          </p:nvSpPr>
          <p:spPr bwMode="auto">
            <a:xfrm>
              <a:off x="6754921" y="1205245"/>
              <a:ext cx="216024" cy="216024"/>
            </a:xfrm>
            <a:prstGeom prst="mathPlus">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14" name="Oval 13"/>
            <p:cNvSpPr/>
            <p:nvPr/>
          </p:nvSpPr>
          <p:spPr bwMode="auto">
            <a:xfrm>
              <a:off x="6826929" y="1626517"/>
              <a:ext cx="72008" cy="72008"/>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solidFill>
                    <a:schemeClr val="tx1"/>
                  </a:solidFill>
                </a:ln>
                <a:solidFill>
                  <a:schemeClr val="tx1"/>
                </a:solidFill>
                <a:effectLst/>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rft_nino3_jja_timeseries_motemp.eps.pn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6200000">
            <a:off x="3297117" y="462250"/>
            <a:ext cx="2653514" cy="8759952"/>
          </a:xfrm>
          <a:prstGeom prst="rect">
            <a:avLst/>
          </a:prstGeom>
        </p:spPr>
      </p:pic>
      <p:sp>
        <p:nvSpPr>
          <p:cNvPr id="2" name="Title 1"/>
          <p:cNvSpPr>
            <a:spLocks noGrp="1"/>
          </p:cNvSpPr>
          <p:nvPr>
            <p:ph type="title"/>
          </p:nvPr>
        </p:nvSpPr>
        <p:spPr>
          <a:xfrm>
            <a:off x="179512" y="104775"/>
            <a:ext cx="8177088" cy="419100"/>
          </a:xfrm>
        </p:spPr>
        <p:txBody>
          <a:bodyPr/>
          <a:lstStyle/>
          <a:p>
            <a:r>
              <a:rPr lang="en-GB" dirty="0" smtClean="0"/>
              <a:t>JJA All-India rainfall and Nino 3 SST anomalies</a:t>
            </a:r>
            <a:endParaRPr lang="en-US" dirty="0"/>
          </a:p>
        </p:txBody>
      </p:sp>
      <p:pic>
        <p:nvPicPr>
          <p:cNvPr id="5" name="Content Placeholder 4" descr="prcp_air_jja_timeseries.eps.png"/>
          <p:cNvPicPr>
            <a:picLocks noGrp="1" noChangeAspect="1"/>
          </p:cNvPicPr>
          <p:nvPr>
            <p:ph idx="1"/>
          </p:nvPr>
        </p:nvPicPr>
        <p:blipFill rotWithShape="1">
          <a:blip r:embed="rId3" cstate="print"/>
          <a:srcRect l="-2654"/>
          <a:stretch/>
        </p:blipFill>
        <p:spPr>
          <a:xfrm rot="16200000">
            <a:off x="3309167" y="-2214034"/>
            <a:ext cx="2631013" cy="8759952"/>
          </a:xfrm>
        </p:spPr>
      </p:pic>
      <p:sp>
        <p:nvSpPr>
          <p:cNvPr id="4" name="Slide Number Placeholder 3"/>
          <p:cNvSpPr>
            <a:spLocks noGrp="1"/>
          </p:cNvSpPr>
          <p:nvPr>
            <p:ph type="sldNum" idx="10"/>
          </p:nvPr>
        </p:nvSpPr>
        <p:spPr/>
        <p:txBody>
          <a:bodyPr/>
          <a:lstStyle/>
          <a:p>
            <a:pPr>
              <a:defRPr/>
            </a:pPr>
            <a:fld id="{E5BED945-9306-4AAE-A8DF-EB9ABAAA6AD7}" type="slidenum">
              <a:rPr lang="en-GB" smtClean="0"/>
              <a:pPr>
                <a:defRPr/>
              </a:pPr>
              <a:t>12</a:t>
            </a:fld>
            <a:endParaRPr lang="en-GB"/>
          </a:p>
        </p:txBody>
      </p:sp>
      <p:sp>
        <p:nvSpPr>
          <p:cNvPr id="7" name="Oval 6"/>
          <p:cNvSpPr/>
          <p:nvPr/>
        </p:nvSpPr>
        <p:spPr bwMode="auto">
          <a:xfrm>
            <a:off x="1509112" y="927995"/>
            <a:ext cx="720080" cy="228128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8" name="Oval 7"/>
          <p:cNvSpPr/>
          <p:nvPr/>
        </p:nvSpPr>
        <p:spPr bwMode="auto">
          <a:xfrm>
            <a:off x="1536324" y="3666575"/>
            <a:ext cx="720080" cy="2275701"/>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9" name="Oval 8"/>
          <p:cNvSpPr/>
          <p:nvPr/>
        </p:nvSpPr>
        <p:spPr bwMode="auto">
          <a:xfrm>
            <a:off x="2581860" y="927431"/>
            <a:ext cx="720080" cy="2259171"/>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10" name="Oval 9"/>
          <p:cNvSpPr/>
          <p:nvPr/>
        </p:nvSpPr>
        <p:spPr bwMode="auto">
          <a:xfrm>
            <a:off x="2601136" y="3628871"/>
            <a:ext cx="720080" cy="2320409"/>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11" name="Oval 10"/>
          <p:cNvSpPr/>
          <p:nvPr/>
        </p:nvSpPr>
        <p:spPr bwMode="auto">
          <a:xfrm>
            <a:off x="5814848" y="912123"/>
            <a:ext cx="720080" cy="2263139"/>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12" name="Oval 11"/>
          <p:cNvSpPr/>
          <p:nvPr/>
        </p:nvSpPr>
        <p:spPr bwMode="auto">
          <a:xfrm>
            <a:off x="5834124" y="3660331"/>
            <a:ext cx="720080" cy="2281945"/>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13" name="TextBox 12"/>
          <p:cNvSpPr txBox="1"/>
          <p:nvPr/>
        </p:nvSpPr>
        <p:spPr>
          <a:xfrm rot="16200000">
            <a:off x="-992935" y="2008235"/>
            <a:ext cx="2592288" cy="266227"/>
          </a:xfrm>
          <a:prstGeom prst="rect">
            <a:avLst/>
          </a:prstGeom>
          <a:solidFill>
            <a:srgbClr val="FFFFFF"/>
          </a:solidFill>
        </p:spPr>
        <p:txBody>
          <a:bodyPr wrap="square" rtlCol="0">
            <a:spAutoFit/>
          </a:bodyPr>
          <a:lstStyle/>
          <a:p>
            <a:pPr algn="ctr"/>
            <a:r>
              <a:rPr lang="en-US" sz="1200" dirty="0" smtClean="0">
                <a:solidFill>
                  <a:srgbClr val="000000"/>
                </a:solidFill>
              </a:rPr>
              <a:t>All India rainfall anomaly  (mm/day)</a:t>
            </a:r>
            <a:endParaRPr lang="en-US" sz="1200" dirty="0">
              <a:solidFill>
                <a:srgbClr val="000000"/>
              </a:solidFill>
            </a:endParaRPr>
          </a:p>
        </p:txBody>
      </p:sp>
      <p:sp>
        <p:nvSpPr>
          <p:cNvPr id="14" name="TextBox 13"/>
          <p:cNvSpPr txBox="1"/>
          <p:nvPr/>
        </p:nvSpPr>
        <p:spPr>
          <a:xfrm rot="16200000">
            <a:off x="-953933" y="4610125"/>
            <a:ext cx="2592288" cy="266227"/>
          </a:xfrm>
          <a:prstGeom prst="rect">
            <a:avLst/>
          </a:prstGeom>
          <a:solidFill>
            <a:srgbClr val="FFFFFF"/>
          </a:solidFill>
        </p:spPr>
        <p:txBody>
          <a:bodyPr wrap="square" rtlCol="0">
            <a:spAutoFit/>
          </a:bodyPr>
          <a:lstStyle/>
          <a:p>
            <a:pPr algn="ctr"/>
            <a:r>
              <a:rPr lang="en-US" sz="1200" dirty="0" smtClean="0">
                <a:solidFill>
                  <a:srgbClr val="000000"/>
                </a:solidFill>
              </a:rPr>
              <a:t>Nino 3 SST anomaly (degrees C)</a:t>
            </a:r>
            <a:endParaRPr lang="en-US" sz="12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GloSea5 GC2 Monthly Ensemble Mean SST Bias</a:t>
            </a:r>
            <a:endParaRPr lang="en-US" dirty="0"/>
          </a:p>
        </p:txBody>
      </p:sp>
      <p:pic>
        <p:nvPicPr>
          <p:cNvPr id="5" name="Content Placeholder 4" descr="glosea_mean_sst_tmi-2.png"/>
          <p:cNvPicPr>
            <a:picLocks noGrp="1" noChangeAspect="1"/>
          </p:cNvPicPr>
          <p:nvPr>
            <p:ph idx="1"/>
          </p:nvPr>
        </p:nvPicPr>
        <p:blipFill>
          <a:blip r:embed="rId2" cstate="print"/>
          <a:srcRect/>
          <a:stretch>
            <a:fillRect/>
          </a:stretch>
        </p:blipFill>
        <p:spPr>
          <a:xfrm rot="16200000">
            <a:off x="1682192" y="-413939"/>
            <a:ext cx="5779616" cy="7848871"/>
          </a:xfrm>
        </p:spPr>
      </p:pic>
      <p:sp>
        <p:nvSpPr>
          <p:cNvPr id="4" name="Slide Number Placeholder 3"/>
          <p:cNvSpPr>
            <a:spLocks noGrp="1"/>
          </p:cNvSpPr>
          <p:nvPr>
            <p:ph type="sldNum" idx="10"/>
          </p:nvPr>
        </p:nvSpPr>
        <p:spPr/>
        <p:txBody>
          <a:bodyPr/>
          <a:lstStyle/>
          <a:p>
            <a:pPr>
              <a:defRPr/>
            </a:pPr>
            <a:fld id="{E5BED945-9306-4AAE-A8DF-EB9ABAAA6AD7}" type="slidenum">
              <a:rPr lang="en-GB" smtClean="0"/>
              <a:pPr>
                <a:defRPr/>
              </a:pPr>
              <a:t>13</a:t>
            </a:fld>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1997 – El Nino forecast bust</a:t>
            </a:r>
            <a:endParaRPr lang="en-US" dirty="0"/>
          </a:p>
        </p:txBody>
      </p:sp>
      <p:sp>
        <p:nvSpPr>
          <p:cNvPr id="4" name="Slide Number Placeholder 3"/>
          <p:cNvSpPr>
            <a:spLocks noGrp="1"/>
          </p:cNvSpPr>
          <p:nvPr>
            <p:ph type="sldNum" idx="10"/>
          </p:nvPr>
        </p:nvSpPr>
        <p:spPr/>
        <p:txBody>
          <a:bodyPr/>
          <a:lstStyle/>
          <a:p>
            <a:pPr>
              <a:defRPr/>
            </a:pPr>
            <a:fld id="{E5BED945-9306-4AAE-A8DF-EB9ABAAA6AD7}" type="slidenum">
              <a:rPr lang="en-GB" smtClean="0"/>
              <a:pPr>
                <a:defRPr/>
              </a:pPr>
              <a:t>14</a:t>
            </a:fld>
            <a:endParaRPr lang="en-GB"/>
          </a:p>
        </p:txBody>
      </p:sp>
      <p:pic>
        <p:nvPicPr>
          <p:cNvPr id="7" name="Content Placeholder 6" descr="glosea_1997_anom_maps-1.pn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656" r="-1092"/>
          <a:stretch/>
        </p:blipFill>
        <p:spPr>
          <a:xfrm rot="16200000">
            <a:off x="3829195" y="2038401"/>
            <a:ext cx="5669168" cy="3508837"/>
          </a:xfrm>
        </p:spPr>
      </p:pic>
      <p:pic>
        <p:nvPicPr>
          <p:cNvPr id="8" name="Picture 7" descr="glosea_1997_anom_maps-0.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16200000">
            <a:off x="-295164" y="1824873"/>
            <a:ext cx="5553900" cy="3672409"/>
          </a:xfrm>
          <a:prstGeom prst="rect">
            <a:avLst/>
          </a:prstGeom>
        </p:spPr>
      </p:pic>
      <p:sp>
        <p:nvSpPr>
          <p:cNvPr id="9" name="TextBox 8"/>
          <p:cNvSpPr txBox="1"/>
          <p:nvPr/>
        </p:nvSpPr>
        <p:spPr>
          <a:xfrm>
            <a:off x="573572" y="544712"/>
            <a:ext cx="3678793" cy="349968"/>
          </a:xfrm>
          <a:prstGeom prst="rect">
            <a:avLst/>
          </a:prstGeom>
          <a:noFill/>
        </p:spPr>
        <p:txBody>
          <a:bodyPr wrap="square" rtlCol="0">
            <a:spAutoFit/>
          </a:bodyPr>
          <a:lstStyle/>
          <a:p>
            <a:pPr algn="ctr"/>
            <a:r>
              <a:rPr lang="en-US" dirty="0" smtClean="0">
                <a:solidFill>
                  <a:schemeClr val="accent1">
                    <a:lumMod val="50000"/>
                  </a:schemeClr>
                </a:solidFill>
              </a:rPr>
              <a:t>JJA SSTs</a:t>
            </a:r>
            <a:endParaRPr lang="en-US" dirty="0">
              <a:solidFill>
                <a:schemeClr val="accent1">
                  <a:lumMod val="50000"/>
                </a:schemeClr>
              </a:solidFill>
            </a:endParaRPr>
          </a:p>
        </p:txBody>
      </p:sp>
      <p:sp>
        <p:nvSpPr>
          <p:cNvPr id="10" name="TextBox 9"/>
          <p:cNvSpPr txBox="1"/>
          <p:nvPr/>
        </p:nvSpPr>
        <p:spPr>
          <a:xfrm>
            <a:off x="5204895" y="594040"/>
            <a:ext cx="3175098" cy="349968"/>
          </a:xfrm>
          <a:prstGeom prst="rect">
            <a:avLst/>
          </a:prstGeom>
          <a:noFill/>
        </p:spPr>
        <p:txBody>
          <a:bodyPr wrap="square" rtlCol="0">
            <a:spAutoFit/>
          </a:bodyPr>
          <a:lstStyle/>
          <a:p>
            <a:pPr algn="ctr"/>
            <a:r>
              <a:rPr lang="en-US" dirty="0" smtClean="0">
                <a:solidFill>
                  <a:schemeClr val="accent1">
                    <a:lumMod val="50000"/>
                  </a:schemeClr>
                </a:solidFill>
              </a:rPr>
              <a:t>JJA SST anomalies</a:t>
            </a:r>
            <a:endParaRPr lang="en-US" dirty="0">
              <a:solidFill>
                <a:schemeClr val="accent1">
                  <a:lumMod val="50000"/>
                </a:schemeClr>
              </a:solidFill>
            </a:endParaRPr>
          </a:p>
        </p:txBody>
      </p:sp>
      <p:sp>
        <p:nvSpPr>
          <p:cNvPr id="11" name="TextBox 10"/>
          <p:cNvSpPr txBox="1"/>
          <p:nvPr/>
        </p:nvSpPr>
        <p:spPr>
          <a:xfrm>
            <a:off x="1009227" y="6398991"/>
            <a:ext cx="3243136" cy="266227"/>
          </a:xfrm>
          <a:prstGeom prst="rect">
            <a:avLst/>
          </a:prstGeom>
          <a:noFill/>
        </p:spPr>
        <p:txBody>
          <a:bodyPr wrap="square" rtlCol="0">
            <a:spAutoFit/>
          </a:bodyPr>
          <a:lstStyle/>
          <a:p>
            <a:pPr algn="ctr"/>
            <a:r>
              <a:rPr lang="en-US" sz="1200" dirty="0" smtClean="0">
                <a:solidFill>
                  <a:srgbClr val="000000"/>
                </a:solidFill>
              </a:rPr>
              <a:t>SST (degrees C)</a:t>
            </a:r>
            <a:endParaRPr lang="en-US" sz="1200" dirty="0">
              <a:solidFill>
                <a:srgbClr val="000000"/>
              </a:solidFill>
            </a:endParaRPr>
          </a:p>
        </p:txBody>
      </p:sp>
      <p:sp>
        <p:nvSpPr>
          <p:cNvPr id="12" name="TextBox 11"/>
          <p:cNvSpPr txBox="1"/>
          <p:nvPr/>
        </p:nvSpPr>
        <p:spPr>
          <a:xfrm>
            <a:off x="5255232" y="6415307"/>
            <a:ext cx="3243136" cy="266227"/>
          </a:xfrm>
          <a:prstGeom prst="rect">
            <a:avLst/>
          </a:prstGeom>
          <a:noFill/>
        </p:spPr>
        <p:txBody>
          <a:bodyPr wrap="square" rtlCol="0">
            <a:spAutoFit/>
          </a:bodyPr>
          <a:lstStyle/>
          <a:p>
            <a:pPr algn="ctr"/>
            <a:r>
              <a:rPr lang="en-US" sz="1200" dirty="0" smtClean="0">
                <a:solidFill>
                  <a:srgbClr val="000000"/>
                </a:solidFill>
              </a:rPr>
              <a:t>SST (degrees C)</a:t>
            </a:r>
            <a:endParaRPr lang="en-US" sz="1200" dirty="0">
              <a:solidFill>
                <a:srgbClr val="00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1997 – El Nino forecast bust</a:t>
            </a:r>
            <a:endParaRPr lang="en-US" dirty="0"/>
          </a:p>
        </p:txBody>
      </p:sp>
      <p:sp>
        <p:nvSpPr>
          <p:cNvPr id="4" name="Slide Number Placeholder 3"/>
          <p:cNvSpPr>
            <a:spLocks noGrp="1"/>
          </p:cNvSpPr>
          <p:nvPr>
            <p:ph type="sldNum" idx="10"/>
          </p:nvPr>
        </p:nvSpPr>
        <p:spPr/>
        <p:txBody>
          <a:bodyPr/>
          <a:lstStyle/>
          <a:p>
            <a:pPr>
              <a:defRPr/>
            </a:pPr>
            <a:fld id="{E5BED945-9306-4AAE-A8DF-EB9ABAAA6AD7}" type="slidenum">
              <a:rPr lang="en-GB" smtClean="0"/>
              <a:pPr>
                <a:defRPr/>
              </a:pPr>
              <a:t>15</a:t>
            </a:fld>
            <a:endParaRPr lang="en-GB"/>
          </a:p>
        </p:txBody>
      </p:sp>
      <p:sp>
        <p:nvSpPr>
          <p:cNvPr id="9" name="TextBox 8"/>
          <p:cNvSpPr txBox="1"/>
          <p:nvPr/>
        </p:nvSpPr>
        <p:spPr>
          <a:xfrm>
            <a:off x="1009224" y="533372"/>
            <a:ext cx="3515288" cy="353174"/>
          </a:xfrm>
          <a:prstGeom prst="rect">
            <a:avLst/>
          </a:prstGeom>
          <a:noFill/>
        </p:spPr>
        <p:txBody>
          <a:bodyPr wrap="square" rtlCol="0">
            <a:spAutoFit/>
          </a:bodyPr>
          <a:lstStyle/>
          <a:p>
            <a:pPr algn="ctr"/>
            <a:r>
              <a:rPr lang="en-US" dirty="0" smtClean="0">
                <a:solidFill>
                  <a:schemeClr val="accent1">
                    <a:lumMod val="50000"/>
                  </a:schemeClr>
                </a:solidFill>
              </a:rPr>
              <a:t>JJA velocity potential anomalies </a:t>
            </a:r>
            <a:endParaRPr lang="en-US" dirty="0">
              <a:solidFill>
                <a:schemeClr val="accent1">
                  <a:lumMod val="50000"/>
                </a:schemeClr>
              </a:solidFill>
            </a:endParaRPr>
          </a:p>
        </p:txBody>
      </p:sp>
      <p:sp>
        <p:nvSpPr>
          <p:cNvPr id="10" name="TextBox 9"/>
          <p:cNvSpPr txBox="1"/>
          <p:nvPr/>
        </p:nvSpPr>
        <p:spPr>
          <a:xfrm>
            <a:off x="4474472" y="526000"/>
            <a:ext cx="4071966" cy="349968"/>
          </a:xfrm>
          <a:prstGeom prst="rect">
            <a:avLst/>
          </a:prstGeom>
          <a:noFill/>
        </p:spPr>
        <p:txBody>
          <a:bodyPr wrap="square" rtlCol="0">
            <a:spAutoFit/>
          </a:bodyPr>
          <a:lstStyle/>
          <a:p>
            <a:pPr algn="ctr"/>
            <a:r>
              <a:rPr lang="en-US" dirty="0" smtClean="0">
                <a:solidFill>
                  <a:schemeClr val="accent1">
                    <a:lumMod val="50000"/>
                  </a:schemeClr>
                </a:solidFill>
              </a:rPr>
              <a:t>JJA precipitation anomalies</a:t>
            </a:r>
            <a:endParaRPr lang="en-US" dirty="0">
              <a:solidFill>
                <a:schemeClr val="accent1">
                  <a:lumMod val="50000"/>
                </a:schemeClr>
              </a:solidFill>
            </a:endParaRPr>
          </a:p>
        </p:txBody>
      </p:sp>
      <p:pic>
        <p:nvPicPr>
          <p:cNvPr id="5" name="Content Placeholder 4" descr="glosea_1997_anom_maps-2.pn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134" r="-142"/>
          <a:stretch/>
        </p:blipFill>
        <p:spPr>
          <a:xfrm rot="16200000">
            <a:off x="-67613" y="1841341"/>
            <a:ext cx="5570517" cy="3810738"/>
          </a:xfrm>
        </p:spPr>
      </p:pic>
      <p:pic>
        <p:nvPicPr>
          <p:cNvPr id="6" name="Picture 5" descr="glosea_1997_anom_maps-0.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16200000">
            <a:off x="3780011" y="1777251"/>
            <a:ext cx="5538739" cy="3816423"/>
          </a:xfrm>
          <a:prstGeom prst="rect">
            <a:avLst/>
          </a:prstGeom>
        </p:spPr>
      </p:pic>
      <p:sp>
        <p:nvSpPr>
          <p:cNvPr id="11" name="TextBox 10"/>
          <p:cNvSpPr txBox="1"/>
          <p:nvPr/>
        </p:nvSpPr>
        <p:spPr>
          <a:xfrm>
            <a:off x="1077267" y="6530655"/>
            <a:ext cx="3243136" cy="266227"/>
          </a:xfrm>
          <a:prstGeom prst="rect">
            <a:avLst/>
          </a:prstGeom>
          <a:noFill/>
        </p:spPr>
        <p:txBody>
          <a:bodyPr wrap="square" rtlCol="0">
            <a:spAutoFit/>
          </a:bodyPr>
          <a:lstStyle/>
          <a:p>
            <a:pPr algn="ctr"/>
            <a:r>
              <a:rPr lang="en-US" sz="1200" dirty="0" smtClean="0">
                <a:solidFill>
                  <a:srgbClr val="000000"/>
                </a:solidFill>
              </a:rPr>
              <a:t>VP (km^2/s)</a:t>
            </a:r>
            <a:endParaRPr lang="en-US" sz="1200" dirty="0">
              <a:solidFill>
                <a:srgbClr val="000000"/>
              </a:solidFill>
            </a:endParaRPr>
          </a:p>
        </p:txBody>
      </p:sp>
      <p:sp>
        <p:nvSpPr>
          <p:cNvPr id="12" name="TextBox 11"/>
          <p:cNvSpPr txBox="1"/>
          <p:nvPr/>
        </p:nvSpPr>
        <p:spPr>
          <a:xfrm>
            <a:off x="5039772" y="6481239"/>
            <a:ext cx="3243136" cy="266227"/>
          </a:xfrm>
          <a:prstGeom prst="rect">
            <a:avLst/>
          </a:prstGeom>
          <a:noFill/>
        </p:spPr>
        <p:txBody>
          <a:bodyPr wrap="square" rtlCol="0">
            <a:spAutoFit/>
          </a:bodyPr>
          <a:lstStyle/>
          <a:p>
            <a:pPr algn="ctr"/>
            <a:r>
              <a:rPr lang="en-US" sz="1200" dirty="0">
                <a:solidFill>
                  <a:srgbClr val="000000"/>
                </a:solidFill>
              </a:rPr>
              <a:t>P</a:t>
            </a:r>
            <a:r>
              <a:rPr lang="en-US" sz="1200" dirty="0" smtClean="0">
                <a:solidFill>
                  <a:srgbClr val="000000"/>
                </a:solidFill>
              </a:rPr>
              <a:t> (mm/day)</a:t>
            </a:r>
            <a:endParaRPr lang="en-US" sz="1200" dirty="0">
              <a:solidFill>
                <a:srgbClr val="000000"/>
              </a:solidFill>
            </a:endParaRPr>
          </a:p>
        </p:txBody>
      </p:sp>
    </p:spTree>
    <p:extLst>
      <p:ext uri="{BB962C8B-B14F-4D97-AF65-F5344CB8AC3E}">
        <p14:creationId xmlns:p14="http://schemas.microsoft.com/office/powerpoint/2010/main" val="37238171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1999 – La Nina  </a:t>
            </a:r>
            <a:endParaRPr lang="en-US" dirty="0"/>
          </a:p>
        </p:txBody>
      </p:sp>
      <p:sp>
        <p:nvSpPr>
          <p:cNvPr id="4" name="Slide Number Placeholder 3"/>
          <p:cNvSpPr>
            <a:spLocks noGrp="1"/>
          </p:cNvSpPr>
          <p:nvPr>
            <p:ph type="sldNum" idx="10"/>
          </p:nvPr>
        </p:nvSpPr>
        <p:spPr/>
        <p:txBody>
          <a:bodyPr/>
          <a:lstStyle/>
          <a:p>
            <a:pPr>
              <a:defRPr/>
            </a:pPr>
            <a:fld id="{E5BED945-9306-4AAE-A8DF-EB9ABAAA6AD7}" type="slidenum">
              <a:rPr lang="en-GB" smtClean="0"/>
              <a:pPr>
                <a:defRPr/>
              </a:pPr>
              <a:t>16</a:t>
            </a:fld>
            <a:endParaRPr lang="en-GB"/>
          </a:p>
        </p:txBody>
      </p:sp>
      <p:pic>
        <p:nvPicPr>
          <p:cNvPr id="7" name="Content Placeholder 6" descr="glosea_1999_anom_maps-0.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546" r="-509" b="-5764"/>
          <a:stretch/>
        </p:blipFill>
        <p:spPr>
          <a:xfrm rot="16200000">
            <a:off x="-692212" y="1888936"/>
            <a:ext cx="6063930" cy="4032449"/>
          </a:xfrm>
        </p:spPr>
      </p:pic>
      <p:sp>
        <p:nvSpPr>
          <p:cNvPr id="9" name="TextBox 8"/>
          <p:cNvSpPr txBox="1"/>
          <p:nvPr/>
        </p:nvSpPr>
        <p:spPr>
          <a:xfrm>
            <a:off x="771095" y="556052"/>
            <a:ext cx="3333854" cy="349968"/>
          </a:xfrm>
          <a:prstGeom prst="rect">
            <a:avLst/>
          </a:prstGeom>
          <a:noFill/>
        </p:spPr>
        <p:txBody>
          <a:bodyPr wrap="square" rtlCol="0">
            <a:spAutoFit/>
          </a:bodyPr>
          <a:lstStyle/>
          <a:p>
            <a:pPr algn="ctr"/>
            <a:r>
              <a:rPr lang="en-US" dirty="0" smtClean="0">
                <a:solidFill>
                  <a:schemeClr val="accent1">
                    <a:lumMod val="50000"/>
                  </a:schemeClr>
                </a:solidFill>
              </a:rPr>
              <a:t>JJA SSTs</a:t>
            </a:r>
            <a:endParaRPr lang="en-US" dirty="0">
              <a:solidFill>
                <a:schemeClr val="accent1">
                  <a:lumMod val="50000"/>
                </a:schemeClr>
              </a:solidFill>
            </a:endParaRPr>
          </a:p>
        </p:txBody>
      </p:sp>
      <p:sp>
        <p:nvSpPr>
          <p:cNvPr id="10" name="TextBox 9"/>
          <p:cNvSpPr txBox="1"/>
          <p:nvPr/>
        </p:nvSpPr>
        <p:spPr>
          <a:xfrm>
            <a:off x="4860032" y="548680"/>
            <a:ext cx="4071966" cy="349968"/>
          </a:xfrm>
          <a:prstGeom prst="rect">
            <a:avLst/>
          </a:prstGeom>
          <a:noFill/>
        </p:spPr>
        <p:txBody>
          <a:bodyPr wrap="square" rtlCol="0">
            <a:spAutoFit/>
          </a:bodyPr>
          <a:lstStyle/>
          <a:p>
            <a:pPr algn="ctr"/>
            <a:r>
              <a:rPr lang="en-US" dirty="0" smtClean="0">
                <a:solidFill>
                  <a:schemeClr val="accent1">
                    <a:lumMod val="50000"/>
                  </a:schemeClr>
                </a:solidFill>
              </a:rPr>
              <a:t>JJA SST anomalies</a:t>
            </a:r>
            <a:endParaRPr lang="en-US" dirty="0">
              <a:solidFill>
                <a:schemeClr val="accent1">
                  <a:lumMod val="50000"/>
                </a:schemeClr>
              </a:solidFill>
            </a:endParaRPr>
          </a:p>
        </p:txBody>
      </p:sp>
      <p:pic>
        <p:nvPicPr>
          <p:cNvPr id="11" name="Picture 10" descr="glosea_1999_anom_maps-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874900" y="1872158"/>
            <a:ext cx="5629131" cy="3649524"/>
          </a:xfrm>
          <a:prstGeom prst="rect">
            <a:avLst/>
          </a:prstGeom>
        </p:spPr>
      </p:pic>
      <p:sp>
        <p:nvSpPr>
          <p:cNvPr id="12" name="TextBox 11"/>
          <p:cNvSpPr txBox="1"/>
          <p:nvPr/>
        </p:nvSpPr>
        <p:spPr>
          <a:xfrm>
            <a:off x="1009227" y="6398991"/>
            <a:ext cx="3243136" cy="266227"/>
          </a:xfrm>
          <a:prstGeom prst="rect">
            <a:avLst/>
          </a:prstGeom>
          <a:noFill/>
        </p:spPr>
        <p:txBody>
          <a:bodyPr wrap="square" rtlCol="0">
            <a:spAutoFit/>
          </a:bodyPr>
          <a:lstStyle/>
          <a:p>
            <a:pPr algn="ctr"/>
            <a:r>
              <a:rPr lang="en-US" sz="1200" dirty="0" smtClean="0">
                <a:solidFill>
                  <a:srgbClr val="000000"/>
                </a:solidFill>
              </a:rPr>
              <a:t>SST (degrees C)</a:t>
            </a:r>
            <a:endParaRPr lang="en-US" sz="1200" dirty="0">
              <a:solidFill>
                <a:srgbClr val="000000"/>
              </a:solidFill>
            </a:endParaRPr>
          </a:p>
        </p:txBody>
      </p:sp>
      <p:sp>
        <p:nvSpPr>
          <p:cNvPr id="13" name="TextBox 12"/>
          <p:cNvSpPr txBox="1"/>
          <p:nvPr/>
        </p:nvSpPr>
        <p:spPr>
          <a:xfrm>
            <a:off x="5255232" y="6415307"/>
            <a:ext cx="3243136" cy="266227"/>
          </a:xfrm>
          <a:prstGeom prst="rect">
            <a:avLst/>
          </a:prstGeom>
          <a:noFill/>
        </p:spPr>
        <p:txBody>
          <a:bodyPr wrap="square" rtlCol="0">
            <a:spAutoFit/>
          </a:bodyPr>
          <a:lstStyle/>
          <a:p>
            <a:pPr algn="ctr"/>
            <a:r>
              <a:rPr lang="en-US" sz="1200" dirty="0" smtClean="0">
                <a:solidFill>
                  <a:srgbClr val="000000"/>
                </a:solidFill>
              </a:rPr>
              <a:t>SST (degrees C)</a:t>
            </a:r>
            <a:endParaRPr lang="en-US" sz="1200" dirty="0">
              <a:solidFill>
                <a:srgbClr val="00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1999 – La Nina </a:t>
            </a:r>
            <a:endParaRPr lang="en-US" dirty="0"/>
          </a:p>
        </p:txBody>
      </p:sp>
      <p:sp>
        <p:nvSpPr>
          <p:cNvPr id="4" name="Slide Number Placeholder 3"/>
          <p:cNvSpPr>
            <a:spLocks noGrp="1"/>
          </p:cNvSpPr>
          <p:nvPr>
            <p:ph type="sldNum" idx="10"/>
          </p:nvPr>
        </p:nvSpPr>
        <p:spPr/>
        <p:txBody>
          <a:bodyPr/>
          <a:lstStyle/>
          <a:p>
            <a:pPr>
              <a:defRPr/>
            </a:pPr>
            <a:fld id="{E5BED945-9306-4AAE-A8DF-EB9ABAAA6AD7}" type="slidenum">
              <a:rPr lang="en-GB" smtClean="0"/>
              <a:pPr>
                <a:defRPr/>
              </a:pPr>
              <a:t>17</a:t>
            </a:fld>
            <a:endParaRPr lang="en-GB"/>
          </a:p>
        </p:txBody>
      </p:sp>
      <p:sp>
        <p:nvSpPr>
          <p:cNvPr id="9" name="TextBox 8"/>
          <p:cNvSpPr txBox="1"/>
          <p:nvPr/>
        </p:nvSpPr>
        <p:spPr>
          <a:xfrm>
            <a:off x="562232" y="578732"/>
            <a:ext cx="4071966" cy="349968"/>
          </a:xfrm>
          <a:prstGeom prst="rect">
            <a:avLst/>
          </a:prstGeom>
          <a:noFill/>
        </p:spPr>
        <p:txBody>
          <a:bodyPr wrap="square" rtlCol="0">
            <a:spAutoFit/>
          </a:bodyPr>
          <a:lstStyle/>
          <a:p>
            <a:pPr algn="ctr"/>
            <a:r>
              <a:rPr lang="en-US" dirty="0" smtClean="0">
                <a:solidFill>
                  <a:schemeClr val="accent1">
                    <a:lumMod val="50000"/>
                  </a:schemeClr>
                </a:solidFill>
              </a:rPr>
              <a:t>JJA Velocity potential anomalies </a:t>
            </a:r>
            <a:endParaRPr lang="en-US" dirty="0">
              <a:solidFill>
                <a:schemeClr val="accent1">
                  <a:lumMod val="50000"/>
                </a:schemeClr>
              </a:solidFill>
            </a:endParaRPr>
          </a:p>
        </p:txBody>
      </p:sp>
      <p:sp>
        <p:nvSpPr>
          <p:cNvPr id="10" name="TextBox 9"/>
          <p:cNvSpPr txBox="1"/>
          <p:nvPr/>
        </p:nvSpPr>
        <p:spPr>
          <a:xfrm>
            <a:off x="4712612" y="616720"/>
            <a:ext cx="4071966" cy="349968"/>
          </a:xfrm>
          <a:prstGeom prst="rect">
            <a:avLst/>
          </a:prstGeom>
          <a:noFill/>
        </p:spPr>
        <p:txBody>
          <a:bodyPr wrap="square" rtlCol="0">
            <a:spAutoFit/>
          </a:bodyPr>
          <a:lstStyle/>
          <a:p>
            <a:pPr algn="ctr"/>
            <a:r>
              <a:rPr lang="en-US" dirty="0" smtClean="0">
                <a:solidFill>
                  <a:schemeClr val="accent1">
                    <a:lumMod val="50000"/>
                  </a:schemeClr>
                </a:solidFill>
              </a:rPr>
              <a:t>JJA Precipitation anomalies</a:t>
            </a:r>
            <a:endParaRPr lang="en-US" dirty="0">
              <a:solidFill>
                <a:schemeClr val="accent1">
                  <a:lumMod val="50000"/>
                </a:schemeClr>
              </a:solidFill>
            </a:endParaRPr>
          </a:p>
        </p:txBody>
      </p:sp>
      <p:pic>
        <p:nvPicPr>
          <p:cNvPr id="7" name="Content Placeholder 6" descr="glosea_1999_anom_maps-2.pn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0376"/>
          <a:stretch/>
        </p:blipFill>
        <p:spPr>
          <a:xfrm rot="16200000">
            <a:off x="-250622" y="1590387"/>
            <a:ext cx="5328406" cy="4078470"/>
          </a:xfrm>
        </p:spPr>
      </p:pic>
      <p:pic>
        <p:nvPicPr>
          <p:cNvPr id="8" name="Picture 7" descr="glosea_1999_anom_maps-0.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16200000">
            <a:off x="4019092" y="1749660"/>
            <a:ext cx="5354288" cy="3816424"/>
          </a:xfrm>
          <a:prstGeom prst="rect">
            <a:avLst/>
          </a:prstGeom>
        </p:spPr>
      </p:pic>
      <p:sp>
        <p:nvSpPr>
          <p:cNvPr id="11" name="TextBox 10"/>
          <p:cNvSpPr txBox="1"/>
          <p:nvPr/>
        </p:nvSpPr>
        <p:spPr>
          <a:xfrm>
            <a:off x="1077267" y="6530655"/>
            <a:ext cx="3243136" cy="266227"/>
          </a:xfrm>
          <a:prstGeom prst="rect">
            <a:avLst/>
          </a:prstGeom>
          <a:noFill/>
        </p:spPr>
        <p:txBody>
          <a:bodyPr wrap="square" rtlCol="0">
            <a:spAutoFit/>
          </a:bodyPr>
          <a:lstStyle/>
          <a:p>
            <a:pPr algn="ctr"/>
            <a:r>
              <a:rPr lang="en-US" sz="1200" dirty="0" smtClean="0">
                <a:solidFill>
                  <a:srgbClr val="000000"/>
                </a:solidFill>
              </a:rPr>
              <a:t>VP (km^2/s)</a:t>
            </a:r>
            <a:endParaRPr lang="en-US" sz="1200" dirty="0">
              <a:solidFill>
                <a:srgbClr val="000000"/>
              </a:solidFill>
            </a:endParaRPr>
          </a:p>
        </p:txBody>
      </p:sp>
      <p:sp>
        <p:nvSpPr>
          <p:cNvPr id="12" name="TextBox 11"/>
          <p:cNvSpPr txBox="1"/>
          <p:nvPr/>
        </p:nvSpPr>
        <p:spPr>
          <a:xfrm>
            <a:off x="5039772" y="6481239"/>
            <a:ext cx="3243136" cy="266227"/>
          </a:xfrm>
          <a:prstGeom prst="rect">
            <a:avLst/>
          </a:prstGeom>
          <a:noFill/>
        </p:spPr>
        <p:txBody>
          <a:bodyPr wrap="square" rtlCol="0">
            <a:spAutoFit/>
          </a:bodyPr>
          <a:lstStyle/>
          <a:p>
            <a:pPr algn="ctr"/>
            <a:r>
              <a:rPr lang="en-US" sz="1200" dirty="0">
                <a:solidFill>
                  <a:srgbClr val="000000"/>
                </a:solidFill>
              </a:rPr>
              <a:t>P</a:t>
            </a:r>
            <a:r>
              <a:rPr lang="en-US" sz="1200" dirty="0" smtClean="0">
                <a:solidFill>
                  <a:srgbClr val="000000"/>
                </a:solidFill>
              </a:rPr>
              <a:t> (mm/day)</a:t>
            </a:r>
            <a:endParaRPr lang="en-US" sz="1200" dirty="0">
              <a:solidFill>
                <a:srgbClr val="000000"/>
              </a:solidFill>
            </a:endParaRPr>
          </a:p>
        </p:txBody>
      </p:sp>
    </p:spTree>
    <p:extLst>
      <p:ext uri="{BB962C8B-B14F-4D97-AF65-F5344CB8AC3E}">
        <p14:creationId xmlns:p14="http://schemas.microsoft.com/office/powerpoint/2010/main" val="34795513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2005 Large ensemble scatter</a:t>
            </a:r>
            <a:endParaRPr lang="en-US" dirty="0"/>
          </a:p>
        </p:txBody>
      </p:sp>
      <p:sp>
        <p:nvSpPr>
          <p:cNvPr id="4" name="Slide Number Placeholder 3"/>
          <p:cNvSpPr>
            <a:spLocks noGrp="1"/>
          </p:cNvSpPr>
          <p:nvPr>
            <p:ph type="sldNum" idx="10"/>
          </p:nvPr>
        </p:nvSpPr>
        <p:spPr/>
        <p:txBody>
          <a:bodyPr/>
          <a:lstStyle/>
          <a:p>
            <a:pPr>
              <a:defRPr/>
            </a:pPr>
            <a:fld id="{E5BED945-9306-4AAE-A8DF-EB9ABAAA6AD7}" type="slidenum">
              <a:rPr lang="en-GB" smtClean="0"/>
              <a:pPr>
                <a:defRPr/>
              </a:pPr>
              <a:t>18</a:t>
            </a:fld>
            <a:endParaRPr lang="en-GB"/>
          </a:p>
        </p:txBody>
      </p:sp>
      <p:pic>
        <p:nvPicPr>
          <p:cNvPr id="5" name="Picture 4" descr="glosea_2005_ensmembers_maps.pn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6200000">
            <a:off x="4094289" y="-1167864"/>
            <a:ext cx="939832" cy="8969657"/>
          </a:xfrm>
          <a:prstGeom prst="rect">
            <a:avLst/>
          </a:prstGeom>
        </p:spPr>
      </p:pic>
      <p:pic>
        <p:nvPicPr>
          <p:cNvPr id="11" name="Picture 10" descr="glosea_2005_ensmembers_maps.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4154531" y="86534"/>
            <a:ext cx="1009280" cy="8969657"/>
          </a:xfrm>
          <a:prstGeom prst="rect">
            <a:avLst/>
          </a:prstGeom>
        </p:spPr>
      </p:pic>
      <p:pic>
        <p:nvPicPr>
          <p:cNvPr id="12" name="Picture 11" descr="glosea_2005_ensmembers_maps.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16200000">
            <a:off x="4121928" y="1382514"/>
            <a:ext cx="1029126" cy="8969657"/>
          </a:xfrm>
          <a:prstGeom prst="rect">
            <a:avLst/>
          </a:prstGeom>
        </p:spPr>
      </p:pic>
      <p:sp>
        <p:nvSpPr>
          <p:cNvPr id="13" name="TextBox 12"/>
          <p:cNvSpPr txBox="1"/>
          <p:nvPr/>
        </p:nvSpPr>
        <p:spPr>
          <a:xfrm>
            <a:off x="59314" y="2441287"/>
            <a:ext cx="8989720" cy="349968"/>
          </a:xfrm>
          <a:prstGeom prst="rect">
            <a:avLst/>
          </a:prstGeom>
          <a:noFill/>
          <a:ln>
            <a:noFill/>
          </a:ln>
        </p:spPr>
        <p:txBody>
          <a:bodyPr wrap="square" rtlCol="0">
            <a:spAutoFit/>
          </a:bodyPr>
          <a:lstStyle/>
          <a:p>
            <a:pPr algn="ctr"/>
            <a:r>
              <a:rPr lang="en-US" dirty="0" smtClean="0">
                <a:solidFill>
                  <a:schemeClr val="accent1">
                    <a:lumMod val="50000"/>
                  </a:schemeClr>
                </a:solidFill>
              </a:rPr>
              <a:t>GloSea5 JJA Indian precipitation anomaly</a:t>
            </a:r>
            <a:endParaRPr lang="en-US" dirty="0">
              <a:solidFill>
                <a:schemeClr val="accent1">
                  <a:lumMod val="50000"/>
                </a:schemeClr>
              </a:solidFill>
            </a:endParaRPr>
          </a:p>
        </p:txBody>
      </p:sp>
      <p:sp>
        <p:nvSpPr>
          <p:cNvPr id="14" name="TextBox 13"/>
          <p:cNvSpPr txBox="1"/>
          <p:nvPr/>
        </p:nvSpPr>
        <p:spPr>
          <a:xfrm>
            <a:off x="155018" y="3763841"/>
            <a:ext cx="8894016" cy="607602"/>
          </a:xfrm>
          <a:prstGeom prst="rect">
            <a:avLst/>
          </a:prstGeom>
          <a:noFill/>
          <a:ln>
            <a:noFill/>
          </a:ln>
        </p:spPr>
        <p:txBody>
          <a:bodyPr wrap="square" rtlCol="0">
            <a:spAutoFit/>
          </a:bodyPr>
          <a:lstStyle/>
          <a:p>
            <a:pPr algn="ctr"/>
            <a:r>
              <a:rPr lang="en-US" dirty="0" smtClean="0">
                <a:solidFill>
                  <a:schemeClr val="accent1">
                    <a:lumMod val="50000"/>
                  </a:schemeClr>
                </a:solidFill>
              </a:rPr>
              <a:t>GloSea5 JJA equatorial Pacific SST anomaly</a:t>
            </a:r>
            <a:endParaRPr lang="en-US" dirty="0">
              <a:solidFill>
                <a:schemeClr val="accent1">
                  <a:lumMod val="50000"/>
                </a:schemeClr>
              </a:solidFill>
            </a:endParaRPr>
          </a:p>
          <a:p>
            <a:pPr algn="ctr"/>
            <a:endParaRPr lang="en-US" dirty="0">
              <a:solidFill>
                <a:schemeClr val="accent1">
                  <a:lumMod val="50000"/>
                </a:schemeClr>
              </a:solidFill>
            </a:endParaRPr>
          </a:p>
        </p:txBody>
      </p:sp>
      <p:sp>
        <p:nvSpPr>
          <p:cNvPr id="15" name="TextBox 14"/>
          <p:cNvSpPr txBox="1"/>
          <p:nvPr/>
        </p:nvSpPr>
        <p:spPr>
          <a:xfrm>
            <a:off x="148662" y="5034307"/>
            <a:ext cx="8791217" cy="353174"/>
          </a:xfrm>
          <a:prstGeom prst="rect">
            <a:avLst/>
          </a:prstGeom>
          <a:noFill/>
          <a:ln>
            <a:noFill/>
          </a:ln>
        </p:spPr>
        <p:txBody>
          <a:bodyPr wrap="square" rtlCol="0">
            <a:spAutoFit/>
          </a:bodyPr>
          <a:lstStyle/>
          <a:p>
            <a:pPr algn="ctr"/>
            <a:r>
              <a:rPr lang="en-US" dirty="0" smtClean="0">
                <a:solidFill>
                  <a:schemeClr val="accent1">
                    <a:lumMod val="50000"/>
                  </a:schemeClr>
                </a:solidFill>
              </a:rPr>
              <a:t>GloSea5 JJA 200 </a:t>
            </a:r>
            <a:r>
              <a:rPr lang="en-US" dirty="0" err="1" smtClean="0">
                <a:solidFill>
                  <a:schemeClr val="accent1">
                    <a:lumMod val="50000"/>
                  </a:schemeClr>
                </a:solidFill>
              </a:rPr>
              <a:t>hPa</a:t>
            </a:r>
            <a:r>
              <a:rPr lang="en-US" dirty="0" smtClean="0">
                <a:solidFill>
                  <a:schemeClr val="accent1">
                    <a:lumMod val="50000"/>
                  </a:schemeClr>
                </a:solidFill>
              </a:rPr>
              <a:t> velocity potential anomaly </a:t>
            </a:r>
            <a:endParaRPr lang="en-US" dirty="0">
              <a:solidFill>
                <a:schemeClr val="accent1">
                  <a:lumMod val="50000"/>
                </a:schemeClr>
              </a:solidFill>
            </a:endParaRPr>
          </a:p>
        </p:txBody>
      </p:sp>
      <p:pic>
        <p:nvPicPr>
          <p:cNvPr id="6" name="Picture 5" descr="glosea_2005_anom_maps-0.png"/>
          <p:cNvPicPr>
            <a:picLocks noChangeAspect="1"/>
          </p:cNvPicPr>
          <p:nvPr/>
        </p:nvPicPr>
        <p:blipFill rotWithShape="1">
          <a:blip r:embed="rId5" cstate="print">
            <a:extLst>
              <a:ext uri="{28A0092B-C50C-407E-A947-70E740481C1C}">
                <a14:useLocalDpi xmlns:a14="http://schemas.microsoft.com/office/drawing/2010/main" val="0"/>
              </a:ext>
            </a:extLst>
          </a:blip>
          <a:srcRect r="4806"/>
          <a:stretch/>
        </p:blipFill>
        <p:spPr>
          <a:xfrm rot="16200000">
            <a:off x="2155346" y="-1099734"/>
            <a:ext cx="1664620" cy="5568444"/>
          </a:xfrm>
          <a:prstGeom prst="rect">
            <a:avLst/>
          </a:prstGeom>
        </p:spPr>
      </p:pic>
      <p:pic>
        <p:nvPicPr>
          <p:cNvPr id="16" name="Picture 15" descr="glosea_2005_anom_maps-1.png"/>
          <p:cNvPicPr>
            <a:picLocks noChangeAspect="1"/>
          </p:cNvPicPr>
          <p:nvPr/>
        </p:nvPicPr>
        <p:blipFill rotWithShape="1">
          <a:blip r:embed="rId6" cstate="print">
            <a:extLst>
              <a:ext uri="{28A0092B-C50C-407E-A947-70E740481C1C}">
                <a14:useLocalDpi xmlns:a14="http://schemas.microsoft.com/office/drawing/2010/main" val="0"/>
              </a:ext>
            </a:extLst>
          </a:blip>
          <a:srcRect l="-1" r="4311"/>
          <a:stretch/>
        </p:blipFill>
        <p:spPr>
          <a:xfrm rot="16200000">
            <a:off x="6815485" y="341522"/>
            <a:ext cx="1613741" cy="2635048"/>
          </a:xfrm>
          <a:prstGeom prst="rect">
            <a:avLst/>
          </a:prstGeom>
        </p:spPr>
      </p:pic>
      <p:sp>
        <p:nvSpPr>
          <p:cNvPr id="3" name="TextBox 2"/>
          <p:cNvSpPr txBox="1"/>
          <p:nvPr/>
        </p:nvSpPr>
        <p:spPr>
          <a:xfrm>
            <a:off x="-573216" y="6428096"/>
            <a:ext cx="9121319" cy="607602"/>
          </a:xfrm>
          <a:prstGeom prst="rect">
            <a:avLst/>
          </a:prstGeom>
          <a:noFill/>
        </p:spPr>
        <p:txBody>
          <a:bodyPr wrap="square" rtlCol="0">
            <a:spAutoFit/>
          </a:bodyPr>
          <a:lstStyle/>
          <a:p>
            <a:pPr algn="ctr"/>
            <a:r>
              <a:rPr lang="en-US" dirty="0" smtClean="0">
                <a:solidFill>
                  <a:schemeClr val="tx1"/>
                </a:solidFill>
              </a:rPr>
              <a:t>Ordering: Positive AIR anomaly -&gt; </a:t>
            </a:r>
            <a:r>
              <a:rPr lang="en-US" dirty="0" err="1" smtClean="0">
                <a:solidFill>
                  <a:schemeClr val="tx1"/>
                </a:solidFill>
              </a:rPr>
              <a:t>negitive</a:t>
            </a:r>
            <a:r>
              <a:rPr lang="en-US" dirty="0" smtClean="0">
                <a:solidFill>
                  <a:schemeClr val="tx1"/>
                </a:solidFill>
              </a:rPr>
              <a:t> AIR anomaly</a:t>
            </a:r>
            <a:endParaRPr lang="en-US" dirty="0">
              <a:solidFill>
                <a:schemeClr val="tx1"/>
              </a:solidFill>
            </a:endParaRPr>
          </a:p>
          <a:p>
            <a:endParaRPr lang="en-GB" dirty="0"/>
          </a:p>
        </p:txBody>
      </p:sp>
      <p:sp>
        <p:nvSpPr>
          <p:cNvPr id="17" name="TextBox 16"/>
          <p:cNvSpPr txBox="1"/>
          <p:nvPr/>
        </p:nvSpPr>
        <p:spPr>
          <a:xfrm>
            <a:off x="66952" y="539298"/>
            <a:ext cx="3099325" cy="349968"/>
          </a:xfrm>
          <a:prstGeom prst="rect">
            <a:avLst/>
          </a:prstGeom>
          <a:noFill/>
          <a:ln>
            <a:noFill/>
          </a:ln>
        </p:spPr>
        <p:txBody>
          <a:bodyPr wrap="square" rtlCol="0">
            <a:spAutoFit/>
          </a:bodyPr>
          <a:lstStyle/>
          <a:p>
            <a:pPr algn="ctr"/>
            <a:r>
              <a:rPr lang="en-US" dirty="0" smtClean="0">
                <a:solidFill>
                  <a:schemeClr val="accent1">
                    <a:lumMod val="50000"/>
                  </a:schemeClr>
                </a:solidFill>
              </a:rPr>
              <a:t>GPCP precipitation anomaly </a:t>
            </a:r>
            <a:endParaRPr lang="en-US" dirty="0">
              <a:solidFill>
                <a:schemeClr val="accent1">
                  <a:lumMod val="50000"/>
                </a:schemeClr>
              </a:solidFill>
            </a:endParaRPr>
          </a:p>
        </p:txBody>
      </p:sp>
      <p:sp>
        <p:nvSpPr>
          <p:cNvPr id="18" name="TextBox 17"/>
          <p:cNvSpPr txBox="1"/>
          <p:nvPr/>
        </p:nvSpPr>
        <p:spPr>
          <a:xfrm>
            <a:off x="3001303" y="538555"/>
            <a:ext cx="3099325" cy="349968"/>
          </a:xfrm>
          <a:prstGeom prst="rect">
            <a:avLst/>
          </a:prstGeom>
          <a:noFill/>
          <a:ln>
            <a:noFill/>
          </a:ln>
        </p:spPr>
        <p:txBody>
          <a:bodyPr wrap="square" rtlCol="0">
            <a:spAutoFit/>
          </a:bodyPr>
          <a:lstStyle/>
          <a:p>
            <a:pPr algn="ctr"/>
            <a:r>
              <a:rPr lang="en-US" dirty="0" smtClean="0">
                <a:solidFill>
                  <a:schemeClr val="accent1">
                    <a:lumMod val="50000"/>
                  </a:schemeClr>
                </a:solidFill>
              </a:rPr>
              <a:t>TMI SST anomaly </a:t>
            </a:r>
            <a:endParaRPr lang="en-US" dirty="0">
              <a:solidFill>
                <a:schemeClr val="accent1">
                  <a:lumMod val="50000"/>
                </a:schemeClr>
              </a:solidFill>
            </a:endParaRPr>
          </a:p>
        </p:txBody>
      </p:sp>
      <p:sp>
        <p:nvSpPr>
          <p:cNvPr id="19" name="TextBox 18"/>
          <p:cNvSpPr txBox="1"/>
          <p:nvPr/>
        </p:nvSpPr>
        <p:spPr>
          <a:xfrm>
            <a:off x="6086219" y="543154"/>
            <a:ext cx="3099325" cy="349968"/>
          </a:xfrm>
          <a:prstGeom prst="rect">
            <a:avLst/>
          </a:prstGeom>
          <a:noFill/>
          <a:ln>
            <a:noFill/>
          </a:ln>
        </p:spPr>
        <p:txBody>
          <a:bodyPr wrap="square" rtlCol="0">
            <a:spAutoFit/>
          </a:bodyPr>
          <a:lstStyle/>
          <a:p>
            <a:pPr algn="ctr"/>
            <a:r>
              <a:rPr lang="en-US" dirty="0" smtClean="0">
                <a:solidFill>
                  <a:schemeClr val="accent1">
                    <a:lumMod val="50000"/>
                  </a:schemeClr>
                </a:solidFill>
              </a:rPr>
              <a:t>ERA-</a:t>
            </a:r>
            <a:r>
              <a:rPr lang="en-US" dirty="0" err="1" smtClean="0">
                <a:solidFill>
                  <a:schemeClr val="accent1">
                    <a:lumMod val="50000"/>
                  </a:schemeClr>
                </a:solidFill>
              </a:rPr>
              <a:t>Int</a:t>
            </a:r>
            <a:r>
              <a:rPr lang="en-US" dirty="0" smtClean="0">
                <a:solidFill>
                  <a:schemeClr val="accent1">
                    <a:lumMod val="50000"/>
                  </a:schemeClr>
                </a:solidFill>
              </a:rPr>
              <a:t> VP anomaly </a:t>
            </a:r>
            <a:endParaRPr lang="en-US" dirty="0">
              <a:solidFill>
                <a:schemeClr val="accent1">
                  <a:lumMod val="50000"/>
                </a:schemeClr>
              </a:solidFill>
            </a:endParaRPr>
          </a:p>
        </p:txBody>
      </p:sp>
    </p:spTree>
    <p:extLst>
      <p:ext uri="{BB962C8B-B14F-4D97-AF65-F5344CB8AC3E}">
        <p14:creationId xmlns:p14="http://schemas.microsoft.com/office/powerpoint/2010/main" val="16683503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Object 2"/>
          <p:cNvPicPr>
            <a:picLocks noChangeArrowheads="1"/>
          </p:cNvPicPr>
          <p:nvPr/>
        </p:nvPicPr>
        <p:blipFill>
          <a:blip r:embed="rId2" cstate="print"/>
          <a:srcRect b="-169"/>
          <a:stretch>
            <a:fillRect/>
          </a:stretch>
        </p:blipFill>
        <p:spPr bwMode="auto">
          <a:xfrm>
            <a:off x="2155253" y="969341"/>
            <a:ext cx="6988748" cy="5791200"/>
          </a:xfrm>
          <a:prstGeom prst="rect">
            <a:avLst/>
          </a:prstGeom>
          <a:noFill/>
          <a:ln w="9525">
            <a:noFill/>
            <a:miter lim="800000"/>
            <a:headEnd/>
            <a:tailEnd/>
          </a:ln>
        </p:spPr>
      </p:pic>
      <p:sp>
        <p:nvSpPr>
          <p:cNvPr id="6" name="TextBox 5"/>
          <p:cNvSpPr txBox="1"/>
          <p:nvPr/>
        </p:nvSpPr>
        <p:spPr>
          <a:xfrm>
            <a:off x="-1" y="1403945"/>
            <a:ext cx="1995777" cy="2414036"/>
          </a:xfrm>
          <a:prstGeom prst="rect">
            <a:avLst/>
          </a:prstGeom>
          <a:solidFill>
            <a:schemeClr val="bg1"/>
          </a:solidFill>
        </p:spPr>
        <p:txBody>
          <a:bodyPr wrap="square" lIns="91430" tIns="45715" rIns="91430" bIns="45715">
            <a:spAutoFit/>
          </a:bodyPr>
          <a:lstStyle/>
          <a:p>
            <a:pPr algn="ctr" fontAlgn="auto">
              <a:spcBef>
                <a:spcPts val="0"/>
              </a:spcBef>
              <a:spcAft>
                <a:spcPts val="0"/>
              </a:spcAft>
              <a:defRPr/>
            </a:pPr>
            <a:r>
              <a:rPr lang="en-GB" dirty="0" smtClean="0">
                <a:solidFill>
                  <a:schemeClr val="tx1"/>
                </a:solidFill>
                <a:latin typeface="+mn-lt"/>
              </a:rPr>
              <a:t>SD </a:t>
            </a:r>
            <a:r>
              <a:rPr lang="en-GB" dirty="0">
                <a:solidFill>
                  <a:schemeClr val="tx1"/>
                </a:solidFill>
                <a:latin typeface="+mn-lt"/>
              </a:rPr>
              <a:t>of 30-60 day filtered anomalies, climatological mean precipitation</a:t>
            </a:r>
            <a:r>
              <a:rPr lang="en-GB" dirty="0">
                <a:solidFill>
                  <a:schemeClr val="tx1"/>
                </a:solidFill>
                <a:latin typeface="+mn-lt"/>
                <a:sym typeface="Wingdings" pitchFamily="2" charset="2"/>
              </a:rPr>
              <a:t>, </a:t>
            </a:r>
            <a:r>
              <a:rPr lang="en-GB" dirty="0" smtClean="0">
                <a:solidFill>
                  <a:schemeClr val="tx1"/>
                </a:solidFill>
                <a:latin typeface="+mn-lt"/>
                <a:sym typeface="Wingdings" pitchFamily="2" charset="2"/>
              </a:rPr>
              <a:t>a</a:t>
            </a:r>
            <a:r>
              <a:rPr lang="en-GB" dirty="0" smtClean="0">
                <a:solidFill>
                  <a:schemeClr val="tx1"/>
                </a:solidFill>
                <a:latin typeface="+mn-lt"/>
              </a:rPr>
              <a:t>mplitude </a:t>
            </a:r>
            <a:r>
              <a:rPr lang="en-GB" dirty="0">
                <a:solidFill>
                  <a:schemeClr val="tx1"/>
                </a:solidFill>
                <a:latin typeface="+mn-lt"/>
              </a:rPr>
              <a:t>of </a:t>
            </a:r>
            <a:r>
              <a:rPr lang="en-GB" dirty="0" smtClean="0">
                <a:solidFill>
                  <a:schemeClr val="tx1"/>
                </a:solidFill>
                <a:latin typeface="+mn-lt"/>
              </a:rPr>
              <a:t>interannual variability</a:t>
            </a:r>
            <a:endParaRPr lang="en-GB" dirty="0">
              <a:solidFill>
                <a:schemeClr val="tx1"/>
              </a:solidFill>
              <a:latin typeface="+mn-lt"/>
            </a:endParaRPr>
          </a:p>
        </p:txBody>
      </p:sp>
      <p:sp>
        <p:nvSpPr>
          <p:cNvPr id="5" name="Title 1"/>
          <p:cNvSpPr>
            <a:spLocks noGrp="1"/>
          </p:cNvSpPr>
          <p:nvPr>
            <p:ph type="title"/>
          </p:nvPr>
        </p:nvSpPr>
        <p:spPr>
          <a:xfrm>
            <a:off x="130175" y="104775"/>
            <a:ext cx="9013825" cy="419100"/>
          </a:xfrm>
        </p:spPr>
        <p:txBody>
          <a:bodyPr/>
          <a:lstStyle/>
          <a:p>
            <a:r>
              <a:rPr lang="en-GB" dirty="0" smtClean="0">
                <a:ea typeface="ＭＳ Ｐゴシック" pitchFamily="-84" charset="-128"/>
              </a:rPr>
              <a:t>Seasonal mean versus intraseasonal and interannual variability</a:t>
            </a:r>
          </a:p>
        </p:txBody>
      </p:sp>
      <p:sp>
        <p:nvSpPr>
          <p:cNvPr id="7" name="TextBox 6"/>
          <p:cNvSpPr txBox="1"/>
          <p:nvPr/>
        </p:nvSpPr>
        <p:spPr>
          <a:xfrm>
            <a:off x="-224" y="4281236"/>
            <a:ext cx="2041360" cy="1122861"/>
          </a:xfrm>
          <a:prstGeom prst="rect">
            <a:avLst/>
          </a:prstGeom>
          <a:solidFill>
            <a:schemeClr val="bg1"/>
          </a:solidFill>
        </p:spPr>
        <p:txBody>
          <a:bodyPr wrap="square" lIns="91430" tIns="45715" rIns="91430" bIns="45715">
            <a:spAutoFit/>
          </a:bodyPr>
          <a:lstStyle/>
          <a:p>
            <a:pPr algn="ctr" fontAlgn="auto">
              <a:spcBef>
                <a:spcPts val="0"/>
              </a:spcBef>
              <a:spcAft>
                <a:spcPts val="0"/>
              </a:spcAft>
              <a:defRPr/>
            </a:pPr>
            <a:r>
              <a:rPr lang="en-GB" dirty="0" smtClean="0">
                <a:solidFill>
                  <a:schemeClr val="tx1"/>
                </a:solidFill>
                <a:latin typeface="+mn-lt"/>
              </a:rPr>
              <a:t>Deficiency in precipitation signal over EEIO in all fields</a:t>
            </a:r>
            <a:endParaRPr lang="en-GB" dirty="0">
              <a:solidFill>
                <a:schemeClr val="tx1"/>
              </a:solidFill>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Talk overview</a:t>
            </a:r>
            <a:endParaRPr lang="en-US" dirty="0"/>
          </a:p>
        </p:txBody>
      </p:sp>
      <p:sp>
        <p:nvSpPr>
          <p:cNvPr id="3" name="Content Placeholder 2"/>
          <p:cNvSpPr>
            <a:spLocks noGrp="1"/>
          </p:cNvSpPr>
          <p:nvPr>
            <p:ph idx="1"/>
          </p:nvPr>
        </p:nvSpPr>
        <p:spPr/>
        <p:txBody>
          <a:bodyPr>
            <a:normAutofit fontScale="62500" lnSpcReduction="20000"/>
          </a:bodyPr>
          <a:lstStyle/>
          <a:p>
            <a:pPr>
              <a:buBlip>
                <a:blip r:embed="rId2"/>
              </a:buBlip>
            </a:pPr>
            <a:r>
              <a:rPr lang="en-GB" dirty="0" smtClean="0"/>
              <a:t>Team:</a:t>
            </a:r>
          </a:p>
          <a:p>
            <a:pPr lvl="1">
              <a:buBlip>
                <a:blip r:embed="rId2"/>
              </a:buBlip>
            </a:pPr>
            <a:r>
              <a:rPr lang="en-GB" dirty="0" smtClean="0"/>
              <a:t>PRDA: Stephanie Bush</a:t>
            </a:r>
          </a:p>
          <a:p>
            <a:pPr lvl="1">
              <a:buBlip>
                <a:blip r:embed="rId2"/>
              </a:buBlip>
            </a:pPr>
            <a:r>
              <a:rPr lang="en-GB" dirty="0" smtClean="0"/>
              <a:t>PI: Andy Turner</a:t>
            </a:r>
          </a:p>
          <a:p>
            <a:pPr lvl="1">
              <a:buBlip>
                <a:blip r:embed="rId2"/>
              </a:buBlip>
            </a:pPr>
            <a:r>
              <a:rPr lang="en-GB" dirty="0" smtClean="0"/>
              <a:t>Co-I:  Steve </a:t>
            </a:r>
            <a:r>
              <a:rPr lang="en-GB" dirty="0" err="1" smtClean="0"/>
              <a:t>Woolnough</a:t>
            </a:r>
            <a:endParaRPr lang="en-GB" dirty="0" smtClean="0"/>
          </a:p>
          <a:p>
            <a:pPr lvl="1">
              <a:buBlip>
                <a:blip r:embed="rId2"/>
              </a:buBlip>
            </a:pPr>
            <a:r>
              <a:rPr lang="en-GB" dirty="0" smtClean="0"/>
              <a:t>Visiting scientist (three months): </a:t>
            </a:r>
            <a:r>
              <a:rPr lang="en-GB" dirty="0" err="1" smtClean="0"/>
              <a:t>Jayakumar</a:t>
            </a:r>
            <a:r>
              <a:rPr lang="en-GB" dirty="0" smtClean="0"/>
              <a:t> </a:t>
            </a:r>
          </a:p>
          <a:p>
            <a:pPr marL="457200" lvl="1" indent="0">
              <a:buNone/>
            </a:pPr>
            <a:endParaRPr lang="en-GB" dirty="0" smtClean="0"/>
          </a:p>
          <a:p>
            <a:pPr>
              <a:buBlip>
                <a:blip r:embed="rId2"/>
              </a:buBlip>
            </a:pPr>
            <a:r>
              <a:rPr lang="en-GB" dirty="0" smtClean="0"/>
              <a:t>Current </a:t>
            </a:r>
            <a:r>
              <a:rPr lang="en-GB" dirty="0" smtClean="0"/>
              <a:t>work (9 months into project): GloSea5 GC2 assessment</a:t>
            </a:r>
          </a:p>
          <a:p>
            <a:pPr lvl="1">
              <a:buBlip>
                <a:blip r:embed="rId2"/>
              </a:buBlip>
            </a:pPr>
            <a:r>
              <a:rPr lang="en-GB" dirty="0" smtClean="0"/>
              <a:t>Mean state and seasonal cycle biases</a:t>
            </a:r>
          </a:p>
          <a:p>
            <a:pPr lvl="1">
              <a:buBlip>
                <a:blip r:embed="rId2"/>
              </a:buBlip>
            </a:pPr>
            <a:r>
              <a:rPr lang="en-GB" dirty="0" smtClean="0"/>
              <a:t>Seasonal forecast skill (correlations)</a:t>
            </a:r>
          </a:p>
          <a:p>
            <a:pPr lvl="1">
              <a:buBlip>
                <a:blip r:embed="rId2"/>
              </a:buBlip>
            </a:pPr>
            <a:r>
              <a:rPr lang="en-GB" dirty="0" smtClean="0"/>
              <a:t>ENSO </a:t>
            </a:r>
            <a:r>
              <a:rPr lang="en-GB" dirty="0" err="1" smtClean="0"/>
              <a:t>teleconnection</a:t>
            </a:r>
            <a:endParaRPr lang="en-GB" dirty="0" smtClean="0"/>
          </a:p>
          <a:p>
            <a:pPr lvl="2">
              <a:buBlip>
                <a:blip r:embed="rId2"/>
              </a:buBlip>
            </a:pPr>
            <a:r>
              <a:rPr lang="en-GB" dirty="0" smtClean="0"/>
              <a:t>Overall relationship</a:t>
            </a:r>
          </a:p>
          <a:p>
            <a:pPr lvl="2">
              <a:buBlip>
                <a:blip r:embed="rId2"/>
              </a:buBlip>
            </a:pPr>
            <a:r>
              <a:rPr lang="en-GB" dirty="0" smtClean="0"/>
              <a:t>Case study years</a:t>
            </a:r>
          </a:p>
          <a:p>
            <a:pPr lvl="1">
              <a:buBlip>
                <a:blip r:embed="rId2"/>
              </a:buBlip>
            </a:pPr>
            <a:r>
              <a:rPr lang="en-GB" dirty="0" smtClean="0"/>
              <a:t>Assessment of active/break cycles</a:t>
            </a:r>
          </a:p>
          <a:p>
            <a:pPr lvl="1">
              <a:buBlip>
                <a:blip r:embed="rId2"/>
              </a:buBlip>
            </a:pPr>
            <a:endParaRPr lang="en-GB" dirty="0" smtClean="0"/>
          </a:p>
          <a:p>
            <a:pPr>
              <a:buBlip>
                <a:blip r:embed="rId2"/>
              </a:buBlip>
            </a:pPr>
            <a:r>
              <a:rPr lang="en-GB" dirty="0" smtClean="0"/>
              <a:t>Future work:</a:t>
            </a:r>
          </a:p>
          <a:p>
            <a:pPr lvl="1">
              <a:buBlip>
                <a:blip r:embed="rId2"/>
              </a:buBlip>
            </a:pPr>
            <a:r>
              <a:rPr lang="en-GB" dirty="0" smtClean="0"/>
              <a:t>Wind stress or heat flux correction experiments</a:t>
            </a:r>
          </a:p>
        </p:txBody>
      </p:sp>
      <p:sp>
        <p:nvSpPr>
          <p:cNvPr id="4" name="Slide Number Placeholder 3"/>
          <p:cNvSpPr>
            <a:spLocks noGrp="1"/>
          </p:cNvSpPr>
          <p:nvPr>
            <p:ph type="sldNum" idx="10"/>
          </p:nvPr>
        </p:nvSpPr>
        <p:spPr/>
        <p:txBody>
          <a:bodyPr/>
          <a:lstStyle/>
          <a:p>
            <a:pPr>
              <a:defRPr/>
            </a:pPr>
            <a:fld id="{E5BED945-9306-4AAE-A8DF-EB9ABAAA6AD7}" type="slidenum">
              <a:rPr lang="en-GB" smtClean="0"/>
              <a:pPr>
                <a:defRPr/>
              </a:pPr>
              <a:t>2</a:t>
            </a:fld>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g_regression_precip_sst_eq"/>
          <p:cNvPicPr>
            <a:picLocks noChangeAspect="1" noChangeArrowheads="1"/>
          </p:cNvPicPr>
          <p:nvPr/>
        </p:nvPicPr>
        <p:blipFill>
          <a:blip r:embed="rId2" cstate="print"/>
          <a:srcRect/>
          <a:stretch>
            <a:fillRect/>
          </a:stretch>
        </p:blipFill>
        <p:spPr bwMode="auto">
          <a:xfrm>
            <a:off x="1989813" y="669074"/>
            <a:ext cx="7018338" cy="5638800"/>
          </a:xfrm>
          <a:prstGeom prst="rect">
            <a:avLst/>
          </a:prstGeom>
          <a:noFill/>
          <a:ln w="9525">
            <a:noFill/>
            <a:miter lim="800000"/>
            <a:headEnd/>
            <a:tailEnd/>
          </a:ln>
        </p:spPr>
      </p:pic>
      <p:sp>
        <p:nvSpPr>
          <p:cNvPr id="14339" name="Rectangle 4"/>
          <p:cNvSpPr>
            <a:spLocks noChangeArrowheads="1"/>
          </p:cNvSpPr>
          <p:nvPr/>
        </p:nvSpPr>
        <p:spPr bwMode="auto">
          <a:xfrm>
            <a:off x="0" y="-174978"/>
            <a:ext cx="184710" cy="349958"/>
          </a:xfrm>
          <a:prstGeom prst="rect">
            <a:avLst/>
          </a:prstGeom>
          <a:noFill/>
          <a:ln w="9525">
            <a:noFill/>
            <a:miter lim="800000"/>
            <a:headEnd/>
            <a:tailEnd/>
          </a:ln>
        </p:spPr>
        <p:txBody>
          <a:bodyPr wrap="none" lIns="91430" tIns="45715" rIns="91430" bIns="45715" anchor="ctr">
            <a:spAutoFit/>
          </a:bodyPr>
          <a:lstStyle/>
          <a:p>
            <a:endParaRPr lang="en-US">
              <a:latin typeface="Calibri" pitchFamily="34" charset="0"/>
            </a:endParaRPr>
          </a:p>
        </p:txBody>
      </p:sp>
      <p:pic>
        <p:nvPicPr>
          <p:cNvPr id="21507" name="Picture 3"/>
          <p:cNvPicPr>
            <a:picLocks noChangeAspect="1" noChangeArrowheads="1"/>
          </p:cNvPicPr>
          <p:nvPr/>
        </p:nvPicPr>
        <p:blipFill rotWithShape="1">
          <a:blip r:embed="rId3" cstate="print"/>
          <a:srcRect/>
          <a:stretch/>
        </p:blipFill>
        <p:spPr bwMode="auto">
          <a:xfrm>
            <a:off x="5036961" y="4321176"/>
            <a:ext cx="4107264" cy="2536825"/>
          </a:xfrm>
          <a:prstGeom prst="rect">
            <a:avLst/>
          </a:prstGeom>
          <a:solidFill>
            <a:srgbClr val="FFFFFF"/>
          </a:solidFill>
          <a:ln w="9525">
            <a:noFill/>
            <a:miter lim="800000"/>
            <a:headEnd/>
            <a:tailEnd/>
          </a:ln>
        </p:spPr>
      </p:pic>
      <p:sp>
        <p:nvSpPr>
          <p:cNvPr id="8" name="TextBox 7"/>
          <p:cNvSpPr txBox="1"/>
          <p:nvPr/>
        </p:nvSpPr>
        <p:spPr>
          <a:xfrm>
            <a:off x="1" y="6039989"/>
            <a:ext cx="4953000" cy="707748"/>
          </a:xfrm>
          <a:prstGeom prst="rect">
            <a:avLst/>
          </a:prstGeom>
          <a:solidFill>
            <a:schemeClr val="bg1"/>
          </a:solidFill>
        </p:spPr>
        <p:txBody>
          <a:bodyPr lIns="91430" tIns="45715" rIns="91430" bIns="45715">
            <a:spAutoFit/>
          </a:bodyPr>
          <a:lstStyle/>
          <a:p>
            <a:pPr fontAlgn="auto">
              <a:spcBef>
                <a:spcPts val="0"/>
              </a:spcBef>
              <a:spcAft>
                <a:spcPts val="0"/>
              </a:spcAft>
              <a:defRPr/>
            </a:pPr>
            <a:r>
              <a:rPr lang="en-US" sz="1400" b="1" dirty="0">
                <a:solidFill>
                  <a:schemeClr val="tx1"/>
                </a:solidFill>
                <a:latin typeface="+mn-lt"/>
              </a:rPr>
              <a:t>Lead-lag correlation of filtered </a:t>
            </a:r>
            <a:r>
              <a:rPr lang="en-US" sz="1400" b="1" dirty="0" smtClean="0">
                <a:solidFill>
                  <a:schemeClr val="tx1"/>
                </a:solidFill>
                <a:latin typeface="+mn-lt"/>
              </a:rPr>
              <a:t>rain anomalies </a:t>
            </a:r>
            <a:r>
              <a:rPr lang="en-US" sz="1400" b="1" dirty="0">
                <a:solidFill>
                  <a:schemeClr val="tx1"/>
                </a:solidFill>
                <a:latin typeface="+mn-lt"/>
              </a:rPr>
              <a:t>over </a:t>
            </a:r>
            <a:r>
              <a:rPr lang="en-US" sz="1400" b="1" dirty="0" smtClean="0">
                <a:solidFill>
                  <a:schemeClr val="tx1"/>
                </a:solidFill>
                <a:latin typeface="+mn-lt"/>
              </a:rPr>
              <a:t>north </a:t>
            </a:r>
            <a:r>
              <a:rPr lang="en-US" sz="1400" b="1" dirty="0" err="1" smtClean="0">
                <a:solidFill>
                  <a:schemeClr val="tx1"/>
                </a:solidFill>
                <a:latin typeface="+mn-lt"/>
              </a:rPr>
              <a:t>BoB</a:t>
            </a:r>
            <a:r>
              <a:rPr lang="en-US" sz="1400" b="1" dirty="0" smtClean="0">
                <a:solidFill>
                  <a:schemeClr val="tx1"/>
                </a:solidFill>
                <a:latin typeface="+mn-lt"/>
              </a:rPr>
              <a:t> (15-20N</a:t>
            </a:r>
            <a:r>
              <a:rPr lang="en-US" sz="1400" b="1" dirty="0">
                <a:solidFill>
                  <a:schemeClr val="tx1"/>
                </a:solidFill>
                <a:latin typeface="+mn-lt"/>
              </a:rPr>
              <a:t>, </a:t>
            </a:r>
            <a:r>
              <a:rPr lang="en-US" sz="1400" b="1" dirty="0" smtClean="0">
                <a:solidFill>
                  <a:schemeClr val="tx1"/>
                </a:solidFill>
                <a:latin typeface="+mn-lt"/>
              </a:rPr>
              <a:t>85-95E</a:t>
            </a:r>
            <a:r>
              <a:rPr lang="en-US" sz="1400" b="1" dirty="0">
                <a:solidFill>
                  <a:schemeClr val="tx1"/>
                </a:solidFill>
                <a:latin typeface="+mn-lt"/>
              </a:rPr>
              <a:t>, </a:t>
            </a:r>
            <a:r>
              <a:rPr lang="en-US" sz="1400" b="1" dirty="0" smtClean="0">
                <a:solidFill>
                  <a:schemeClr val="tx1"/>
                </a:solidFill>
                <a:latin typeface="+mn-lt"/>
              </a:rPr>
              <a:t>black) </a:t>
            </a:r>
            <a:r>
              <a:rPr lang="en-US" sz="1400" b="1" dirty="0">
                <a:solidFill>
                  <a:schemeClr val="tx1"/>
                </a:solidFill>
                <a:latin typeface="+mn-lt"/>
              </a:rPr>
              <a:t>and </a:t>
            </a:r>
            <a:r>
              <a:rPr lang="en-US" sz="1400" b="1" dirty="0" smtClean="0">
                <a:solidFill>
                  <a:schemeClr val="tx1"/>
                </a:solidFill>
                <a:latin typeface="+mn-lt"/>
              </a:rPr>
              <a:t>EEIO (2.5S-2.5N</a:t>
            </a:r>
            <a:r>
              <a:rPr lang="en-US" sz="1400" b="1" dirty="0">
                <a:solidFill>
                  <a:schemeClr val="tx1"/>
                </a:solidFill>
                <a:latin typeface="+mn-lt"/>
              </a:rPr>
              <a:t>, </a:t>
            </a:r>
            <a:r>
              <a:rPr lang="en-US" sz="1400" b="1" dirty="0" smtClean="0">
                <a:solidFill>
                  <a:schemeClr val="tx1"/>
                </a:solidFill>
                <a:latin typeface="+mn-lt"/>
              </a:rPr>
              <a:t>85-95E</a:t>
            </a:r>
            <a:r>
              <a:rPr lang="en-US" sz="1400" b="1" dirty="0">
                <a:solidFill>
                  <a:schemeClr val="tx1"/>
                </a:solidFill>
                <a:latin typeface="+mn-lt"/>
              </a:rPr>
              <a:t>, </a:t>
            </a:r>
            <a:r>
              <a:rPr lang="en-US" sz="1400" b="1" dirty="0" smtClean="0">
                <a:solidFill>
                  <a:schemeClr val="tx1"/>
                </a:solidFill>
                <a:latin typeface="+mn-lt"/>
              </a:rPr>
              <a:t>red) for </a:t>
            </a:r>
            <a:r>
              <a:rPr lang="en-US" sz="1400" b="1" dirty="0">
                <a:solidFill>
                  <a:schemeClr val="tx1"/>
                </a:solidFill>
                <a:latin typeface="+mn-lt"/>
              </a:rPr>
              <a:t>observations (solid) and GloSea5 (dash)   </a:t>
            </a:r>
            <a:endParaRPr lang="en-GB" sz="1400" b="1" dirty="0">
              <a:solidFill>
                <a:schemeClr val="tx1"/>
              </a:solidFill>
              <a:latin typeface="+mn-lt"/>
            </a:endParaRPr>
          </a:p>
        </p:txBody>
      </p:sp>
      <p:sp>
        <p:nvSpPr>
          <p:cNvPr id="6" name="TextBox 5"/>
          <p:cNvSpPr txBox="1"/>
          <p:nvPr/>
        </p:nvSpPr>
        <p:spPr>
          <a:xfrm>
            <a:off x="124736" y="2820735"/>
            <a:ext cx="1984437" cy="1497374"/>
          </a:xfrm>
          <a:prstGeom prst="rect">
            <a:avLst/>
          </a:prstGeom>
          <a:solidFill>
            <a:schemeClr val="bg1"/>
          </a:solidFill>
        </p:spPr>
        <p:txBody>
          <a:bodyPr wrap="square" lIns="91430" tIns="45715" rIns="91430" bIns="45715">
            <a:spAutoFit/>
          </a:bodyPr>
          <a:lstStyle/>
          <a:p>
            <a:pPr algn="ctr" fontAlgn="auto">
              <a:spcBef>
                <a:spcPts val="0"/>
              </a:spcBef>
              <a:spcAft>
                <a:spcPts val="0"/>
              </a:spcAft>
              <a:defRPr/>
            </a:pPr>
            <a:r>
              <a:rPr lang="en-US" sz="1400" b="1" dirty="0">
                <a:solidFill>
                  <a:schemeClr val="tx1"/>
                </a:solidFill>
                <a:latin typeface="+mn-lt"/>
              </a:rPr>
              <a:t>Precipitation  </a:t>
            </a:r>
            <a:r>
              <a:rPr lang="en-US" sz="1400" b="1" dirty="0" smtClean="0">
                <a:solidFill>
                  <a:schemeClr val="tx1"/>
                </a:solidFill>
                <a:latin typeface="+mn-lt"/>
              </a:rPr>
              <a:t>(shaded</a:t>
            </a:r>
            <a:r>
              <a:rPr lang="en-US" sz="1400" b="1" dirty="0">
                <a:solidFill>
                  <a:schemeClr val="tx1"/>
                </a:solidFill>
                <a:latin typeface="+mn-lt"/>
              </a:rPr>
              <a:t>) and SST (</a:t>
            </a:r>
            <a:r>
              <a:rPr lang="en-US" sz="1400" b="1" dirty="0" smtClean="0">
                <a:solidFill>
                  <a:schemeClr val="tx1"/>
                </a:solidFill>
                <a:latin typeface="+mn-lt"/>
              </a:rPr>
              <a:t>contours) </a:t>
            </a:r>
            <a:r>
              <a:rPr lang="en-US" sz="1400" b="1" dirty="0">
                <a:solidFill>
                  <a:schemeClr val="tx1"/>
                </a:solidFill>
                <a:latin typeface="+mn-lt"/>
              </a:rPr>
              <a:t>regressed upon </a:t>
            </a:r>
            <a:r>
              <a:rPr lang="en-US" sz="1400" b="1" dirty="0" smtClean="0">
                <a:solidFill>
                  <a:schemeClr val="tx1"/>
                </a:solidFill>
                <a:latin typeface="+mn-lt"/>
              </a:rPr>
              <a:t>reference precipitation </a:t>
            </a:r>
            <a:r>
              <a:rPr lang="en-US" sz="1400" b="1" dirty="0">
                <a:solidFill>
                  <a:schemeClr val="tx1"/>
                </a:solidFill>
                <a:latin typeface="+mn-lt"/>
              </a:rPr>
              <a:t>in </a:t>
            </a:r>
            <a:r>
              <a:rPr lang="en-US" sz="1400" b="1" dirty="0" err="1">
                <a:solidFill>
                  <a:schemeClr val="tx1"/>
                </a:solidFill>
                <a:latin typeface="+mn-lt"/>
              </a:rPr>
              <a:t>BoB</a:t>
            </a:r>
            <a:r>
              <a:rPr lang="en-US" sz="1400" b="1" dirty="0">
                <a:solidFill>
                  <a:schemeClr val="tx1"/>
                </a:solidFill>
                <a:latin typeface="+mn-lt"/>
              </a:rPr>
              <a:t> and </a:t>
            </a:r>
            <a:r>
              <a:rPr lang="en-US" sz="1400" b="1" dirty="0" smtClean="0">
                <a:solidFill>
                  <a:schemeClr val="tx1"/>
                </a:solidFill>
                <a:latin typeface="+mn-lt"/>
              </a:rPr>
              <a:t>equatorial </a:t>
            </a:r>
            <a:r>
              <a:rPr lang="en-US" sz="1400" b="1" dirty="0">
                <a:solidFill>
                  <a:schemeClr val="tx1"/>
                </a:solidFill>
                <a:latin typeface="+mn-lt"/>
              </a:rPr>
              <a:t>I</a:t>
            </a:r>
            <a:r>
              <a:rPr lang="en-US" sz="1400" b="1" dirty="0" smtClean="0">
                <a:solidFill>
                  <a:schemeClr val="tx1"/>
                </a:solidFill>
                <a:latin typeface="+mn-lt"/>
              </a:rPr>
              <a:t>ndian ocean </a:t>
            </a:r>
            <a:endParaRPr lang="en-GB" sz="1400" b="1" dirty="0">
              <a:solidFill>
                <a:schemeClr val="tx1"/>
              </a:solidFill>
              <a:latin typeface="+mn-lt"/>
            </a:endParaRPr>
          </a:p>
        </p:txBody>
      </p:sp>
      <p:sp>
        <p:nvSpPr>
          <p:cNvPr id="9" name="Title 1"/>
          <p:cNvSpPr>
            <a:spLocks noGrp="1"/>
          </p:cNvSpPr>
          <p:nvPr>
            <p:ph type="title"/>
          </p:nvPr>
        </p:nvSpPr>
        <p:spPr>
          <a:xfrm>
            <a:off x="130175" y="104775"/>
            <a:ext cx="8226425" cy="419100"/>
          </a:xfrm>
        </p:spPr>
        <p:txBody>
          <a:bodyPr/>
          <a:lstStyle/>
          <a:p>
            <a:r>
              <a:rPr lang="en-GB" dirty="0" smtClean="0"/>
              <a:t>Northward propagation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additive="base">
                                        <p:cTn id="7" dur="500" fill="hold"/>
                                        <p:tgtEl>
                                          <p:spTgt spid="21507"/>
                                        </p:tgtEl>
                                        <p:attrNameLst>
                                          <p:attrName>ppt_x</p:attrName>
                                        </p:attrNameLst>
                                      </p:cBhvr>
                                      <p:tavLst>
                                        <p:tav tm="0">
                                          <p:val>
                                            <p:strVal val="#ppt_x"/>
                                          </p:val>
                                        </p:tav>
                                        <p:tav tm="100000">
                                          <p:val>
                                            <p:strVal val="#ppt_x"/>
                                          </p:val>
                                        </p:tav>
                                      </p:tavLst>
                                    </p:anim>
                                    <p:anim calcmode="lin" valueType="num">
                                      <p:cBhvr additive="base">
                                        <p:cTn id="8" dur="500" fill="hold"/>
                                        <p:tgtEl>
                                          <p:spTgt spid="2150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507"/>
                                        </p:tgtEl>
                                        <p:attrNameLst>
                                          <p:attrName>style.visibility</p:attrName>
                                        </p:attrNameLst>
                                      </p:cBhvr>
                                      <p:to>
                                        <p:strVal val="visible"/>
                                      </p:to>
                                    </p:set>
                                    <p:anim calcmode="lin" valueType="num">
                                      <p:cBhvr additive="base">
                                        <p:cTn id="15" dur="500" fill="hold"/>
                                        <p:tgtEl>
                                          <p:spTgt spid="21507"/>
                                        </p:tgtEl>
                                        <p:attrNameLst>
                                          <p:attrName>ppt_x</p:attrName>
                                        </p:attrNameLst>
                                      </p:cBhvr>
                                      <p:tavLst>
                                        <p:tav tm="0">
                                          <p:val>
                                            <p:strVal val="#ppt_x"/>
                                          </p:val>
                                        </p:tav>
                                        <p:tav tm="100000">
                                          <p:val>
                                            <p:strVal val="#ppt_x"/>
                                          </p:val>
                                        </p:tav>
                                      </p:tavLst>
                                    </p:anim>
                                    <p:anim calcmode="lin" valueType="num">
                                      <p:cBhvr additive="base">
                                        <p:cTn id="16" dur="500" fill="hold"/>
                                        <p:tgtEl>
                                          <p:spTgt spid="215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119607" y="6172622"/>
            <a:ext cx="2024617" cy="685378"/>
          </a:xfrm>
          <a:prstGeom prst="rect">
            <a:avLst/>
          </a:prstGeom>
          <a:solidFill>
            <a:schemeClr val="bg1"/>
          </a:solidFill>
          <a:ln w="9525" cap="flat" cmpd="sng" algn="ctr">
            <a:noFill/>
            <a:prstDash val="solid"/>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407526">
              <a:buSzPct val="45000"/>
            </a:pPr>
            <a:endParaRPr lang="en-GB" sz="1600" dirty="0" smtClean="0"/>
          </a:p>
        </p:txBody>
      </p:sp>
      <p:sp>
        <p:nvSpPr>
          <p:cNvPr id="8" name="Rectangle 7"/>
          <p:cNvSpPr/>
          <p:nvPr/>
        </p:nvSpPr>
        <p:spPr bwMode="auto">
          <a:xfrm>
            <a:off x="0" y="6172622"/>
            <a:ext cx="2024617" cy="685378"/>
          </a:xfrm>
          <a:prstGeom prst="rect">
            <a:avLst/>
          </a:prstGeom>
          <a:solidFill>
            <a:schemeClr val="bg1"/>
          </a:solidFill>
          <a:ln w="9525" cap="flat" cmpd="sng" algn="ctr">
            <a:noFill/>
            <a:prstDash val="solid"/>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407526">
              <a:buSzPct val="45000"/>
            </a:pPr>
            <a:endParaRPr lang="en-GB" sz="1600" dirty="0" smtClean="0"/>
          </a:p>
        </p:txBody>
      </p:sp>
      <p:sp>
        <p:nvSpPr>
          <p:cNvPr id="12290" name="Rectangle 2"/>
          <p:cNvSpPr>
            <a:spLocks noChangeArrowheads="1"/>
          </p:cNvSpPr>
          <p:nvPr/>
        </p:nvSpPr>
        <p:spPr bwMode="auto">
          <a:xfrm>
            <a:off x="0" y="-174978"/>
            <a:ext cx="184710" cy="349958"/>
          </a:xfrm>
          <a:prstGeom prst="rect">
            <a:avLst/>
          </a:prstGeom>
          <a:noFill/>
          <a:ln w="9525">
            <a:noFill/>
            <a:miter lim="800000"/>
            <a:headEnd/>
            <a:tailEnd/>
          </a:ln>
        </p:spPr>
        <p:txBody>
          <a:bodyPr wrap="none" lIns="91430" tIns="45715" rIns="91430" bIns="45715" anchor="ctr">
            <a:spAutoFit/>
          </a:bodyPr>
          <a:lstStyle/>
          <a:p>
            <a:endParaRPr lang="en-US">
              <a:latin typeface="Calibri" pitchFamily="34" charset="0"/>
            </a:endParaRPr>
          </a:p>
        </p:txBody>
      </p:sp>
      <p:pic>
        <p:nvPicPr>
          <p:cNvPr id="12291" name="Picture 1"/>
          <p:cNvPicPr>
            <a:picLocks noChangeAspect="1" noChangeArrowheads="1"/>
          </p:cNvPicPr>
          <p:nvPr/>
        </p:nvPicPr>
        <p:blipFill>
          <a:blip r:embed="rId2" cstate="print"/>
          <a:srcRect/>
          <a:stretch>
            <a:fillRect/>
          </a:stretch>
        </p:blipFill>
        <p:spPr bwMode="auto">
          <a:xfrm>
            <a:off x="317500" y="1050303"/>
            <a:ext cx="8216900" cy="5710238"/>
          </a:xfrm>
          <a:prstGeom prst="rect">
            <a:avLst/>
          </a:prstGeom>
          <a:noFill/>
          <a:ln w="9525">
            <a:noFill/>
            <a:miter lim="800000"/>
            <a:headEnd/>
            <a:tailEnd/>
          </a:ln>
        </p:spPr>
      </p:pic>
      <p:sp>
        <p:nvSpPr>
          <p:cNvPr id="7" name="Title 1"/>
          <p:cNvSpPr>
            <a:spLocks noGrp="1"/>
          </p:cNvSpPr>
          <p:nvPr>
            <p:ph type="title"/>
          </p:nvPr>
        </p:nvSpPr>
        <p:spPr>
          <a:xfrm>
            <a:off x="130174" y="490342"/>
            <a:ext cx="9013826" cy="419100"/>
          </a:xfrm>
        </p:spPr>
        <p:txBody>
          <a:bodyPr/>
          <a:lstStyle/>
          <a:p>
            <a:r>
              <a:rPr lang="en-US" dirty="0" err="1" smtClean="0">
                <a:solidFill>
                  <a:schemeClr val="accent1">
                    <a:lumMod val="50000"/>
                  </a:schemeClr>
                </a:solidFill>
                <a:latin typeface="Gill Sans MT"/>
                <a:cs typeface="Gill Sans MT"/>
              </a:rPr>
              <a:t>Intraseasonal</a:t>
            </a:r>
            <a:r>
              <a:rPr lang="en-US" dirty="0" smtClean="0">
                <a:solidFill>
                  <a:schemeClr val="accent1">
                    <a:lumMod val="50000"/>
                  </a:schemeClr>
                </a:solidFill>
                <a:latin typeface="Gill Sans MT"/>
                <a:cs typeface="Gill Sans MT"/>
              </a:rPr>
              <a:t> variation of monsoon overturning circulation </a:t>
            </a:r>
            <a:r>
              <a:rPr lang="en-US" dirty="0">
                <a:solidFill>
                  <a:schemeClr val="accent1">
                    <a:lumMod val="50000"/>
                  </a:schemeClr>
                </a:solidFill>
                <a:latin typeface="Gill Sans MT"/>
                <a:cs typeface="Gill Sans MT"/>
              </a:rPr>
              <a:t>(70-90E)</a:t>
            </a:r>
            <a:br>
              <a:rPr lang="en-US" dirty="0">
                <a:solidFill>
                  <a:schemeClr val="accent1">
                    <a:lumMod val="50000"/>
                  </a:schemeClr>
                </a:solidFill>
                <a:latin typeface="Gill Sans MT"/>
                <a:cs typeface="Gill Sans MT"/>
              </a:rPr>
            </a:br>
            <a:endParaRPr lang="en-US" dirty="0">
              <a:latin typeface="Gill Sans MT"/>
              <a:cs typeface="Gill Sans M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US" dirty="0"/>
          </a:p>
        </p:txBody>
      </p:sp>
      <p:sp>
        <p:nvSpPr>
          <p:cNvPr id="3" name="Content Placeholder 2"/>
          <p:cNvSpPr>
            <a:spLocks noGrp="1"/>
          </p:cNvSpPr>
          <p:nvPr>
            <p:ph idx="1"/>
          </p:nvPr>
        </p:nvSpPr>
        <p:spPr>
          <a:xfrm>
            <a:off x="457200" y="652463"/>
            <a:ext cx="8226425" cy="4943119"/>
          </a:xfrm>
        </p:spPr>
        <p:txBody>
          <a:bodyPr>
            <a:normAutofit fontScale="70000" lnSpcReduction="20000"/>
          </a:bodyPr>
          <a:lstStyle/>
          <a:p>
            <a:pPr>
              <a:buBlip>
                <a:blip r:embed="rId2"/>
              </a:buBlip>
            </a:pPr>
            <a:r>
              <a:rPr lang="en-GB" dirty="0" smtClean="0"/>
              <a:t>GloSea5 performance </a:t>
            </a:r>
            <a:r>
              <a:rPr lang="en-GB" dirty="0" smtClean="0"/>
              <a:t>in some years </a:t>
            </a:r>
            <a:r>
              <a:rPr lang="en-GB" dirty="0" smtClean="0"/>
              <a:t>encouraging, but there are prominent forecast </a:t>
            </a:r>
            <a:r>
              <a:rPr lang="en-GB" dirty="0" smtClean="0"/>
              <a:t>busts</a:t>
            </a:r>
          </a:p>
          <a:p>
            <a:pPr marL="0" indent="0">
              <a:buNone/>
            </a:pPr>
            <a:endParaRPr lang="en-GB" dirty="0" smtClean="0"/>
          </a:p>
          <a:p>
            <a:pPr>
              <a:buBlip>
                <a:blip r:embed="rId2"/>
              </a:buBlip>
            </a:pPr>
            <a:r>
              <a:rPr lang="en-GB" dirty="0" smtClean="0"/>
              <a:t>Forecast of dynamical indices has higher skill than forecast of all India </a:t>
            </a:r>
            <a:r>
              <a:rPr lang="en-GB" dirty="0" smtClean="0"/>
              <a:t>rainfall</a:t>
            </a:r>
          </a:p>
          <a:p>
            <a:pPr marL="0" indent="0">
              <a:buNone/>
            </a:pPr>
            <a:endParaRPr lang="en-GB" dirty="0" smtClean="0"/>
          </a:p>
          <a:p>
            <a:pPr>
              <a:buBlip>
                <a:blip r:embed="rId2"/>
              </a:buBlip>
            </a:pPr>
            <a:r>
              <a:rPr lang="en-GB" dirty="0" smtClean="0"/>
              <a:t>Case study years indicate complex reasons for forecast failures and ensemble spread, which need detailed analysis</a:t>
            </a:r>
          </a:p>
          <a:p>
            <a:pPr lvl="1">
              <a:buBlip>
                <a:blip r:embed="rId2"/>
              </a:buBlip>
            </a:pPr>
            <a:r>
              <a:rPr lang="en-GB" dirty="0" smtClean="0"/>
              <a:t>Mean state SST biases</a:t>
            </a:r>
          </a:p>
          <a:p>
            <a:pPr lvl="1">
              <a:buBlip>
                <a:blip r:embed="rId2"/>
              </a:buBlip>
            </a:pPr>
            <a:r>
              <a:rPr lang="en-GB" dirty="0" smtClean="0"/>
              <a:t>Incorrect prediction of equatorial Pacific SSTs</a:t>
            </a:r>
          </a:p>
          <a:p>
            <a:pPr lvl="1">
              <a:buBlip>
                <a:blip r:embed="rId2"/>
              </a:buBlip>
            </a:pPr>
            <a:r>
              <a:rPr lang="en-GB" dirty="0" smtClean="0"/>
              <a:t>Local processes</a:t>
            </a:r>
            <a:r>
              <a:rPr lang="en-GB" dirty="0" smtClean="0"/>
              <a:t>?</a:t>
            </a:r>
          </a:p>
          <a:p>
            <a:pPr marL="457200" lvl="1" indent="0">
              <a:buNone/>
            </a:pPr>
            <a:endParaRPr lang="en-GB" dirty="0" smtClean="0"/>
          </a:p>
          <a:p>
            <a:pPr>
              <a:buBlip>
                <a:blip r:embed="rId2"/>
              </a:buBlip>
            </a:pPr>
            <a:r>
              <a:rPr lang="en-GB" dirty="0" smtClean="0"/>
              <a:t>Poor propagation and representation of </a:t>
            </a:r>
            <a:r>
              <a:rPr lang="en-GB" dirty="0" err="1" smtClean="0"/>
              <a:t>intraseasonal</a:t>
            </a:r>
            <a:r>
              <a:rPr lang="en-GB" dirty="0" smtClean="0"/>
              <a:t> </a:t>
            </a:r>
            <a:r>
              <a:rPr lang="en-GB" dirty="0" smtClean="0"/>
              <a:t>variability</a:t>
            </a:r>
            <a:endParaRPr lang="en-GB" dirty="0" smtClean="0"/>
          </a:p>
        </p:txBody>
      </p:sp>
      <p:sp>
        <p:nvSpPr>
          <p:cNvPr id="4" name="Slide Number Placeholder 3"/>
          <p:cNvSpPr>
            <a:spLocks noGrp="1"/>
          </p:cNvSpPr>
          <p:nvPr>
            <p:ph type="sldNum" idx="10"/>
          </p:nvPr>
        </p:nvSpPr>
        <p:spPr/>
        <p:txBody>
          <a:bodyPr/>
          <a:lstStyle/>
          <a:p>
            <a:pPr>
              <a:defRPr/>
            </a:pPr>
            <a:fld id="{E5BED945-9306-4AAE-A8DF-EB9ABAAA6AD7}" type="slidenum">
              <a:rPr lang="en-GB" smtClean="0"/>
              <a:pPr>
                <a:defRPr/>
              </a:pPr>
              <a:t>22</a:t>
            </a:fld>
            <a:endParaRPr lang="en-GB"/>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Future Work: </a:t>
            </a:r>
            <a:r>
              <a:rPr lang="en-GB" dirty="0" smtClean="0"/>
              <a:t>Complete GloSea5 </a:t>
            </a:r>
            <a:r>
              <a:rPr lang="en-GB" dirty="0" smtClean="0"/>
              <a:t>assessment</a:t>
            </a:r>
            <a:endParaRPr lang="en-US" dirty="0"/>
          </a:p>
        </p:txBody>
      </p:sp>
      <p:sp>
        <p:nvSpPr>
          <p:cNvPr id="3" name="Slide Number Placeholder 2"/>
          <p:cNvSpPr>
            <a:spLocks noGrp="1"/>
          </p:cNvSpPr>
          <p:nvPr>
            <p:ph type="sldNum" idx="10"/>
          </p:nvPr>
        </p:nvSpPr>
        <p:spPr/>
        <p:txBody>
          <a:bodyPr/>
          <a:lstStyle/>
          <a:p>
            <a:pPr>
              <a:defRPr/>
            </a:pPr>
            <a:fld id="{5319C602-E900-40FE-9010-DC0BEA631915}" type="slidenum">
              <a:rPr lang="en-GB" smtClean="0"/>
              <a:pPr>
                <a:defRPr/>
              </a:pPr>
              <a:t>23</a:t>
            </a:fld>
            <a:endParaRPr lang="en-GB"/>
          </a:p>
        </p:txBody>
      </p:sp>
      <p:sp>
        <p:nvSpPr>
          <p:cNvPr id="5" name="Content Placeholder 2"/>
          <p:cNvSpPr txBox="1">
            <a:spLocks/>
          </p:cNvSpPr>
          <p:nvPr/>
        </p:nvSpPr>
        <p:spPr>
          <a:xfrm>
            <a:off x="76643" y="702733"/>
            <a:ext cx="5477989" cy="5398030"/>
          </a:xfrm>
          <a:prstGeom prst="rect">
            <a:avLst/>
          </a:prstGeom>
        </p:spPr>
        <p:txBody>
          <a:bodyPr>
            <a:normAutofit/>
          </a:bodyPr>
          <a:lstStyle/>
          <a:p>
            <a:pPr marL="342900" marR="0" lvl="0" indent="-342900" algn="l" defTabSz="449263" rtl="0" eaLnBrk="0" fontAlgn="base" latinLnBrk="0" hangingPunct="0">
              <a:lnSpc>
                <a:spcPct val="93000"/>
              </a:lnSpc>
              <a:spcBef>
                <a:spcPct val="0"/>
              </a:spcBef>
              <a:spcAft>
                <a:spcPts val="1425"/>
              </a:spcAft>
              <a:buClr>
                <a:srgbClr val="000000"/>
              </a:buClr>
              <a:buSzPct val="100000"/>
              <a:buFont typeface="Times New Roman" pitchFamily="18" charset="0"/>
              <a:buBlip>
                <a:blip r:embed="rId2"/>
              </a:buBlip>
              <a:tabLst/>
              <a:defRPr/>
            </a:pPr>
            <a:r>
              <a:rPr lang="en-GB" sz="2500" kern="0" dirty="0" smtClean="0">
                <a:solidFill>
                  <a:srgbClr val="000000"/>
                </a:solidFill>
                <a:latin typeface="+mn-lt"/>
              </a:rPr>
              <a:t>Complete GloSea5 </a:t>
            </a:r>
            <a:r>
              <a:rPr lang="en-GB" sz="2500" kern="0" dirty="0" smtClean="0">
                <a:solidFill>
                  <a:srgbClr val="000000"/>
                </a:solidFill>
                <a:latin typeface="+mn-lt"/>
              </a:rPr>
              <a:t>assessment (next 3 – 6 months):</a:t>
            </a:r>
          </a:p>
          <a:p>
            <a:pPr marL="1085850" lvl="1" indent="-342900" eaLnBrk="0">
              <a:spcAft>
                <a:spcPts val="1425"/>
              </a:spcAft>
              <a:buFont typeface="Times New Roman" pitchFamily="18" charset="0"/>
              <a:buBlip>
                <a:blip r:embed="rId2"/>
              </a:buBlip>
              <a:defRPr/>
            </a:pPr>
            <a:r>
              <a:rPr lang="en-GB" sz="2200" kern="0" dirty="0" smtClean="0">
                <a:solidFill>
                  <a:srgbClr val="000000"/>
                </a:solidFill>
                <a:latin typeface="+mn-lt"/>
              </a:rPr>
              <a:t>With GC2 operational, a 14 year </a:t>
            </a:r>
            <a:r>
              <a:rPr lang="en-GB" sz="2200" kern="0" dirty="0" err="1" smtClean="0">
                <a:solidFill>
                  <a:srgbClr val="000000"/>
                </a:solidFill>
                <a:latin typeface="+mn-lt"/>
              </a:rPr>
              <a:t>hindcast</a:t>
            </a:r>
            <a:r>
              <a:rPr lang="en-GB" sz="2200" kern="0" dirty="0" smtClean="0">
                <a:solidFill>
                  <a:srgbClr val="000000"/>
                </a:solidFill>
                <a:latin typeface="+mn-lt"/>
              </a:rPr>
              <a:t> set is run initialized each week - new opportunities</a:t>
            </a:r>
            <a:endParaRPr lang="en-GB" sz="2200" kern="0" dirty="0" smtClean="0">
              <a:solidFill>
                <a:srgbClr val="000000"/>
              </a:solidFill>
              <a:latin typeface="+mn-lt"/>
            </a:endParaRPr>
          </a:p>
          <a:p>
            <a:pPr marL="1085850" lvl="1" indent="-342900" eaLnBrk="0">
              <a:spcAft>
                <a:spcPts val="1425"/>
              </a:spcAft>
              <a:buFont typeface="Times New Roman" pitchFamily="18" charset="0"/>
              <a:buBlip>
                <a:blip r:embed="rId2"/>
              </a:buBlip>
            </a:pPr>
            <a:r>
              <a:rPr kumimoji="0" lang="en-GB" sz="2200" b="0" i="0" u="none" strike="noStrike" kern="0" cap="none" spc="0" normalizeH="0" baseline="0" noProof="0" dirty="0" smtClean="0">
                <a:ln>
                  <a:noFill/>
                </a:ln>
                <a:solidFill>
                  <a:srgbClr val="000000"/>
                </a:solidFill>
                <a:effectLst/>
                <a:uLnTx/>
                <a:uFillTx/>
                <a:latin typeface="+mn-lt"/>
              </a:rPr>
              <a:t>Finish</a:t>
            </a:r>
            <a:r>
              <a:rPr kumimoji="0" lang="en-GB" sz="2200" b="0" i="0" u="none" strike="noStrike" kern="0" cap="none" spc="0" normalizeH="0" noProof="0" dirty="0" smtClean="0">
                <a:ln>
                  <a:noFill/>
                </a:ln>
                <a:solidFill>
                  <a:srgbClr val="000000"/>
                </a:solidFill>
                <a:effectLst/>
                <a:uLnTx/>
                <a:uFillTx/>
                <a:latin typeface="+mn-lt"/>
              </a:rPr>
              <a:t> seasonal case study analysis </a:t>
            </a:r>
            <a:endParaRPr kumimoji="0" lang="en-GB" sz="2200" b="0" i="0" u="none" strike="noStrike" kern="0" cap="none" spc="0" normalizeH="0" noProof="0" dirty="0" smtClean="0">
              <a:ln>
                <a:noFill/>
              </a:ln>
              <a:solidFill>
                <a:srgbClr val="000000"/>
              </a:solidFill>
              <a:effectLst/>
              <a:uLnTx/>
              <a:uFillTx/>
              <a:latin typeface="+mn-lt"/>
            </a:endParaRPr>
          </a:p>
          <a:p>
            <a:pPr marL="1085850" lvl="1" indent="-342900" eaLnBrk="0">
              <a:spcAft>
                <a:spcPts val="1425"/>
              </a:spcAft>
              <a:buFont typeface="Times New Roman" pitchFamily="18" charset="0"/>
              <a:buBlip>
                <a:blip r:embed="rId2"/>
              </a:buBlip>
            </a:pPr>
            <a:r>
              <a:rPr lang="en-GB" sz="2200" kern="0" dirty="0" smtClean="0">
                <a:solidFill>
                  <a:srgbClr val="000000"/>
                </a:solidFill>
                <a:latin typeface="+mn-lt"/>
              </a:rPr>
              <a:t>A</a:t>
            </a:r>
            <a:r>
              <a:rPr lang="en-GB" sz="2200" kern="0" noProof="0" dirty="0" err="1" smtClean="0">
                <a:solidFill>
                  <a:srgbClr val="000000"/>
                </a:solidFill>
                <a:latin typeface="+mn-lt"/>
              </a:rPr>
              <a:t>nalyse</a:t>
            </a:r>
            <a:r>
              <a:rPr lang="en-GB" sz="2200" kern="0" noProof="0" dirty="0" smtClean="0">
                <a:solidFill>
                  <a:srgbClr val="000000"/>
                </a:solidFill>
                <a:latin typeface="+mn-lt"/>
              </a:rPr>
              <a:t> </a:t>
            </a:r>
            <a:r>
              <a:rPr lang="en-GB" sz="2200" kern="0" noProof="0" dirty="0" err="1" smtClean="0">
                <a:solidFill>
                  <a:srgbClr val="000000"/>
                </a:solidFill>
                <a:latin typeface="+mn-lt"/>
              </a:rPr>
              <a:t>intraseasonal</a:t>
            </a:r>
            <a:r>
              <a:rPr lang="en-GB" sz="2200" kern="0" noProof="0" dirty="0" smtClean="0">
                <a:solidFill>
                  <a:srgbClr val="000000"/>
                </a:solidFill>
                <a:latin typeface="+mn-lt"/>
              </a:rPr>
              <a:t> predictability as a function of lead time </a:t>
            </a:r>
          </a:p>
          <a:p>
            <a:pPr marL="1085850" lvl="1" indent="-342900" eaLnBrk="0">
              <a:spcAft>
                <a:spcPts val="1425"/>
              </a:spcAft>
              <a:buFont typeface="Times New Roman" pitchFamily="18" charset="0"/>
              <a:buBlip>
                <a:blip r:embed="rId2"/>
              </a:buBlip>
            </a:pPr>
            <a:r>
              <a:rPr lang="en-GB" sz="2200" kern="0" dirty="0" smtClean="0">
                <a:solidFill>
                  <a:srgbClr val="000000"/>
                </a:solidFill>
                <a:latin typeface="+mn-lt"/>
              </a:rPr>
              <a:t>Analyse </a:t>
            </a:r>
            <a:r>
              <a:rPr lang="en-GB" sz="2200" kern="0" noProof="0" dirty="0" smtClean="0">
                <a:solidFill>
                  <a:srgbClr val="000000"/>
                </a:solidFill>
                <a:latin typeface="+mn-lt"/>
              </a:rPr>
              <a:t>active/break event </a:t>
            </a:r>
            <a:r>
              <a:rPr lang="en-GB" sz="2200" kern="0" dirty="0" smtClean="0">
                <a:solidFill>
                  <a:srgbClr val="000000"/>
                </a:solidFill>
                <a:latin typeface="+mn-lt"/>
              </a:rPr>
              <a:t>case studies</a:t>
            </a:r>
            <a:endParaRPr kumimoji="0" lang="en-GB" sz="2200" b="0" i="0" u="none" strike="noStrike" kern="0" cap="none" spc="0" normalizeH="0" baseline="0" noProof="0" dirty="0" smtClean="0">
              <a:ln>
                <a:noFill/>
              </a:ln>
              <a:solidFill>
                <a:srgbClr val="000000"/>
              </a:solidFill>
              <a:effectLst/>
              <a:uLnTx/>
              <a:uFillTx/>
              <a:latin typeface="+mn-lt"/>
            </a:endParaRPr>
          </a:p>
          <a:p>
            <a:pPr marL="342900" marR="0" lvl="0" indent="-342900" algn="l" defTabSz="449263" rtl="0" eaLnBrk="0" fontAlgn="base" latinLnBrk="0" hangingPunct="0">
              <a:lnSpc>
                <a:spcPct val="93000"/>
              </a:lnSpc>
              <a:spcBef>
                <a:spcPct val="0"/>
              </a:spcBef>
              <a:spcAft>
                <a:spcPts val="1425"/>
              </a:spcAft>
              <a:buClr>
                <a:srgbClr val="000000"/>
              </a:buClr>
              <a:buSzPct val="100000"/>
              <a:buFont typeface="Times New Roman" pitchFamily="18" charset="0"/>
              <a:buNone/>
              <a:tabLst/>
              <a:defRPr/>
            </a:pPr>
            <a:endParaRPr kumimoji="0" lang="en-GB" sz="2500" b="0" i="0" u="none" strike="noStrike" kern="0" cap="none" spc="0" normalizeH="0" baseline="0" noProof="0" dirty="0" smtClean="0">
              <a:ln>
                <a:noFill/>
              </a:ln>
              <a:solidFill>
                <a:srgbClr val="000000"/>
              </a:solidFill>
              <a:effectLst/>
              <a:uLnTx/>
              <a:uFillTx/>
              <a:latin typeface="+mn-lt"/>
              <a:ea typeface="+mn-ea"/>
              <a:cs typeface="+mn-cs"/>
            </a:endParaRPr>
          </a:p>
        </p:txBody>
      </p:sp>
      <p:pic>
        <p:nvPicPr>
          <p:cNvPr id="6" name="Picture 5" descr="aidrf09.png"/>
          <p:cNvPicPr>
            <a:picLocks noChangeAspect="1"/>
          </p:cNvPicPr>
          <p:nvPr/>
        </p:nvPicPr>
        <p:blipFill>
          <a:blip r:embed="rId3" cstate="print"/>
          <a:stretch>
            <a:fillRect/>
          </a:stretch>
        </p:blipFill>
        <p:spPr>
          <a:xfrm>
            <a:off x="5781961" y="2414887"/>
            <a:ext cx="3185959" cy="2524514"/>
          </a:xfrm>
          <a:prstGeom prst="rect">
            <a:avLst/>
          </a:prstGeom>
        </p:spPr>
      </p:pic>
      <p:sp>
        <p:nvSpPr>
          <p:cNvPr id="7" name="Rectangle 6"/>
          <p:cNvSpPr/>
          <p:nvPr/>
        </p:nvSpPr>
        <p:spPr>
          <a:xfrm>
            <a:off x="5653451" y="1439864"/>
            <a:ext cx="3483391" cy="865237"/>
          </a:xfrm>
          <a:prstGeom prst="rect">
            <a:avLst/>
          </a:prstGeom>
        </p:spPr>
        <p:txBody>
          <a:bodyPr wrap="square">
            <a:spAutoFit/>
          </a:bodyPr>
          <a:lstStyle/>
          <a:p>
            <a:pPr algn="ctr"/>
            <a:r>
              <a:rPr lang="en-GB" dirty="0" smtClean="0">
                <a:solidFill>
                  <a:schemeClr val="tx1"/>
                </a:solidFill>
              </a:rPr>
              <a:t>In 2009, worst monsoon </a:t>
            </a:r>
            <a:r>
              <a:rPr lang="en-GB" dirty="0" smtClean="0">
                <a:solidFill>
                  <a:schemeClr val="tx1"/>
                </a:solidFill>
              </a:rPr>
              <a:t>drought in around 40 years.  Several breaks occurred in 2009:</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Future Work: </a:t>
            </a:r>
            <a:r>
              <a:rPr lang="en-GB" dirty="0" smtClean="0"/>
              <a:t>Pragmatic correction techniques</a:t>
            </a:r>
            <a:endParaRPr lang="en-US" dirty="0"/>
          </a:p>
        </p:txBody>
      </p:sp>
      <p:sp>
        <p:nvSpPr>
          <p:cNvPr id="3" name="Slide Number Placeholder 2"/>
          <p:cNvSpPr>
            <a:spLocks noGrp="1"/>
          </p:cNvSpPr>
          <p:nvPr>
            <p:ph type="sldNum" idx="10"/>
          </p:nvPr>
        </p:nvSpPr>
        <p:spPr/>
        <p:txBody>
          <a:bodyPr/>
          <a:lstStyle/>
          <a:p>
            <a:pPr>
              <a:defRPr/>
            </a:pPr>
            <a:fld id="{5319C602-E900-40FE-9010-DC0BEA631915}" type="slidenum">
              <a:rPr lang="en-GB" smtClean="0"/>
              <a:pPr>
                <a:defRPr/>
              </a:pPr>
              <a:t>24</a:t>
            </a:fld>
            <a:endParaRPr lang="en-GB"/>
          </a:p>
        </p:txBody>
      </p:sp>
      <p:sp>
        <p:nvSpPr>
          <p:cNvPr id="5" name="Content Placeholder 2"/>
          <p:cNvSpPr txBox="1">
            <a:spLocks/>
          </p:cNvSpPr>
          <p:nvPr/>
        </p:nvSpPr>
        <p:spPr>
          <a:xfrm>
            <a:off x="256234" y="552658"/>
            <a:ext cx="8410094" cy="5926799"/>
          </a:xfrm>
          <a:prstGeom prst="rect">
            <a:avLst/>
          </a:prstGeom>
        </p:spPr>
        <p:txBody>
          <a:bodyPr>
            <a:normAutofit/>
          </a:bodyPr>
          <a:lstStyle/>
          <a:p>
            <a:pPr marL="342900" indent="-342900" eaLnBrk="0">
              <a:spcAft>
                <a:spcPts val="1425"/>
              </a:spcAft>
              <a:buBlip>
                <a:blip r:embed="rId3"/>
              </a:buBlip>
              <a:defRPr/>
            </a:pPr>
            <a:r>
              <a:rPr lang="en-GB" sz="2500" kern="0" dirty="0">
                <a:solidFill>
                  <a:srgbClr val="000000"/>
                </a:solidFill>
                <a:latin typeface="+mn-lt"/>
              </a:rPr>
              <a:t>Framework to test impact of mean state biases on prediction </a:t>
            </a:r>
            <a:r>
              <a:rPr lang="en-GB" sz="2500" kern="0" dirty="0" smtClean="0">
                <a:solidFill>
                  <a:srgbClr val="000000"/>
                </a:solidFill>
                <a:latin typeface="+mn-lt"/>
              </a:rPr>
              <a:t>skill (Years 2 and 3)</a:t>
            </a:r>
            <a:endParaRPr lang="en-GB" sz="2500" kern="0" dirty="0">
              <a:solidFill>
                <a:srgbClr val="000000"/>
              </a:solidFill>
              <a:latin typeface="+mn-lt"/>
            </a:endParaRPr>
          </a:p>
          <a:p>
            <a:pPr marL="742950" marR="0" lvl="1" indent="-285750" algn="l" defTabSz="449263" rtl="0" eaLnBrk="0" fontAlgn="base" latinLnBrk="0" hangingPunct="0">
              <a:lnSpc>
                <a:spcPct val="93000"/>
              </a:lnSpc>
              <a:spcBef>
                <a:spcPct val="0"/>
              </a:spcBef>
              <a:spcAft>
                <a:spcPts val="1138"/>
              </a:spcAft>
              <a:buClr>
                <a:srgbClr val="000000"/>
              </a:buClr>
              <a:buSzPct val="100000"/>
              <a:buFont typeface="Times New Roman" pitchFamily="18" charset="0"/>
              <a:buBlip>
                <a:blip r:embed="rId4"/>
              </a:buBlip>
              <a:tabLst/>
              <a:defRPr/>
            </a:pPr>
            <a:r>
              <a:rPr kumimoji="0" lang="en-GB" sz="2500" b="0" i="0" u="none" strike="noStrike" kern="0" cap="none" spc="0" normalizeH="0" baseline="0" noProof="0" dirty="0" smtClean="0">
                <a:ln>
                  <a:noFill/>
                </a:ln>
                <a:solidFill>
                  <a:srgbClr val="000000"/>
                </a:solidFill>
                <a:effectLst/>
                <a:uLnTx/>
                <a:uFillTx/>
                <a:latin typeface="+mn-lt"/>
                <a:ea typeface="+mn-ea"/>
                <a:cs typeface="+mn-cs"/>
              </a:rPr>
              <a:t>Wind stress corrections </a:t>
            </a:r>
            <a:r>
              <a:rPr kumimoji="0" lang="en-GB" sz="2500" b="0" i="0" u="none" strike="noStrike" kern="0" cap="none" spc="0" normalizeH="0" baseline="0" noProof="0" dirty="0" smtClean="0">
                <a:ln>
                  <a:noFill/>
                </a:ln>
                <a:solidFill>
                  <a:srgbClr val="000000"/>
                </a:solidFill>
                <a:effectLst/>
                <a:uLnTx/>
                <a:uFillTx/>
                <a:latin typeface="+mn-lt"/>
                <a:ea typeface="+mn-ea"/>
                <a:cs typeface="+mn-cs"/>
              </a:rPr>
              <a:t>applied</a:t>
            </a:r>
            <a:r>
              <a:rPr kumimoji="0" lang="en-GB" sz="2500" b="0" i="0" u="none" strike="noStrike" kern="0" cap="none" spc="0" normalizeH="0" noProof="0" dirty="0" smtClean="0">
                <a:ln>
                  <a:noFill/>
                </a:ln>
                <a:solidFill>
                  <a:srgbClr val="000000"/>
                </a:solidFill>
                <a:effectLst/>
                <a:uLnTx/>
                <a:uFillTx/>
                <a:latin typeface="+mn-lt"/>
                <a:ea typeface="+mn-ea"/>
                <a:cs typeface="+mn-cs"/>
              </a:rPr>
              <a:t> based on model bias relative to </a:t>
            </a:r>
            <a:r>
              <a:rPr kumimoji="0" lang="en-GB" sz="2500" b="0" i="0" u="none" strike="noStrike" kern="0" cap="none" spc="0" normalizeH="0" noProof="0" dirty="0" smtClean="0">
                <a:ln>
                  <a:noFill/>
                </a:ln>
                <a:solidFill>
                  <a:srgbClr val="000000"/>
                </a:solidFill>
                <a:effectLst/>
                <a:uLnTx/>
                <a:uFillTx/>
                <a:latin typeface="+mn-lt"/>
                <a:ea typeface="+mn-ea"/>
                <a:cs typeface="+mn-cs"/>
              </a:rPr>
              <a:t>reanalysis</a:t>
            </a:r>
            <a:r>
              <a:rPr lang="en-GB" sz="2500" kern="0" noProof="0" dirty="0" smtClean="0">
                <a:solidFill>
                  <a:srgbClr val="000000"/>
                </a:solidFill>
                <a:latin typeface="+mn-lt"/>
              </a:rPr>
              <a:t>. </a:t>
            </a:r>
            <a:r>
              <a:rPr kumimoji="0" lang="en-GB" sz="2500" b="0" i="0" u="none" strike="noStrike" kern="0" cap="none" spc="0" normalizeH="0" baseline="0" noProof="0" dirty="0" smtClean="0">
                <a:ln>
                  <a:noFill/>
                </a:ln>
                <a:solidFill>
                  <a:srgbClr val="000000"/>
                </a:solidFill>
                <a:effectLst/>
                <a:uLnTx/>
                <a:uFillTx/>
                <a:latin typeface="+mn-lt"/>
                <a:ea typeface="+mn-ea"/>
                <a:cs typeface="+mn-cs"/>
              </a:rPr>
              <a:t>Lower </a:t>
            </a:r>
            <a:r>
              <a:rPr kumimoji="0" lang="en-GB" sz="2500" b="0" i="0" u="none" strike="noStrike" kern="0" cap="none" spc="0" normalizeH="0" baseline="0" noProof="0" dirty="0" err="1" smtClean="0">
                <a:ln>
                  <a:noFill/>
                </a:ln>
                <a:solidFill>
                  <a:srgbClr val="000000"/>
                </a:solidFill>
                <a:effectLst/>
                <a:uLnTx/>
                <a:uFillTx/>
                <a:latin typeface="+mn-lt"/>
                <a:ea typeface="+mn-ea"/>
                <a:cs typeface="+mn-cs"/>
              </a:rPr>
              <a:t>tropospheric</a:t>
            </a:r>
            <a:r>
              <a:rPr kumimoji="0" lang="en-GB" sz="2500" b="0" i="0" u="none" strike="noStrike" kern="0" cap="none" spc="0" normalizeH="0" noProof="0" dirty="0" smtClean="0">
                <a:ln>
                  <a:noFill/>
                </a:ln>
                <a:solidFill>
                  <a:srgbClr val="000000"/>
                </a:solidFill>
                <a:effectLst/>
                <a:uLnTx/>
                <a:uFillTx/>
                <a:latin typeface="+mn-lt"/>
                <a:ea typeface="+mn-ea"/>
                <a:cs typeface="+mn-cs"/>
              </a:rPr>
              <a:t> winds, SST and equatorial </a:t>
            </a:r>
            <a:r>
              <a:rPr kumimoji="0" lang="en-GB" sz="2500" b="0" i="0" u="none" strike="noStrike" kern="0" cap="none" spc="0" normalizeH="0" noProof="0" dirty="0" err="1" smtClean="0">
                <a:ln>
                  <a:noFill/>
                </a:ln>
                <a:solidFill>
                  <a:srgbClr val="000000"/>
                </a:solidFill>
                <a:effectLst/>
                <a:uLnTx/>
                <a:uFillTx/>
                <a:latin typeface="+mn-lt"/>
                <a:ea typeface="+mn-ea"/>
                <a:cs typeface="+mn-cs"/>
              </a:rPr>
              <a:t>thermocline</a:t>
            </a:r>
            <a:r>
              <a:rPr kumimoji="0" lang="en-GB" sz="2500" b="0" i="0" u="none" strike="noStrike" kern="0" cap="none" spc="0" normalizeH="0" noProof="0" dirty="0" smtClean="0">
                <a:ln>
                  <a:noFill/>
                </a:ln>
                <a:solidFill>
                  <a:srgbClr val="000000"/>
                </a:solidFill>
                <a:effectLst/>
                <a:uLnTx/>
                <a:uFillTx/>
                <a:latin typeface="+mn-lt"/>
                <a:ea typeface="+mn-ea"/>
                <a:cs typeface="+mn-cs"/>
              </a:rPr>
              <a:t> respond rapidly</a:t>
            </a:r>
            <a:endParaRPr kumimoji="0" lang="en-GB" sz="2500" b="0" i="0" u="none" strike="noStrike" kern="0" cap="none" spc="0" normalizeH="0" baseline="0" noProof="0" dirty="0" smtClean="0">
              <a:ln>
                <a:noFill/>
              </a:ln>
              <a:solidFill>
                <a:srgbClr val="000000"/>
              </a:solidFill>
              <a:effectLst/>
              <a:uLnTx/>
              <a:uFillTx/>
              <a:latin typeface="+mn-lt"/>
              <a:ea typeface="+mn-ea"/>
              <a:cs typeface="+mn-cs"/>
            </a:endParaRPr>
          </a:p>
          <a:p>
            <a:pPr marL="742950" marR="0" lvl="1" indent="-285750" algn="l" defTabSz="449263" rtl="0" eaLnBrk="0" fontAlgn="base" latinLnBrk="0" hangingPunct="0">
              <a:lnSpc>
                <a:spcPct val="93000"/>
              </a:lnSpc>
              <a:spcBef>
                <a:spcPct val="0"/>
              </a:spcBef>
              <a:spcAft>
                <a:spcPts val="1138"/>
              </a:spcAft>
              <a:buClr>
                <a:srgbClr val="000000"/>
              </a:buClr>
              <a:buSzPct val="100000"/>
              <a:buFont typeface="Times New Roman" pitchFamily="18" charset="0"/>
              <a:buBlip>
                <a:blip r:embed="rId4"/>
              </a:buBlip>
              <a:tabLst/>
              <a:defRPr/>
            </a:pPr>
            <a:r>
              <a:rPr kumimoji="0" lang="en-GB" sz="2500" b="0" i="0" u="none" strike="noStrike" kern="0" cap="none" spc="0" normalizeH="0" baseline="0" noProof="0" dirty="0" smtClean="0">
                <a:ln>
                  <a:noFill/>
                </a:ln>
                <a:solidFill>
                  <a:srgbClr val="000000"/>
                </a:solidFill>
                <a:effectLst/>
                <a:uLnTx/>
                <a:uFillTx/>
                <a:latin typeface="+mn-lt"/>
                <a:ea typeface="+mn-ea"/>
                <a:cs typeface="+mn-cs"/>
              </a:rPr>
              <a:t>Has successfully been used to demonstrate the that</a:t>
            </a:r>
            <a:r>
              <a:rPr kumimoji="0" lang="en-GB" sz="2500" b="0" i="0" u="none" strike="noStrike" kern="0" cap="none" spc="0" normalizeH="0" noProof="0" dirty="0" smtClean="0">
                <a:ln>
                  <a:noFill/>
                </a:ln>
                <a:solidFill>
                  <a:srgbClr val="000000"/>
                </a:solidFill>
                <a:effectLst/>
                <a:uLnTx/>
                <a:uFillTx/>
                <a:latin typeface="+mn-lt"/>
                <a:ea typeface="+mn-ea"/>
                <a:cs typeface="+mn-cs"/>
              </a:rPr>
              <a:t> the IOD is </a:t>
            </a:r>
            <a:r>
              <a:rPr kumimoji="0" lang="en-GB" sz="2500" b="0" i="0" u="none" strike="noStrike" kern="0" cap="none" spc="0" normalizeH="0" noProof="0" dirty="0" err="1" smtClean="0">
                <a:ln>
                  <a:noFill/>
                </a:ln>
                <a:solidFill>
                  <a:srgbClr val="000000"/>
                </a:solidFill>
                <a:effectLst/>
                <a:uLnTx/>
                <a:uFillTx/>
                <a:latin typeface="+mn-lt"/>
                <a:ea typeface="+mn-ea"/>
                <a:cs typeface="+mn-cs"/>
              </a:rPr>
              <a:t>sensitiv</a:t>
            </a:r>
            <a:r>
              <a:rPr lang="en-GB" sz="2500" kern="0" dirty="0" smtClean="0">
                <a:solidFill>
                  <a:srgbClr val="000000"/>
                </a:solidFill>
                <a:latin typeface="+mn-lt"/>
              </a:rPr>
              <a:t>e to the </a:t>
            </a:r>
            <a:r>
              <a:rPr lang="en-GB" sz="2500" kern="0" dirty="0" err="1" smtClean="0">
                <a:solidFill>
                  <a:srgbClr val="000000"/>
                </a:solidFill>
                <a:latin typeface="+mn-lt"/>
              </a:rPr>
              <a:t>EqIO</a:t>
            </a:r>
            <a:r>
              <a:rPr lang="en-GB" sz="2500" kern="0" dirty="0" smtClean="0">
                <a:solidFill>
                  <a:srgbClr val="000000"/>
                </a:solidFill>
                <a:latin typeface="+mn-lt"/>
              </a:rPr>
              <a:t> </a:t>
            </a:r>
            <a:r>
              <a:rPr lang="en-GB" sz="2500" kern="0" dirty="0" smtClean="0">
                <a:solidFill>
                  <a:srgbClr val="000000"/>
                </a:solidFill>
                <a:latin typeface="+mn-lt"/>
              </a:rPr>
              <a:t>mean state (</a:t>
            </a:r>
            <a:r>
              <a:rPr lang="en-GB" sz="2500" kern="0" dirty="0" err="1" smtClean="0">
                <a:solidFill>
                  <a:srgbClr val="000000"/>
                </a:solidFill>
                <a:latin typeface="+mn-lt"/>
              </a:rPr>
              <a:t>Marathayil</a:t>
            </a:r>
            <a:r>
              <a:rPr lang="en-GB" sz="2500" kern="0" dirty="0" smtClean="0">
                <a:solidFill>
                  <a:srgbClr val="000000"/>
                </a:solidFill>
                <a:latin typeface="+mn-lt"/>
              </a:rPr>
              <a:t> thesis, 2013).</a:t>
            </a:r>
            <a:endParaRPr kumimoji="0" lang="en-GB" sz="2500" b="0" i="0" u="none" strike="noStrike" kern="0" cap="none" spc="0" normalizeH="0" baseline="0" noProof="0" dirty="0" smtClean="0">
              <a:ln>
                <a:noFill/>
              </a:ln>
              <a:solidFill>
                <a:srgbClr val="000000"/>
              </a:solidFill>
              <a:effectLst/>
              <a:uLnTx/>
              <a:uFillTx/>
              <a:latin typeface="+mn-lt"/>
              <a:ea typeface="+mn-ea"/>
              <a:cs typeface="+mn-cs"/>
            </a:endParaRPr>
          </a:p>
          <a:p>
            <a:pPr marL="742950" marR="0" lvl="1" indent="-285750" algn="l" defTabSz="449263" rtl="0" eaLnBrk="0" fontAlgn="base" latinLnBrk="0" hangingPunct="0">
              <a:lnSpc>
                <a:spcPct val="93000"/>
              </a:lnSpc>
              <a:spcBef>
                <a:spcPct val="0"/>
              </a:spcBef>
              <a:spcAft>
                <a:spcPts val="1138"/>
              </a:spcAft>
              <a:buClr>
                <a:srgbClr val="000000"/>
              </a:buClr>
              <a:buSzPct val="100000"/>
              <a:buFont typeface="Times New Roman" pitchFamily="18" charset="0"/>
              <a:buBlip>
                <a:blip r:embed="rId4"/>
              </a:buBlip>
              <a:tabLst/>
              <a:defRPr/>
            </a:pPr>
            <a:r>
              <a:rPr lang="en-GB" sz="2500" kern="0" noProof="0" dirty="0" smtClean="0">
                <a:solidFill>
                  <a:srgbClr val="000000"/>
                </a:solidFill>
                <a:latin typeface="+mn-lt"/>
              </a:rPr>
              <a:t>If improved skill can be demonstrated, motivates possible operational </a:t>
            </a:r>
            <a:r>
              <a:rPr lang="en-GB" sz="2500" kern="0" noProof="0" dirty="0" smtClean="0">
                <a:solidFill>
                  <a:srgbClr val="000000"/>
                </a:solidFill>
                <a:latin typeface="+mn-lt"/>
              </a:rPr>
              <a:t>implementation</a:t>
            </a:r>
          </a:p>
          <a:p>
            <a:pPr marL="742950" marR="0" lvl="1" indent="-285750" algn="l" defTabSz="449263" rtl="0" eaLnBrk="0" fontAlgn="base" latinLnBrk="0" hangingPunct="0">
              <a:lnSpc>
                <a:spcPct val="93000"/>
              </a:lnSpc>
              <a:spcBef>
                <a:spcPct val="0"/>
              </a:spcBef>
              <a:spcAft>
                <a:spcPts val="1138"/>
              </a:spcAft>
              <a:buClr>
                <a:srgbClr val="000000"/>
              </a:buClr>
              <a:buSzPct val="100000"/>
              <a:buFont typeface="Times New Roman" pitchFamily="18" charset="0"/>
              <a:buBlip>
                <a:blip r:embed="rId4"/>
              </a:buBlip>
              <a:tabLst/>
              <a:defRPr/>
            </a:pPr>
            <a:r>
              <a:rPr kumimoji="0" lang="en-GB" sz="2500" b="0" i="0" u="none" strike="noStrike" kern="0" cap="none" spc="0" normalizeH="0" baseline="0" dirty="0" smtClean="0">
                <a:ln>
                  <a:noFill/>
                </a:ln>
                <a:solidFill>
                  <a:srgbClr val="000000"/>
                </a:solidFill>
                <a:effectLst/>
                <a:uLnTx/>
                <a:uFillTx/>
                <a:latin typeface="+mn-lt"/>
                <a:ea typeface="+mn-ea"/>
                <a:cs typeface="+mn-cs"/>
              </a:rPr>
              <a:t>Nudging techniques</a:t>
            </a:r>
            <a:r>
              <a:rPr kumimoji="0" lang="en-GB" sz="2500" b="0" i="0" u="none" strike="noStrike" kern="0" cap="none" spc="0" normalizeH="0" dirty="0" smtClean="0">
                <a:ln>
                  <a:noFill/>
                </a:ln>
                <a:solidFill>
                  <a:srgbClr val="000000"/>
                </a:solidFill>
                <a:effectLst/>
                <a:uLnTx/>
                <a:uFillTx/>
                <a:latin typeface="+mn-lt"/>
                <a:ea typeface="+mn-ea"/>
                <a:cs typeface="+mn-cs"/>
              </a:rPr>
              <a:t> will also be explored</a:t>
            </a:r>
            <a:endParaRPr kumimoji="0" lang="en-GB" sz="25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449263" rtl="0" eaLnBrk="0" fontAlgn="base" latinLnBrk="0" hangingPunct="0">
              <a:lnSpc>
                <a:spcPct val="93000"/>
              </a:lnSpc>
              <a:spcBef>
                <a:spcPct val="0"/>
              </a:spcBef>
              <a:spcAft>
                <a:spcPts val="1425"/>
              </a:spcAft>
              <a:buClr>
                <a:srgbClr val="000000"/>
              </a:buClr>
              <a:buSzPct val="100000"/>
              <a:buFont typeface="Times New Roman" pitchFamily="18" charset="0"/>
              <a:buBlip>
                <a:blip r:embed="rId4"/>
              </a:buBlip>
              <a:tabLst/>
              <a:defRPr/>
            </a:pPr>
            <a:endParaRPr kumimoji="0" lang="en-GB" sz="25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449263" rtl="0" eaLnBrk="0" fontAlgn="base" latinLnBrk="0" hangingPunct="0">
              <a:lnSpc>
                <a:spcPct val="93000"/>
              </a:lnSpc>
              <a:spcBef>
                <a:spcPct val="0"/>
              </a:spcBef>
              <a:spcAft>
                <a:spcPts val="1425"/>
              </a:spcAft>
              <a:buClr>
                <a:srgbClr val="000000"/>
              </a:buClr>
              <a:buSzPct val="100000"/>
              <a:buFont typeface="Times New Roman" pitchFamily="18" charset="0"/>
              <a:buNone/>
              <a:tabLst/>
              <a:defRPr/>
            </a:pPr>
            <a:endParaRPr kumimoji="0" lang="en-GB" sz="2500" b="0" i="0" u="none" strike="noStrike" kern="0" cap="none" spc="0" normalizeH="0" baseline="0" noProof="0" dirty="0" smtClean="0">
              <a:ln>
                <a:noFill/>
              </a:ln>
              <a:solidFill>
                <a:srgbClr val="00000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0"/>
          </p:nvPr>
        </p:nvSpPr>
        <p:spPr/>
        <p:txBody>
          <a:bodyPr/>
          <a:lstStyle/>
          <a:p>
            <a:pPr>
              <a:defRPr/>
            </a:pPr>
            <a:fld id="{5319C602-E900-40FE-9010-DC0BEA631915}" type="slidenum">
              <a:rPr lang="en-GB" smtClean="0"/>
              <a:pPr>
                <a:defRPr/>
              </a:pPr>
              <a:t>25</a:t>
            </a:fld>
            <a:endParaRPr lang="en-GB"/>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Plumes</a:t>
            </a:r>
            <a:endParaRPr lang="en-US" dirty="0"/>
          </a:p>
        </p:txBody>
      </p:sp>
      <p:sp>
        <p:nvSpPr>
          <p:cNvPr id="4" name="Slide Number Placeholder 3"/>
          <p:cNvSpPr>
            <a:spLocks noGrp="1"/>
          </p:cNvSpPr>
          <p:nvPr>
            <p:ph type="sldNum" idx="10"/>
          </p:nvPr>
        </p:nvSpPr>
        <p:spPr/>
        <p:txBody>
          <a:bodyPr/>
          <a:lstStyle/>
          <a:p>
            <a:pPr>
              <a:defRPr/>
            </a:pPr>
            <a:fld id="{E5BED945-9306-4AAE-A8DF-EB9ABAAA6AD7}" type="slidenum">
              <a:rPr lang="en-GB" smtClean="0"/>
              <a:pPr>
                <a:defRPr/>
              </a:pPr>
              <a:t>26</a:t>
            </a:fld>
            <a:endParaRPr lang="en-GB"/>
          </a:p>
        </p:txBody>
      </p:sp>
      <p:sp>
        <p:nvSpPr>
          <p:cNvPr id="8" name="TextBox 7"/>
          <p:cNvSpPr txBox="1"/>
          <p:nvPr/>
        </p:nvSpPr>
        <p:spPr>
          <a:xfrm>
            <a:off x="1691680" y="3645024"/>
            <a:ext cx="5760640" cy="349968"/>
          </a:xfrm>
          <a:prstGeom prst="rect">
            <a:avLst/>
          </a:prstGeom>
          <a:noFill/>
        </p:spPr>
        <p:txBody>
          <a:bodyPr wrap="square" rtlCol="0">
            <a:spAutoFit/>
          </a:bodyPr>
          <a:lstStyle/>
          <a:p>
            <a:pPr algn="ctr"/>
            <a:r>
              <a:rPr lang="en-US" dirty="0" smtClean="0">
                <a:solidFill>
                  <a:schemeClr val="accent1">
                    <a:lumMod val="50000"/>
                  </a:schemeClr>
                </a:solidFill>
              </a:rPr>
              <a:t>Nino 3.4 – TMI SSTs and ensemble mean</a:t>
            </a:r>
            <a:endParaRPr lang="en-US" dirty="0">
              <a:solidFill>
                <a:schemeClr val="accent1">
                  <a:lumMod val="50000"/>
                </a:schemeClr>
              </a:solidFill>
            </a:endParaRPr>
          </a:p>
        </p:txBody>
      </p:sp>
      <p:pic>
        <p:nvPicPr>
          <p:cNvPr id="9" name="Picture 8" descr="glosea_enso_surft_plumes-14.png"/>
          <p:cNvPicPr>
            <a:picLocks noChangeAspect="1"/>
          </p:cNvPicPr>
          <p:nvPr/>
        </p:nvPicPr>
        <p:blipFill>
          <a:blip r:embed="rId2" cstate="print"/>
          <a:srcRect/>
          <a:stretch>
            <a:fillRect/>
          </a:stretch>
        </p:blipFill>
        <p:spPr>
          <a:xfrm rot="16200000">
            <a:off x="1186312" y="3358306"/>
            <a:ext cx="2279501" cy="3429002"/>
          </a:xfrm>
          <a:prstGeom prst="rect">
            <a:avLst/>
          </a:prstGeom>
        </p:spPr>
      </p:pic>
      <p:pic>
        <p:nvPicPr>
          <p:cNvPr id="10" name="Picture 9" descr="glosea_enso_surft_plumes-14.png"/>
          <p:cNvPicPr>
            <a:picLocks noChangeAspect="1"/>
          </p:cNvPicPr>
          <p:nvPr/>
        </p:nvPicPr>
        <p:blipFill>
          <a:blip r:embed="rId3" cstate="print"/>
          <a:srcRect l="-5222" b="-1646"/>
          <a:stretch>
            <a:fillRect/>
          </a:stretch>
        </p:blipFill>
        <p:spPr>
          <a:xfrm rot="16200000">
            <a:off x="5184068" y="3465004"/>
            <a:ext cx="2448272" cy="3384376"/>
          </a:xfrm>
          <a:prstGeom prst="rect">
            <a:avLst/>
          </a:prstGeom>
        </p:spPr>
      </p:pic>
      <p:sp>
        <p:nvSpPr>
          <p:cNvPr id="11" name="Content Placeholder 10"/>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GB" dirty="0" smtClean="0">
                <a:ea typeface="ＭＳ Ｐゴシック" pitchFamily="-84" charset="-128"/>
              </a:rPr>
              <a:t>Project background</a:t>
            </a:r>
          </a:p>
        </p:txBody>
      </p:sp>
      <p:sp>
        <p:nvSpPr>
          <p:cNvPr id="3075" name="Content Placeholder 2"/>
          <p:cNvSpPr>
            <a:spLocks noGrp="1"/>
          </p:cNvSpPr>
          <p:nvPr>
            <p:ph idx="1"/>
          </p:nvPr>
        </p:nvSpPr>
        <p:spPr/>
        <p:txBody>
          <a:bodyPr/>
          <a:lstStyle/>
          <a:p>
            <a:pPr>
              <a:buSzPct val="70000"/>
            </a:pPr>
            <a:r>
              <a:rPr lang="en-GB" dirty="0" smtClean="0">
                <a:ea typeface="ＭＳ Ｐゴシック" pitchFamily="-84" charset="-128"/>
              </a:rPr>
              <a:t>A 3-year National Monsoon Mission project funded by the India Ministry of Earth Science</a:t>
            </a:r>
          </a:p>
          <a:p>
            <a:pPr>
              <a:buSzPct val="70000"/>
            </a:pPr>
            <a:r>
              <a:rPr lang="en-GB" dirty="0" smtClean="0">
                <a:ea typeface="ＭＳ Ｐゴシック" pitchFamily="-84" charset="-128"/>
              </a:rPr>
              <a:t>Aiming to improve monsoon simulation &amp; forecasts at the beneath-seasonal scale in the MetUM</a:t>
            </a:r>
          </a:p>
          <a:p>
            <a:pPr>
              <a:buSzPct val="70000"/>
            </a:pPr>
            <a:r>
              <a:rPr lang="en-GB" dirty="0" smtClean="0">
                <a:ea typeface="ＭＳ Ｐゴシック" pitchFamily="-84" charset="-128"/>
              </a:rPr>
              <a:t>Project is 9 months old</a:t>
            </a:r>
          </a:p>
          <a:p>
            <a:pPr>
              <a:buSzPct val="70000"/>
            </a:pPr>
            <a:r>
              <a:rPr lang="en-GB" smtClean="0">
                <a:ea typeface="ＭＳ Ｐゴシック" pitchFamily="-84" charset="-128"/>
              </a:rPr>
              <a:t>testing</a:t>
            </a:r>
            <a:endParaRPr lang="en-GB" dirty="0" smtClean="0">
              <a:ea typeface="ＭＳ Ｐゴシック" pitchFamily="-84" charset="-128"/>
            </a:endParaRPr>
          </a:p>
          <a:p>
            <a:pPr>
              <a:buSzPct val="70000"/>
            </a:pPr>
            <a:endParaRPr lang="en-GB" dirty="0" smtClean="0">
              <a:ea typeface="ＭＳ Ｐゴシック" pitchFamily="-84"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Ensemble agreement</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E5BED945-9306-4AAE-A8DF-EB9ABAAA6AD7}" type="slidenum">
              <a:rPr lang="en-GB" smtClean="0"/>
              <a:pPr>
                <a:defRPr/>
              </a:pPr>
              <a:t>28</a:t>
            </a:fld>
            <a:endParaRPr lang="en-GB"/>
          </a:p>
        </p:txBody>
      </p:sp>
      <p:pic>
        <p:nvPicPr>
          <p:cNvPr id="5" name="Content Placeholder 4" descr="glosea_prcp_SN.png"/>
          <p:cNvPicPr>
            <a:picLocks noChangeAspect="1"/>
          </p:cNvPicPr>
          <p:nvPr/>
        </p:nvPicPr>
        <p:blipFill>
          <a:blip r:embed="rId2" cstate="print"/>
          <a:stretch>
            <a:fillRect/>
          </a:stretch>
        </p:blipFill>
        <p:spPr bwMode="auto">
          <a:xfrm rot="16200000">
            <a:off x="1018398" y="2839198"/>
            <a:ext cx="2857520" cy="3894248"/>
          </a:xfrm>
          <a:prstGeom prst="rect">
            <a:avLst/>
          </a:prstGeom>
          <a:noFill/>
          <a:ln w="9525">
            <a:noFill/>
            <a:round/>
            <a:headEnd/>
            <a:tailEnd/>
          </a:ln>
        </p:spPr>
      </p:pic>
      <p:sp>
        <p:nvSpPr>
          <p:cNvPr id="6" name="TextBox 5"/>
          <p:cNvSpPr txBox="1"/>
          <p:nvPr/>
        </p:nvSpPr>
        <p:spPr>
          <a:xfrm>
            <a:off x="500034" y="2928934"/>
            <a:ext cx="4071966" cy="349968"/>
          </a:xfrm>
          <a:prstGeom prst="rect">
            <a:avLst/>
          </a:prstGeom>
          <a:noFill/>
        </p:spPr>
        <p:txBody>
          <a:bodyPr wrap="square" rtlCol="0">
            <a:spAutoFit/>
          </a:bodyPr>
          <a:lstStyle/>
          <a:p>
            <a:pPr algn="ctr"/>
            <a:r>
              <a:rPr lang="en-US" dirty="0" smtClean="0">
                <a:solidFill>
                  <a:schemeClr val="accent1">
                    <a:lumMod val="50000"/>
                  </a:schemeClr>
                </a:solidFill>
              </a:rPr>
              <a:t>JJA precipitation signal-to-noise ratio</a:t>
            </a:r>
            <a:endParaRPr lang="en-US" dirty="0">
              <a:solidFill>
                <a:schemeClr val="accent1">
                  <a:lumMod val="50000"/>
                </a:schemeClr>
              </a:solidFill>
            </a:endParaRPr>
          </a:p>
        </p:txBody>
      </p:sp>
      <p:sp>
        <p:nvSpPr>
          <p:cNvPr id="7" name="TextBox 6"/>
          <p:cNvSpPr txBox="1"/>
          <p:nvPr/>
        </p:nvSpPr>
        <p:spPr>
          <a:xfrm>
            <a:off x="4572000" y="2856927"/>
            <a:ext cx="4071966" cy="349968"/>
          </a:xfrm>
          <a:prstGeom prst="rect">
            <a:avLst/>
          </a:prstGeom>
          <a:noFill/>
        </p:spPr>
        <p:txBody>
          <a:bodyPr wrap="square" rtlCol="0">
            <a:spAutoFit/>
          </a:bodyPr>
          <a:lstStyle/>
          <a:p>
            <a:pPr algn="ctr"/>
            <a:r>
              <a:rPr lang="en-US" dirty="0" smtClean="0">
                <a:solidFill>
                  <a:schemeClr val="accent1">
                    <a:lumMod val="50000"/>
                  </a:schemeClr>
                </a:solidFill>
              </a:rPr>
              <a:t>JJA zonal wind signal-to-noise ratio</a:t>
            </a:r>
            <a:endParaRPr lang="en-US" dirty="0">
              <a:solidFill>
                <a:schemeClr val="accent1">
                  <a:lumMod val="50000"/>
                </a:schemeClr>
              </a:solidFill>
            </a:endParaRPr>
          </a:p>
        </p:txBody>
      </p:sp>
      <p:pic>
        <p:nvPicPr>
          <p:cNvPr id="8" name="Content Placeholder 11" descr="glosea_windsU_SN.png"/>
          <p:cNvPicPr>
            <a:picLocks noChangeAspect="1"/>
          </p:cNvPicPr>
          <p:nvPr/>
        </p:nvPicPr>
        <p:blipFill>
          <a:blip r:embed="rId3" cstate="print"/>
          <a:stretch>
            <a:fillRect/>
          </a:stretch>
        </p:blipFill>
        <p:spPr bwMode="auto">
          <a:xfrm rot="16200000">
            <a:off x="5390658" y="2749251"/>
            <a:ext cx="2556317" cy="3483767"/>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GB" dirty="0" err="1" smtClean="0"/>
              <a:t>Hindcast</a:t>
            </a:r>
            <a:r>
              <a:rPr lang="en-GB" dirty="0" smtClean="0"/>
              <a:t> for assessment</a:t>
            </a:r>
            <a:endParaRPr lang="en-US" dirty="0" smtClean="0"/>
          </a:p>
        </p:txBody>
      </p:sp>
      <p:sp>
        <p:nvSpPr>
          <p:cNvPr id="15363" name="Content Placeholder 2"/>
          <p:cNvSpPr>
            <a:spLocks noGrp="1"/>
          </p:cNvSpPr>
          <p:nvPr>
            <p:ph idx="1"/>
          </p:nvPr>
        </p:nvSpPr>
        <p:spPr>
          <a:xfrm>
            <a:off x="457200" y="652463"/>
            <a:ext cx="8226425" cy="5656262"/>
          </a:xfrm>
        </p:spPr>
        <p:txBody>
          <a:bodyPr>
            <a:normAutofit fontScale="70000" lnSpcReduction="20000"/>
          </a:bodyPr>
          <a:lstStyle/>
          <a:p>
            <a:pPr>
              <a:buBlip>
                <a:blip r:embed="rId3"/>
              </a:buBlip>
            </a:pPr>
            <a:r>
              <a:rPr lang="en-US" sz="2500" dirty="0" smtClean="0"/>
              <a:t>GloSea5 as described in </a:t>
            </a:r>
            <a:r>
              <a:rPr lang="en-US" sz="2500" dirty="0" err="1" smtClean="0"/>
              <a:t>MacLachlan</a:t>
            </a:r>
            <a:r>
              <a:rPr lang="en-US" sz="2500" dirty="0" smtClean="0"/>
              <a:t> </a:t>
            </a:r>
            <a:r>
              <a:rPr lang="en-US" sz="2500" i="1" dirty="0" smtClean="0"/>
              <a:t>et al</a:t>
            </a:r>
            <a:r>
              <a:rPr lang="en-US" sz="2500" dirty="0" smtClean="0"/>
              <a:t>. (2014) </a:t>
            </a:r>
            <a:r>
              <a:rPr lang="en-US" sz="2500" i="1" dirty="0" smtClean="0"/>
              <a:t>QJRMS</a:t>
            </a:r>
            <a:r>
              <a:rPr lang="en-US" sz="2500" dirty="0" smtClean="0"/>
              <a:t>:</a:t>
            </a:r>
          </a:p>
          <a:p>
            <a:pPr lvl="1">
              <a:buBlip>
                <a:blip r:embed="rId3"/>
              </a:buBlip>
            </a:pPr>
            <a:r>
              <a:rPr lang="en-GB" sz="2500" dirty="0" smtClean="0"/>
              <a:t>GC2 version operational as of February 3, 2015</a:t>
            </a:r>
            <a:endParaRPr lang="en-US" sz="2500" dirty="0" smtClean="0"/>
          </a:p>
          <a:p>
            <a:pPr lvl="1">
              <a:buBlip>
                <a:blip r:embed="rId3"/>
              </a:buBlip>
            </a:pPr>
            <a:r>
              <a:rPr lang="en-US" sz="2500" dirty="0" err="1" smtClean="0"/>
              <a:t>MetUM</a:t>
            </a:r>
            <a:r>
              <a:rPr lang="en-US" sz="2500" dirty="0" smtClean="0"/>
              <a:t> atmosphere (HadGEM3), N216 (approx. 0.8</a:t>
            </a:r>
            <a:r>
              <a:rPr lang="en-US" sz="2500" dirty="0" smtClean="0">
                <a:cs typeface="Arial" charset="0"/>
              </a:rPr>
              <a:t>°</a:t>
            </a:r>
            <a:r>
              <a:rPr lang="en-US" sz="2500" dirty="0" smtClean="0"/>
              <a:t>x0.5</a:t>
            </a:r>
            <a:r>
              <a:rPr lang="en-US" sz="2500" dirty="0" smtClean="0">
                <a:cs typeface="Arial" charset="0"/>
              </a:rPr>
              <a:t>°)</a:t>
            </a:r>
            <a:r>
              <a:rPr lang="en-US" sz="2500" dirty="0" smtClean="0"/>
              <a:t> L85 (stratosphere resolving)</a:t>
            </a:r>
          </a:p>
          <a:p>
            <a:pPr lvl="1">
              <a:buBlip>
                <a:blip r:embed="rId3"/>
              </a:buBlip>
            </a:pPr>
            <a:r>
              <a:rPr lang="en-US" sz="2500" dirty="0" smtClean="0"/>
              <a:t>NEMO ocean at </a:t>
            </a:r>
            <a:r>
              <a:rPr lang="en-US" sz="2500" dirty="0" smtClean="0">
                <a:cs typeface="Arial" charset="0"/>
              </a:rPr>
              <a:t>¼°, L75</a:t>
            </a:r>
          </a:p>
          <a:p>
            <a:pPr lvl="1">
              <a:buBlip>
                <a:blip r:embed="rId3"/>
              </a:buBlip>
            </a:pPr>
            <a:r>
              <a:rPr lang="en-US" sz="2500" dirty="0" smtClean="0">
                <a:cs typeface="Arial" charset="0"/>
              </a:rPr>
              <a:t>3-hourly coupling frequency</a:t>
            </a:r>
          </a:p>
          <a:p>
            <a:pPr lvl="1">
              <a:buBlip>
                <a:blip r:embed="rId3"/>
              </a:buBlip>
            </a:pPr>
            <a:r>
              <a:rPr lang="en-US" sz="2500" dirty="0" smtClean="0">
                <a:cs typeface="Arial" charset="0"/>
              </a:rPr>
              <a:t>CICE sea-ice, including assimilation of sea-ice concentrations and initialization from observations</a:t>
            </a:r>
          </a:p>
          <a:p>
            <a:pPr lvl="1">
              <a:buBlip>
                <a:blip r:embed="rId3"/>
              </a:buBlip>
            </a:pPr>
            <a:r>
              <a:rPr lang="en-US" sz="2500" dirty="0" smtClean="0">
                <a:cs typeface="Arial" charset="0"/>
              </a:rPr>
              <a:t>Atmosphere and land initialized from ERA-Interim (soil moisture uses anomaly approach)</a:t>
            </a:r>
          </a:p>
          <a:p>
            <a:pPr lvl="1">
              <a:buBlip>
                <a:blip r:embed="rId3"/>
              </a:buBlip>
            </a:pPr>
            <a:r>
              <a:rPr lang="en-US" sz="2500" dirty="0" smtClean="0">
                <a:cs typeface="Arial" charset="0"/>
              </a:rPr>
              <a:t>3D ocean assimilation from NEMOVAR</a:t>
            </a:r>
          </a:p>
          <a:p>
            <a:pPr marL="457200" lvl="1" indent="0">
              <a:buNone/>
            </a:pPr>
            <a:endParaRPr lang="en-GB" sz="2900" dirty="0" smtClean="0"/>
          </a:p>
          <a:p>
            <a:pPr>
              <a:buBlip>
                <a:blip r:embed="rId4"/>
              </a:buBlip>
            </a:pPr>
            <a:r>
              <a:rPr lang="en-GB" sz="2500" dirty="0" smtClean="0"/>
              <a:t>GloSea5 </a:t>
            </a:r>
            <a:r>
              <a:rPr lang="en-GB" sz="2500" dirty="0"/>
              <a:t>GC2 </a:t>
            </a:r>
            <a:r>
              <a:rPr lang="en-GB" sz="2500" dirty="0" err="1"/>
              <a:t>hindcast</a:t>
            </a:r>
            <a:r>
              <a:rPr lang="en-GB" sz="2500" dirty="0"/>
              <a:t> set</a:t>
            </a:r>
          </a:p>
          <a:p>
            <a:pPr lvl="1">
              <a:buBlip>
                <a:blip r:embed="rId4"/>
              </a:buBlip>
            </a:pPr>
            <a:r>
              <a:rPr lang="en-GB" sz="2500" dirty="0" smtClean="0"/>
              <a:t>14 years – 1996 to 2009</a:t>
            </a:r>
          </a:p>
          <a:p>
            <a:pPr lvl="1">
              <a:buBlip>
                <a:blip r:embed="rId4"/>
              </a:buBlip>
            </a:pPr>
            <a:r>
              <a:rPr lang="en-GB" sz="2500" dirty="0" smtClean="0"/>
              <a:t>Three </a:t>
            </a:r>
            <a:r>
              <a:rPr lang="en-GB" sz="2500" dirty="0"/>
              <a:t>initialization dates (04/25, 05/01, 05/09</a:t>
            </a:r>
            <a:r>
              <a:rPr lang="en-GB" sz="2500" dirty="0" smtClean="0"/>
              <a:t>)</a:t>
            </a:r>
            <a:endParaRPr lang="en-GB" sz="2500" dirty="0"/>
          </a:p>
          <a:p>
            <a:pPr lvl="1">
              <a:buBlip>
                <a:blip r:embed="rId4"/>
              </a:buBlip>
            </a:pPr>
            <a:r>
              <a:rPr lang="en-GB" sz="2500" dirty="0"/>
              <a:t>Three ensemble members </a:t>
            </a:r>
            <a:r>
              <a:rPr lang="en-GB" sz="2500" dirty="0" smtClean="0"/>
              <a:t>each date, </a:t>
            </a:r>
            <a:r>
              <a:rPr lang="en-GB" sz="2500" dirty="0"/>
              <a:t>for nine members each year</a:t>
            </a:r>
          </a:p>
          <a:p>
            <a:pPr lvl="1">
              <a:buBlip>
                <a:blip r:embed="rId4"/>
              </a:buBlip>
            </a:pPr>
            <a:r>
              <a:rPr lang="en-GB" sz="2500" dirty="0" smtClean="0"/>
              <a:t>140 day </a:t>
            </a:r>
            <a:r>
              <a:rPr lang="en-GB" sz="2500" dirty="0" err="1" smtClean="0"/>
              <a:t>hindcasts</a:t>
            </a:r>
            <a:endParaRPr lang="en-GB" sz="2500" dirty="0"/>
          </a:p>
          <a:p>
            <a:pPr>
              <a:buFont typeface="Times New Roman" pitchFamily="18" charset="0"/>
              <a:buBlip>
                <a:blip r:embed="rId4"/>
              </a:buBlip>
            </a:pPr>
            <a:endParaRPr lang="en-GB" sz="2500" dirty="0" smtClean="0"/>
          </a:p>
          <a:p>
            <a:pPr>
              <a:buFont typeface="Times New Roman" pitchFamily="18" charset="0"/>
              <a:buNone/>
            </a:pPr>
            <a:endParaRPr lang="en-GB" sz="2500" dirty="0" smtClean="0"/>
          </a:p>
        </p:txBody>
      </p:sp>
      <p:sp>
        <p:nvSpPr>
          <p:cNvPr id="4" name="Slide Number Placeholder 3"/>
          <p:cNvSpPr>
            <a:spLocks noGrp="1"/>
          </p:cNvSpPr>
          <p:nvPr>
            <p:ph type="sldNum" sz="quarter" idx="10"/>
          </p:nvPr>
        </p:nvSpPr>
        <p:spPr/>
        <p:txBody>
          <a:bodyPr/>
          <a:lstStyle/>
          <a:p>
            <a:pPr>
              <a:defRPr/>
            </a:pPr>
            <a:fld id="{C7F638F6-776F-4746-B887-35BC77D1A141}" type="slidenum">
              <a:rPr lang="en-GB" smtClean="0"/>
              <a:pPr>
                <a:defRPr/>
              </a:pPr>
              <a:t>3</a:t>
            </a:fld>
            <a:endParaRPr lang="en-GB"/>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itle 1"/>
          <p:cNvSpPr>
            <a:spLocks noGrp="1"/>
          </p:cNvSpPr>
          <p:nvPr>
            <p:ph type="title"/>
          </p:nvPr>
        </p:nvSpPr>
        <p:spPr>
          <a:xfrm>
            <a:off x="130175" y="104775"/>
            <a:ext cx="9013825" cy="419100"/>
          </a:xfrm>
        </p:spPr>
        <p:txBody>
          <a:bodyPr/>
          <a:lstStyle/>
          <a:p>
            <a:r>
              <a:rPr lang="en-GB" dirty="0" smtClean="0">
                <a:ea typeface="ＭＳ Ｐゴシック" pitchFamily="-84" charset="-128"/>
              </a:rPr>
              <a:t>Multi-model mean monsoon precipitation biases in CMIP/5</a:t>
            </a:r>
          </a:p>
        </p:txBody>
      </p:sp>
      <p:sp>
        <p:nvSpPr>
          <p:cNvPr id="5123" name="Content Placeholder 2"/>
          <p:cNvSpPr>
            <a:spLocks noGrp="1"/>
          </p:cNvSpPr>
          <p:nvPr>
            <p:ph idx="4294967295"/>
          </p:nvPr>
        </p:nvSpPr>
        <p:spPr>
          <a:xfrm>
            <a:off x="395536" y="620688"/>
            <a:ext cx="8226425" cy="1264369"/>
          </a:xfrm>
        </p:spPr>
        <p:txBody>
          <a:bodyPr>
            <a:normAutofit/>
          </a:bodyPr>
          <a:lstStyle/>
          <a:p>
            <a:pPr marL="0" indent="0" algn="ctr">
              <a:buSzPct val="70000"/>
              <a:buNone/>
            </a:pPr>
            <a:r>
              <a:rPr lang="en-US" sz="2500" dirty="0" smtClean="0">
                <a:ea typeface="ＭＳ Ｐゴシック" pitchFamily="-84" charset="-128"/>
              </a:rPr>
              <a:t>CMIP3 </a:t>
            </a:r>
            <a:r>
              <a:rPr lang="en-US" sz="2500" u="sng" dirty="0" smtClean="0">
                <a:ea typeface="ＭＳ Ｐゴシック" pitchFamily="-84" charset="-128"/>
              </a:rPr>
              <a:t>and</a:t>
            </a:r>
            <a:r>
              <a:rPr lang="en-US" sz="2500" dirty="0" smtClean="0">
                <a:ea typeface="ＭＳ Ｐゴシック" pitchFamily="-84" charset="-128"/>
              </a:rPr>
              <a:t> CMIP5 models show large dry biases over India but wet biases over the WEIO and Maritime Continent in boreal summer.</a:t>
            </a:r>
          </a:p>
        </p:txBody>
      </p:sp>
      <p:pic>
        <p:nvPicPr>
          <p:cNvPr id="5125" name="Picture 4"/>
          <p:cNvPicPr>
            <a:picLocks noChangeAspect="1" noChangeArrowheads="1"/>
          </p:cNvPicPr>
          <p:nvPr/>
        </p:nvPicPr>
        <p:blipFill>
          <a:blip r:embed="rId3" cstate="print"/>
          <a:srcRect/>
          <a:stretch>
            <a:fillRect/>
          </a:stretch>
        </p:blipFill>
        <p:spPr bwMode="auto">
          <a:xfrm>
            <a:off x="1331640" y="1772816"/>
            <a:ext cx="6324480" cy="3885528"/>
          </a:xfrm>
          <a:prstGeom prst="rect">
            <a:avLst/>
          </a:prstGeom>
          <a:noFill/>
          <a:ln w="9525">
            <a:noFill/>
            <a:miter lim="800000"/>
            <a:headEnd/>
            <a:tailEnd/>
          </a:ln>
        </p:spPr>
      </p:pic>
      <p:sp>
        <p:nvSpPr>
          <p:cNvPr id="5126" name="TextBox 6"/>
          <p:cNvSpPr txBox="1">
            <a:spLocks noChangeArrowheads="1"/>
          </p:cNvSpPr>
          <p:nvPr/>
        </p:nvSpPr>
        <p:spPr bwMode="auto">
          <a:xfrm>
            <a:off x="-14247" y="6021288"/>
            <a:ext cx="9144000" cy="301123"/>
          </a:xfrm>
          <a:prstGeom prst="rect">
            <a:avLst/>
          </a:prstGeom>
          <a:noFill/>
          <a:ln w="9525">
            <a:noFill/>
            <a:miter lim="800000"/>
            <a:headEnd/>
            <a:tailEnd/>
          </a:ln>
        </p:spPr>
        <p:txBody>
          <a:bodyPr wrap="square" lIns="82945" tIns="41473" rIns="82945" bIns="41473">
            <a:spAutoFit/>
          </a:bodyPr>
          <a:lstStyle/>
          <a:p>
            <a:pPr algn="ctr"/>
            <a:r>
              <a:rPr lang="en-US" sz="1500" dirty="0" err="1">
                <a:solidFill>
                  <a:schemeClr val="tx1"/>
                </a:solidFill>
              </a:rPr>
              <a:t>Sperber</a:t>
            </a:r>
            <a:r>
              <a:rPr lang="en-US" sz="1500" dirty="0">
                <a:solidFill>
                  <a:schemeClr val="tx1"/>
                </a:solidFill>
              </a:rPr>
              <a:t>, </a:t>
            </a:r>
            <a:r>
              <a:rPr lang="fi-FI" sz="1500" dirty="0">
                <a:solidFill>
                  <a:schemeClr val="tx1"/>
                </a:solidFill>
              </a:rPr>
              <a:t>Annamalai, Kang, Kitoh, Moise,</a:t>
            </a:r>
            <a:r>
              <a:rPr lang="fi-FI" sz="1500" b="1" dirty="0">
                <a:solidFill>
                  <a:schemeClr val="tx1"/>
                </a:solidFill>
              </a:rPr>
              <a:t> </a:t>
            </a:r>
            <a:r>
              <a:rPr lang="fi-FI" sz="1500" dirty="0">
                <a:solidFill>
                  <a:schemeClr val="tx1"/>
                </a:solidFill>
              </a:rPr>
              <a:t>Turner, Wang and Zhou</a:t>
            </a:r>
            <a:r>
              <a:rPr lang="en-US" sz="1500" dirty="0">
                <a:solidFill>
                  <a:schemeClr val="tx1"/>
                </a:solidFill>
              </a:rPr>
              <a:t> (</a:t>
            </a:r>
            <a:r>
              <a:rPr lang="en-US" sz="1500" dirty="0" smtClean="0">
                <a:solidFill>
                  <a:schemeClr val="tx1"/>
                </a:solidFill>
              </a:rPr>
              <a:t>2013) </a:t>
            </a:r>
            <a:r>
              <a:rPr lang="en-US" sz="1500" i="1" dirty="0">
                <a:solidFill>
                  <a:schemeClr val="tx1"/>
                </a:solidFill>
              </a:rPr>
              <a:t>Climate Dynamics.</a:t>
            </a:r>
          </a:p>
        </p:txBody>
      </p:sp>
      <p:sp>
        <p:nvSpPr>
          <p:cNvPr id="5127" name="TextBox 4"/>
          <p:cNvSpPr txBox="1">
            <a:spLocks noChangeArrowheads="1"/>
          </p:cNvSpPr>
          <p:nvPr/>
        </p:nvSpPr>
        <p:spPr bwMode="auto">
          <a:xfrm>
            <a:off x="4788024" y="5589240"/>
            <a:ext cx="2664296" cy="486995"/>
          </a:xfrm>
          <a:prstGeom prst="rect">
            <a:avLst/>
          </a:prstGeom>
          <a:noFill/>
          <a:ln w="9525">
            <a:noFill/>
            <a:miter lim="800000"/>
            <a:headEnd/>
            <a:tailEnd/>
          </a:ln>
        </p:spPr>
        <p:txBody>
          <a:bodyPr wrap="square" lIns="82945" tIns="41473" rIns="82945" bIns="41473">
            <a:spAutoFit/>
          </a:bodyPr>
          <a:lstStyle/>
          <a:p>
            <a:pPr algn="ctr"/>
            <a:r>
              <a:rPr lang="en-US" sz="1400" dirty="0" smtClean="0">
                <a:solidFill>
                  <a:schemeClr val="tx1"/>
                </a:solidFill>
              </a:rPr>
              <a:t>Reds:  rainfall excess</a:t>
            </a:r>
          </a:p>
          <a:p>
            <a:pPr algn="ctr"/>
            <a:r>
              <a:rPr lang="en-US" sz="1400" dirty="0" smtClean="0">
                <a:solidFill>
                  <a:schemeClr val="tx1"/>
                </a:solidFill>
              </a:rPr>
              <a:t>Blues: rainfall deficit</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175" y="104775"/>
            <a:ext cx="9013825" cy="419100"/>
          </a:xfrm>
        </p:spPr>
        <p:txBody>
          <a:bodyPr/>
          <a:lstStyle/>
          <a:p>
            <a:r>
              <a:rPr lang="en-GB" dirty="0" smtClean="0"/>
              <a:t>GloSea5 GC2 Monthly Ensemble Mean Precipitation Bias</a:t>
            </a:r>
            <a:endParaRPr lang="en-US" dirty="0"/>
          </a:p>
        </p:txBody>
      </p:sp>
      <p:sp>
        <p:nvSpPr>
          <p:cNvPr id="4" name="Slide Number Placeholder 3"/>
          <p:cNvSpPr>
            <a:spLocks noGrp="1"/>
          </p:cNvSpPr>
          <p:nvPr>
            <p:ph type="sldNum" idx="10"/>
          </p:nvPr>
        </p:nvSpPr>
        <p:spPr/>
        <p:txBody>
          <a:bodyPr/>
          <a:lstStyle/>
          <a:p>
            <a:pPr>
              <a:defRPr/>
            </a:pPr>
            <a:fld id="{E5BED945-9306-4AAE-A8DF-EB9ABAAA6AD7}" type="slidenum">
              <a:rPr lang="en-GB" smtClean="0"/>
              <a:pPr>
                <a:defRPr/>
              </a:pPr>
              <a:t>5</a:t>
            </a:fld>
            <a:endParaRPr lang="en-GB"/>
          </a:p>
        </p:txBody>
      </p:sp>
      <p:pic>
        <p:nvPicPr>
          <p:cNvPr id="7" name="Content Placeholder 6" descr="glosea_mean_prcp_gpcpV2-2.png"/>
          <p:cNvPicPr>
            <a:picLocks noGrp="1" noChangeAspect="1"/>
          </p:cNvPicPr>
          <p:nvPr>
            <p:ph idx="1"/>
          </p:nvPr>
        </p:nvPicPr>
        <p:blipFill>
          <a:blip r:embed="rId2" cstate="print"/>
          <a:srcRect/>
          <a:stretch>
            <a:fillRect/>
          </a:stretch>
        </p:blipFill>
        <p:spPr>
          <a:xfrm rot="16200000">
            <a:off x="1683000" y="-413650"/>
            <a:ext cx="5778000" cy="7846676"/>
          </a:xfrm>
        </p:spPr>
      </p:pic>
      <p:sp>
        <p:nvSpPr>
          <p:cNvPr id="3" name="TextBox 2"/>
          <p:cNvSpPr txBox="1"/>
          <p:nvPr/>
        </p:nvSpPr>
        <p:spPr>
          <a:xfrm>
            <a:off x="2982326" y="6482146"/>
            <a:ext cx="3458589" cy="353174"/>
          </a:xfrm>
          <a:prstGeom prst="rect">
            <a:avLst/>
          </a:prstGeom>
          <a:noFill/>
        </p:spPr>
        <p:txBody>
          <a:bodyPr wrap="square" rtlCol="0">
            <a:spAutoFit/>
          </a:bodyPr>
          <a:lstStyle/>
          <a:p>
            <a:r>
              <a:rPr lang="en-US" dirty="0" smtClean="0">
                <a:solidFill>
                  <a:srgbClr val="000000"/>
                </a:solidFill>
              </a:rPr>
              <a:t>Reference observations: GPCP </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175" y="104775"/>
            <a:ext cx="8906321" cy="419100"/>
          </a:xfrm>
        </p:spPr>
        <p:txBody>
          <a:bodyPr/>
          <a:lstStyle/>
          <a:p>
            <a:r>
              <a:rPr lang="en-GB" dirty="0" smtClean="0"/>
              <a:t>GloSea5 GC2 Monthly Ensemble Mean 850 </a:t>
            </a:r>
            <a:r>
              <a:rPr lang="en-GB" dirty="0" err="1" smtClean="0"/>
              <a:t>hPa</a:t>
            </a:r>
            <a:r>
              <a:rPr lang="en-GB" dirty="0" smtClean="0"/>
              <a:t> winds bias</a:t>
            </a:r>
            <a:endParaRPr lang="en-US" dirty="0"/>
          </a:p>
        </p:txBody>
      </p:sp>
      <p:pic>
        <p:nvPicPr>
          <p:cNvPr id="5" name="Content Placeholder 4" descr="glosea_mean_winds_eraint-2.png"/>
          <p:cNvPicPr>
            <a:picLocks noGrp="1" noChangeAspect="1"/>
          </p:cNvPicPr>
          <p:nvPr>
            <p:ph idx="1"/>
          </p:nvPr>
        </p:nvPicPr>
        <p:blipFill>
          <a:blip r:embed="rId2" cstate="print"/>
          <a:srcRect/>
          <a:stretch>
            <a:fillRect/>
          </a:stretch>
        </p:blipFill>
        <p:spPr>
          <a:xfrm rot="16200000">
            <a:off x="1867360" y="-681905"/>
            <a:ext cx="5409280" cy="8221810"/>
          </a:xfrm>
        </p:spPr>
      </p:pic>
      <p:sp>
        <p:nvSpPr>
          <p:cNvPr id="4" name="Slide Number Placeholder 3"/>
          <p:cNvSpPr>
            <a:spLocks noGrp="1"/>
          </p:cNvSpPr>
          <p:nvPr>
            <p:ph type="sldNum" idx="10"/>
          </p:nvPr>
        </p:nvSpPr>
        <p:spPr/>
        <p:txBody>
          <a:bodyPr/>
          <a:lstStyle/>
          <a:p>
            <a:pPr>
              <a:defRPr/>
            </a:pPr>
            <a:fld id="{E5BED945-9306-4AAE-A8DF-EB9ABAAA6AD7}" type="slidenum">
              <a:rPr lang="en-GB" smtClean="0"/>
              <a:pPr>
                <a:defRPr/>
              </a:pPr>
              <a:t>6</a:t>
            </a:fld>
            <a:endParaRPr lang="en-GB"/>
          </a:p>
        </p:txBody>
      </p:sp>
      <p:sp>
        <p:nvSpPr>
          <p:cNvPr id="6" name="TextBox 5"/>
          <p:cNvSpPr txBox="1"/>
          <p:nvPr/>
        </p:nvSpPr>
        <p:spPr>
          <a:xfrm>
            <a:off x="2551418" y="6255341"/>
            <a:ext cx="4297723" cy="353174"/>
          </a:xfrm>
          <a:prstGeom prst="rect">
            <a:avLst/>
          </a:prstGeom>
          <a:noFill/>
        </p:spPr>
        <p:txBody>
          <a:bodyPr wrap="square" rtlCol="0">
            <a:spAutoFit/>
          </a:bodyPr>
          <a:lstStyle/>
          <a:p>
            <a:r>
              <a:rPr lang="en-US" dirty="0" smtClean="0">
                <a:solidFill>
                  <a:srgbClr val="000000"/>
                </a:solidFill>
              </a:rPr>
              <a:t>Reference observations: ERA-Interim</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WEIO bias... And its connection to ISM and elsewhere</a:t>
            </a:r>
            <a:endParaRPr lang="en-US" dirty="0"/>
          </a:p>
        </p:txBody>
      </p:sp>
      <p:sp>
        <p:nvSpPr>
          <p:cNvPr id="3" name="Content Placeholder 2"/>
          <p:cNvSpPr>
            <a:spLocks noGrp="1"/>
          </p:cNvSpPr>
          <p:nvPr>
            <p:ph idx="1"/>
          </p:nvPr>
        </p:nvSpPr>
        <p:spPr>
          <a:xfrm>
            <a:off x="755576" y="4985792"/>
            <a:ext cx="7560840" cy="1899592"/>
          </a:xfrm>
        </p:spPr>
        <p:txBody>
          <a:bodyPr>
            <a:normAutofit fontScale="47500" lnSpcReduction="20000"/>
          </a:bodyPr>
          <a:lstStyle/>
          <a:p>
            <a:pPr>
              <a:buBlip>
                <a:blip r:embed="rId2"/>
              </a:buBlip>
            </a:pPr>
            <a:r>
              <a:rPr lang="en-GB" dirty="0" smtClean="0"/>
              <a:t>Entrainment profile is increased in GA6 (GC2) compared to earlier versions of the </a:t>
            </a:r>
            <a:r>
              <a:rPr lang="en-GB" dirty="0" err="1" smtClean="0"/>
              <a:t>MetUM</a:t>
            </a:r>
            <a:r>
              <a:rPr lang="en-GB" dirty="0" smtClean="0"/>
              <a:t> (25% since GA3)</a:t>
            </a:r>
            <a:endParaRPr lang="en-US" dirty="0" smtClean="0"/>
          </a:p>
          <a:p>
            <a:pPr>
              <a:buBlip>
                <a:blip r:embed="rId2"/>
              </a:buBlip>
            </a:pPr>
            <a:r>
              <a:rPr lang="en-US" dirty="0" smtClean="0"/>
              <a:t>We can reduce the JJAS WEIO precipitation bias (and, partially, the ISM bias) by increasing entrainment</a:t>
            </a:r>
          </a:p>
          <a:p>
            <a:pPr>
              <a:buBlip>
                <a:blip r:embed="rId2"/>
              </a:buBlip>
            </a:pPr>
            <a:r>
              <a:rPr lang="en-US" dirty="0" smtClean="0"/>
              <a:t>While has a positive effect on the WEIO bias, this does not necessarily reduce the overall bias in South Asia</a:t>
            </a:r>
          </a:p>
          <a:p>
            <a:pPr>
              <a:buBlip>
                <a:blip r:embed="rId2"/>
              </a:buBlip>
            </a:pPr>
            <a:r>
              <a:rPr lang="en-US" dirty="0" smtClean="0"/>
              <a:t>Bush et al., 2015, QJRMS</a:t>
            </a:r>
            <a:endParaRPr lang="en-US" dirty="0"/>
          </a:p>
        </p:txBody>
      </p:sp>
      <p:pic>
        <p:nvPicPr>
          <p:cNvPr id="5" name="Picture 4"/>
          <p:cNvPicPr>
            <a:picLocks noChangeAspect="1"/>
          </p:cNvPicPr>
          <p:nvPr/>
        </p:nvPicPr>
        <p:blipFill rotWithShape="1">
          <a:blip r:embed="rId3" cstate="print"/>
          <a:srcRect/>
          <a:stretch/>
        </p:blipFill>
        <p:spPr>
          <a:xfrm>
            <a:off x="1691680" y="980728"/>
            <a:ext cx="5420373" cy="3879863"/>
          </a:xfrm>
          <a:prstGeom prst="rect">
            <a:avLst/>
          </a:prstGeom>
        </p:spPr>
      </p:pic>
      <p:sp>
        <p:nvSpPr>
          <p:cNvPr id="6" name="TextBox 5"/>
          <p:cNvSpPr txBox="1"/>
          <p:nvPr/>
        </p:nvSpPr>
        <p:spPr>
          <a:xfrm>
            <a:off x="251520" y="692696"/>
            <a:ext cx="8604448" cy="353174"/>
          </a:xfrm>
          <a:prstGeom prst="rect">
            <a:avLst/>
          </a:prstGeom>
          <a:noFill/>
        </p:spPr>
        <p:txBody>
          <a:bodyPr wrap="square" rtlCol="0">
            <a:spAutoFit/>
          </a:bodyPr>
          <a:lstStyle/>
          <a:p>
            <a:pPr algn="ctr"/>
            <a:r>
              <a:rPr lang="en-US" dirty="0" smtClean="0">
                <a:solidFill>
                  <a:schemeClr val="accent1">
                    <a:lumMod val="50000"/>
                  </a:schemeClr>
                </a:solidFill>
              </a:rPr>
              <a:t>Precipitation change when GA3 entrainment profile increased by 50%</a:t>
            </a:r>
            <a:endParaRPr lang="en-US" dirty="0">
              <a:solidFill>
                <a:schemeClr val="accent1">
                  <a:lumMod val="50000"/>
                </a:schemeClr>
              </a:solidFill>
            </a:endParaRPr>
          </a:p>
        </p:txBody>
      </p:sp>
    </p:spTree>
    <p:extLst>
      <p:ext uri="{BB962C8B-B14F-4D97-AF65-F5344CB8AC3E}">
        <p14:creationId xmlns:p14="http://schemas.microsoft.com/office/powerpoint/2010/main" val="31232599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GloSea5 GC2 </a:t>
            </a:r>
            <a:r>
              <a:rPr lang="en-GB" dirty="0"/>
              <a:t>s</a:t>
            </a:r>
            <a:r>
              <a:rPr lang="en-GB" dirty="0" smtClean="0"/>
              <a:t>easonal cycle biases</a:t>
            </a:r>
            <a:endParaRPr lang="en-US" dirty="0"/>
          </a:p>
        </p:txBody>
      </p:sp>
      <p:pic>
        <p:nvPicPr>
          <p:cNvPr id="5" name="Content Placeholder 4" descr="glosea_air_prcp_plumesV3-14.png"/>
          <p:cNvPicPr>
            <a:picLocks noGrp="1" noChangeAspect="1"/>
          </p:cNvPicPr>
          <p:nvPr>
            <p:ph idx="1"/>
          </p:nvPr>
        </p:nvPicPr>
        <p:blipFill rotWithShape="1">
          <a:blip r:embed="rId2" cstate="print"/>
          <a:srcRect/>
          <a:stretch/>
        </p:blipFill>
        <p:spPr>
          <a:xfrm rot="16200000">
            <a:off x="1037973" y="449630"/>
            <a:ext cx="2840988" cy="4413894"/>
          </a:xfrm>
        </p:spPr>
      </p:pic>
      <p:sp>
        <p:nvSpPr>
          <p:cNvPr id="4" name="Slide Number Placeholder 3"/>
          <p:cNvSpPr>
            <a:spLocks noGrp="1"/>
          </p:cNvSpPr>
          <p:nvPr>
            <p:ph type="sldNum" idx="10"/>
          </p:nvPr>
        </p:nvSpPr>
        <p:spPr/>
        <p:txBody>
          <a:bodyPr/>
          <a:lstStyle/>
          <a:p>
            <a:pPr>
              <a:defRPr/>
            </a:pPr>
            <a:fld id="{E5BED945-9306-4AAE-A8DF-EB9ABAAA6AD7}" type="slidenum">
              <a:rPr lang="en-GB" smtClean="0"/>
              <a:pPr>
                <a:defRPr/>
              </a:pPr>
              <a:t>8</a:t>
            </a:fld>
            <a:endParaRPr lang="en-GB"/>
          </a:p>
        </p:txBody>
      </p:sp>
      <p:sp>
        <p:nvSpPr>
          <p:cNvPr id="7" name="TextBox 6"/>
          <p:cNvSpPr txBox="1"/>
          <p:nvPr/>
        </p:nvSpPr>
        <p:spPr>
          <a:xfrm>
            <a:off x="467544" y="771570"/>
            <a:ext cx="4176464" cy="353174"/>
          </a:xfrm>
          <a:prstGeom prst="rect">
            <a:avLst/>
          </a:prstGeom>
          <a:noFill/>
          <a:ln>
            <a:noFill/>
          </a:ln>
        </p:spPr>
        <p:txBody>
          <a:bodyPr wrap="square" rtlCol="0">
            <a:spAutoFit/>
          </a:bodyPr>
          <a:lstStyle/>
          <a:p>
            <a:pPr algn="ctr"/>
            <a:r>
              <a:rPr lang="en-US" dirty="0" smtClean="0">
                <a:solidFill>
                  <a:schemeClr val="accent1">
                    <a:lumMod val="50000"/>
                  </a:schemeClr>
                </a:solidFill>
              </a:rPr>
              <a:t>Precipitation over India</a:t>
            </a:r>
            <a:endParaRPr lang="en-US" dirty="0">
              <a:solidFill>
                <a:schemeClr val="accent1">
                  <a:lumMod val="50000"/>
                </a:schemeClr>
              </a:solidFill>
            </a:endParaRPr>
          </a:p>
        </p:txBody>
      </p:sp>
      <p:sp>
        <p:nvSpPr>
          <p:cNvPr id="8" name="TextBox 7"/>
          <p:cNvSpPr txBox="1"/>
          <p:nvPr/>
        </p:nvSpPr>
        <p:spPr>
          <a:xfrm>
            <a:off x="4716016" y="692696"/>
            <a:ext cx="4427984" cy="868392"/>
          </a:xfrm>
          <a:prstGeom prst="rect">
            <a:avLst/>
          </a:prstGeom>
          <a:noFill/>
        </p:spPr>
        <p:txBody>
          <a:bodyPr wrap="square" rtlCol="0">
            <a:spAutoFit/>
          </a:bodyPr>
          <a:lstStyle/>
          <a:p>
            <a:pPr algn="ctr"/>
            <a:r>
              <a:rPr lang="en-US" dirty="0" smtClean="0">
                <a:solidFill>
                  <a:schemeClr val="accent1">
                    <a:lumMod val="50000"/>
                  </a:schemeClr>
                </a:solidFill>
              </a:rPr>
              <a:t>Webster-Yang Dynamical Monsoon Index</a:t>
            </a:r>
          </a:p>
          <a:p>
            <a:pPr algn="ctr"/>
            <a:r>
              <a:rPr lang="en-US" dirty="0" smtClean="0">
                <a:solidFill>
                  <a:schemeClr val="accent1">
                    <a:lumMod val="50000"/>
                  </a:schemeClr>
                </a:solidFill>
              </a:rPr>
              <a:t>(Vertical shear)</a:t>
            </a:r>
          </a:p>
          <a:p>
            <a:pPr algn="ctr"/>
            <a:endParaRPr lang="en-US" dirty="0">
              <a:solidFill>
                <a:schemeClr val="accent1">
                  <a:lumMod val="50000"/>
                </a:schemeClr>
              </a:solidFill>
            </a:endParaRPr>
          </a:p>
        </p:txBody>
      </p:sp>
      <p:pic>
        <p:nvPicPr>
          <p:cNvPr id="12" name="Picture 11" descr="glosea_websteryang_dmi_plumes-14.png"/>
          <p:cNvPicPr>
            <a:picLocks noChangeAspect="1"/>
          </p:cNvPicPr>
          <p:nvPr/>
        </p:nvPicPr>
        <p:blipFill rotWithShape="1">
          <a:blip r:embed="rId3" cstate="print"/>
          <a:srcRect/>
          <a:stretch/>
        </p:blipFill>
        <p:spPr>
          <a:xfrm rot="16200000">
            <a:off x="5419165" y="483607"/>
            <a:ext cx="2818308" cy="4368620"/>
          </a:xfrm>
          <a:prstGeom prst="rect">
            <a:avLst/>
          </a:prstGeom>
        </p:spPr>
      </p:pic>
      <p:cxnSp>
        <p:nvCxnSpPr>
          <p:cNvPr id="6" name="Straight Connector 5"/>
          <p:cNvCxnSpPr/>
          <p:nvPr/>
        </p:nvCxnSpPr>
        <p:spPr bwMode="auto">
          <a:xfrm>
            <a:off x="467544" y="4077072"/>
            <a:ext cx="720080" cy="0"/>
          </a:xfrm>
          <a:prstGeom prst="line">
            <a:avLst/>
          </a:prstGeom>
          <a:solidFill>
            <a:srgbClr val="00B8FF"/>
          </a:solidFill>
          <a:ln w="38100"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467544" y="4221088"/>
            <a:ext cx="720080" cy="0"/>
          </a:xfrm>
          <a:prstGeom prst="line">
            <a:avLst/>
          </a:prstGeom>
          <a:solidFill>
            <a:srgbClr val="00B8FF"/>
          </a:solidFill>
          <a:ln w="38100" cap="flat" cmpd="sng" algn="ctr">
            <a:solidFill>
              <a:schemeClr val="tx1"/>
            </a:solidFill>
            <a:prstDash val="dot"/>
            <a:round/>
            <a:headEnd type="none" w="med" len="med"/>
            <a:tailEnd type="none" w="med" len="med"/>
          </a:ln>
          <a:effectLst/>
        </p:spPr>
      </p:cxnSp>
      <p:sp>
        <p:nvSpPr>
          <p:cNvPr id="9" name="TextBox 8"/>
          <p:cNvSpPr txBox="1"/>
          <p:nvPr/>
        </p:nvSpPr>
        <p:spPr>
          <a:xfrm>
            <a:off x="1259632" y="3933056"/>
            <a:ext cx="3384376" cy="266227"/>
          </a:xfrm>
          <a:prstGeom prst="rect">
            <a:avLst/>
          </a:prstGeom>
          <a:noFill/>
        </p:spPr>
        <p:txBody>
          <a:bodyPr wrap="square" rtlCol="0">
            <a:spAutoFit/>
          </a:bodyPr>
          <a:lstStyle/>
          <a:p>
            <a:r>
              <a:rPr lang="en-US" sz="1200" dirty="0" smtClean="0">
                <a:solidFill>
                  <a:schemeClr val="tx1"/>
                </a:solidFill>
              </a:rPr>
              <a:t>GloSea5 ensemble mean climatology</a:t>
            </a:r>
            <a:endParaRPr lang="en-US" sz="1200" dirty="0">
              <a:solidFill>
                <a:schemeClr val="tx1"/>
              </a:solidFill>
            </a:endParaRPr>
          </a:p>
        </p:txBody>
      </p:sp>
      <p:sp>
        <p:nvSpPr>
          <p:cNvPr id="13" name="TextBox 12"/>
          <p:cNvSpPr txBox="1"/>
          <p:nvPr/>
        </p:nvSpPr>
        <p:spPr>
          <a:xfrm>
            <a:off x="1259632" y="4077072"/>
            <a:ext cx="3384376" cy="266227"/>
          </a:xfrm>
          <a:prstGeom prst="rect">
            <a:avLst/>
          </a:prstGeom>
          <a:noFill/>
        </p:spPr>
        <p:txBody>
          <a:bodyPr wrap="square" rtlCol="0">
            <a:spAutoFit/>
          </a:bodyPr>
          <a:lstStyle/>
          <a:p>
            <a:r>
              <a:rPr lang="en-US" sz="1200" dirty="0" smtClean="0">
                <a:solidFill>
                  <a:schemeClr val="tx1"/>
                </a:solidFill>
              </a:rPr>
              <a:t>GPCP climatology</a:t>
            </a:r>
            <a:endParaRPr lang="en-US" sz="1200" dirty="0">
              <a:solidFill>
                <a:schemeClr val="tx1"/>
              </a:solidFill>
            </a:endParaRPr>
          </a:p>
        </p:txBody>
      </p:sp>
      <p:cxnSp>
        <p:nvCxnSpPr>
          <p:cNvPr id="14" name="Straight Connector 13"/>
          <p:cNvCxnSpPr/>
          <p:nvPr/>
        </p:nvCxnSpPr>
        <p:spPr bwMode="auto">
          <a:xfrm>
            <a:off x="5004048" y="4149080"/>
            <a:ext cx="720080" cy="0"/>
          </a:xfrm>
          <a:prstGeom prst="line">
            <a:avLst/>
          </a:prstGeom>
          <a:solidFill>
            <a:srgbClr val="00B8FF"/>
          </a:solidFill>
          <a:ln w="3810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5004048" y="4293096"/>
            <a:ext cx="720080" cy="0"/>
          </a:xfrm>
          <a:prstGeom prst="line">
            <a:avLst/>
          </a:prstGeom>
          <a:solidFill>
            <a:srgbClr val="00B8FF"/>
          </a:solidFill>
          <a:ln w="38100" cap="flat" cmpd="sng" algn="ctr">
            <a:solidFill>
              <a:schemeClr val="tx1"/>
            </a:solidFill>
            <a:prstDash val="dot"/>
            <a:round/>
            <a:headEnd type="none" w="med" len="med"/>
            <a:tailEnd type="none" w="med" len="med"/>
          </a:ln>
          <a:effectLst/>
        </p:spPr>
      </p:cxnSp>
      <p:sp>
        <p:nvSpPr>
          <p:cNvPr id="16" name="TextBox 15"/>
          <p:cNvSpPr txBox="1"/>
          <p:nvPr/>
        </p:nvSpPr>
        <p:spPr>
          <a:xfrm>
            <a:off x="5796136" y="4005064"/>
            <a:ext cx="3384376" cy="266227"/>
          </a:xfrm>
          <a:prstGeom prst="rect">
            <a:avLst/>
          </a:prstGeom>
          <a:noFill/>
        </p:spPr>
        <p:txBody>
          <a:bodyPr wrap="square" rtlCol="0">
            <a:spAutoFit/>
          </a:bodyPr>
          <a:lstStyle/>
          <a:p>
            <a:r>
              <a:rPr lang="en-US" sz="1200" dirty="0" smtClean="0">
                <a:solidFill>
                  <a:schemeClr val="tx1"/>
                </a:solidFill>
              </a:rPr>
              <a:t>GloSea5 ensemble mean climatology</a:t>
            </a:r>
            <a:endParaRPr lang="en-US" sz="1200" dirty="0">
              <a:solidFill>
                <a:schemeClr val="tx1"/>
              </a:solidFill>
            </a:endParaRPr>
          </a:p>
        </p:txBody>
      </p:sp>
      <p:sp>
        <p:nvSpPr>
          <p:cNvPr id="17" name="TextBox 16"/>
          <p:cNvSpPr txBox="1"/>
          <p:nvPr/>
        </p:nvSpPr>
        <p:spPr>
          <a:xfrm>
            <a:off x="5796136" y="4149080"/>
            <a:ext cx="3384376" cy="266227"/>
          </a:xfrm>
          <a:prstGeom prst="rect">
            <a:avLst/>
          </a:prstGeom>
          <a:noFill/>
        </p:spPr>
        <p:txBody>
          <a:bodyPr wrap="square" rtlCol="0">
            <a:spAutoFit/>
          </a:bodyPr>
          <a:lstStyle/>
          <a:p>
            <a:r>
              <a:rPr lang="en-US" sz="1200" dirty="0" smtClean="0">
                <a:solidFill>
                  <a:schemeClr val="tx1"/>
                </a:solidFill>
              </a:rPr>
              <a:t>ERA-Interim climatology</a:t>
            </a:r>
            <a:endParaRPr lang="en-US" sz="1200" dirty="0">
              <a:solidFill>
                <a:schemeClr val="tx1"/>
              </a:solidFill>
            </a:endParaRPr>
          </a:p>
        </p:txBody>
      </p:sp>
      <p:sp>
        <p:nvSpPr>
          <p:cNvPr id="18" name="Content Placeholder 2"/>
          <p:cNvSpPr txBox="1">
            <a:spLocks/>
          </p:cNvSpPr>
          <p:nvPr/>
        </p:nvSpPr>
        <p:spPr bwMode="auto">
          <a:xfrm>
            <a:off x="755576" y="4581128"/>
            <a:ext cx="7560840" cy="1899592"/>
          </a:xfrm>
          <a:prstGeom prst="rect">
            <a:avLst/>
          </a:prstGeom>
          <a:noFill/>
          <a:ln w="9525">
            <a:noFill/>
            <a:round/>
            <a:headEnd/>
            <a:tailEnd/>
          </a:ln>
        </p:spPr>
        <p:txBody>
          <a:bodyPr vert="horz" wrap="square" lIns="0" tIns="28080" rIns="0" bIns="0" numCol="1" anchor="t" anchorCtr="0" compatLnSpc="1">
            <a:prstTxWarp prst="textNoShape">
              <a:avLst/>
            </a:prstTxWarp>
            <a:normAutofit/>
          </a:bodyPr>
          <a:lst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8" charset="0"/>
              <a:buChar char="•"/>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9pPr>
          </a:lstStyle>
          <a:p>
            <a:pPr>
              <a:buFont typeface="Times New Roman" pitchFamily="18" charset="0"/>
              <a:buBlip>
                <a:blip r:embed="rId4"/>
              </a:buBlip>
            </a:pPr>
            <a:r>
              <a:rPr lang="en-US" sz="2000" dirty="0" smtClean="0"/>
              <a:t>GloSea5 shows late onset of monsoon precipitation, common in CMIP5 models, related to Arabian Sea cold bias (Levine &amp; Turner, 2012, Levine et </a:t>
            </a:r>
            <a:r>
              <a:rPr lang="en-US" sz="2000" dirty="0" smtClean="0"/>
              <a:t>al. </a:t>
            </a:r>
            <a:r>
              <a:rPr lang="en-US" sz="2000" dirty="0" smtClean="0"/>
              <a:t>2013)</a:t>
            </a:r>
          </a:p>
          <a:p>
            <a:pPr>
              <a:buFont typeface="Times New Roman" pitchFamily="18" charset="0"/>
              <a:buBlip>
                <a:blip r:embed="rId4"/>
              </a:buBlip>
            </a:pPr>
            <a:r>
              <a:rPr lang="en-US" sz="2000" dirty="0" smtClean="0"/>
              <a:t>Dynamical onset has correct timing, but strong </a:t>
            </a:r>
            <a:r>
              <a:rPr lang="en-US" sz="2000" dirty="0" err="1" smtClean="0"/>
              <a:t>westerlies</a:t>
            </a:r>
            <a:r>
              <a:rPr lang="en-US" sz="2000" dirty="0" smtClean="0"/>
              <a:t> lead to overly strong shear during JJA</a:t>
            </a:r>
          </a:p>
        </p:txBody>
      </p:sp>
      <p:sp>
        <p:nvSpPr>
          <p:cNvPr id="19" name="TextBox 18"/>
          <p:cNvSpPr txBox="1"/>
          <p:nvPr/>
        </p:nvSpPr>
        <p:spPr>
          <a:xfrm rot="16200000">
            <a:off x="-1163030" y="2359782"/>
            <a:ext cx="2592288" cy="266227"/>
          </a:xfrm>
          <a:prstGeom prst="rect">
            <a:avLst/>
          </a:prstGeom>
          <a:noFill/>
        </p:spPr>
        <p:txBody>
          <a:bodyPr wrap="square" rtlCol="0">
            <a:spAutoFit/>
          </a:bodyPr>
          <a:lstStyle/>
          <a:p>
            <a:pPr algn="ctr"/>
            <a:r>
              <a:rPr lang="en-US" sz="1200" dirty="0" smtClean="0">
                <a:solidFill>
                  <a:srgbClr val="000000"/>
                </a:solidFill>
              </a:rPr>
              <a:t>Precipitation (mm/day)</a:t>
            </a:r>
            <a:endParaRPr lang="en-US" sz="1200" dirty="0">
              <a:solidFill>
                <a:srgbClr val="000000"/>
              </a:solidFill>
            </a:endParaRPr>
          </a:p>
        </p:txBody>
      </p:sp>
      <p:sp>
        <p:nvSpPr>
          <p:cNvPr id="20" name="TextBox 19"/>
          <p:cNvSpPr txBox="1"/>
          <p:nvPr/>
        </p:nvSpPr>
        <p:spPr>
          <a:xfrm rot="16200000">
            <a:off x="3336963" y="2431791"/>
            <a:ext cx="2592288" cy="266227"/>
          </a:xfrm>
          <a:prstGeom prst="rect">
            <a:avLst/>
          </a:prstGeom>
          <a:noFill/>
        </p:spPr>
        <p:txBody>
          <a:bodyPr wrap="square" rtlCol="0">
            <a:spAutoFit/>
          </a:bodyPr>
          <a:lstStyle/>
          <a:p>
            <a:pPr algn="ctr"/>
            <a:r>
              <a:rPr lang="en-US" sz="1200" dirty="0" smtClean="0">
                <a:solidFill>
                  <a:srgbClr val="000000"/>
                </a:solidFill>
              </a:rPr>
              <a:t>Wind difference (m/s)</a:t>
            </a:r>
            <a:endParaRPr lang="en-US" sz="1200" dirty="0">
              <a:solidFill>
                <a:srgbClr val="0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Prediction skill of JJA All-India rainfall</a:t>
            </a:r>
            <a:endParaRPr lang="en-US" dirty="0"/>
          </a:p>
        </p:txBody>
      </p:sp>
      <p:sp>
        <p:nvSpPr>
          <p:cNvPr id="4" name="Slide Number Placeholder 3"/>
          <p:cNvSpPr>
            <a:spLocks noGrp="1"/>
          </p:cNvSpPr>
          <p:nvPr>
            <p:ph type="sldNum" idx="10"/>
          </p:nvPr>
        </p:nvSpPr>
        <p:spPr/>
        <p:txBody>
          <a:bodyPr/>
          <a:lstStyle/>
          <a:p>
            <a:pPr>
              <a:defRPr/>
            </a:pPr>
            <a:fld id="{E5BED945-9306-4AAE-A8DF-EB9ABAAA6AD7}" type="slidenum">
              <a:rPr lang="en-GB" smtClean="0"/>
              <a:pPr>
                <a:defRPr/>
              </a:pPr>
              <a:t>9</a:t>
            </a:fld>
            <a:endParaRPr lang="en-GB"/>
          </a:p>
        </p:txBody>
      </p:sp>
      <p:sp>
        <p:nvSpPr>
          <p:cNvPr id="6" name="TextBox 5"/>
          <p:cNvSpPr txBox="1"/>
          <p:nvPr/>
        </p:nvSpPr>
        <p:spPr>
          <a:xfrm>
            <a:off x="4980721" y="2389263"/>
            <a:ext cx="4071966" cy="610783"/>
          </a:xfrm>
          <a:prstGeom prst="rect">
            <a:avLst/>
          </a:prstGeom>
          <a:noFill/>
        </p:spPr>
        <p:txBody>
          <a:bodyPr wrap="square" rtlCol="0">
            <a:spAutoFit/>
          </a:bodyPr>
          <a:lstStyle/>
          <a:p>
            <a:pPr algn="ctr"/>
            <a:r>
              <a:rPr lang="en-US" dirty="0" smtClean="0">
                <a:solidFill>
                  <a:schemeClr val="accent1">
                    <a:lumMod val="50000"/>
                  </a:schemeClr>
                </a:solidFill>
              </a:rPr>
              <a:t>Ensembles MMM and CMAP JJAS precipitation correlation map</a:t>
            </a:r>
            <a:endParaRPr lang="en-US" dirty="0">
              <a:solidFill>
                <a:schemeClr val="accent1">
                  <a:lumMod val="50000"/>
                </a:schemeClr>
              </a:solidFill>
            </a:endParaRPr>
          </a:p>
        </p:txBody>
      </p:sp>
      <p:sp>
        <p:nvSpPr>
          <p:cNvPr id="8" name="Content Placeholder 2"/>
          <p:cNvSpPr txBox="1">
            <a:spLocks/>
          </p:cNvSpPr>
          <p:nvPr/>
        </p:nvSpPr>
        <p:spPr bwMode="auto">
          <a:xfrm>
            <a:off x="323528" y="692696"/>
            <a:ext cx="8568952" cy="1631249"/>
          </a:xfrm>
          <a:prstGeom prst="rect">
            <a:avLst/>
          </a:prstGeom>
          <a:noFill/>
          <a:ln w="9525">
            <a:noFill/>
            <a:round/>
            <a:headEnd/>
            <a:tailEnd/>
          </a:ln>
        </p:spPr>
        <p:txBody>
          <a:bodyPr vert="horz" wrap="square" lIns="0" tIns="28080" rIns="0" bIns="0" numCol="1" anchor="t" anchorCtr="0" compatLnSpc="1">
            <a:prstTxWarp prst="textNoShape">
              <a:avLst/>
            </a:prstTxWarp>
            <a:normAutofit fontScale="85000" lnSpcReduction="20000"/>
          </a:bodyPr>
          <a:lstStyle/>
          <a:p>
            <a:pPr marL="342900" marR="0" lvl="0" indent="-342900" algn="l" defTabSz="449263" rtl="0" eaLnBrk="0" fontAlgn="base" latinLnBrk="0" hangingPunct="0">
              <a:lnSpc>
                <a:spcPct val="93000"/>
              </a:lnSpc>
              <a:spcBef>
                <a:spcPct val="0"/>
              </a:spcBef>
              <a:spcAft>
                <a:spcPts val="1425"/>
              </a:spcAft>
              <a:buClr>
                <a:srgbClr val="000000"/>
              </a:buClr>
              <a:buSzPct val="100000"/>
              <a:buBlip>
                <a:blip r:embed="rId2"/>
              </a:buBlip>
              <a:tabLst/>
              <a:defRPr/>
            </a:pPr>
            <a:r>
              <a:rPr kumimoji="0" lang="en-GB" sz="2000" b="0" i="0" u="none" strike="noStrike" kern="0" cap="none" spc="0" normalizeH="0" baseline="0" noProof="0" dirty="0" smtClean="0">
                <a:ln>
                  <a:noFill/>
                </a:ln>
                <a:solidFill>
                  <a:srgbClr val="000000"/>
                </a:solidFill>
                <a:effectLst/>
                <a:uLnTx/>
                <a:uFillTx/>
                <a:latin typeface="+mn-lt"/>
                <a:ea typeface="+mn-ea"/>
                <a:cs typeface="+mn-cs"/>
              </a:rPr>
              <a:t>AIR </a:t>
            </a:r>
            <a:r>
              <a:rPr lang="en-GB" sz="2000" kern="0" dirty="0" err="1">
                <a:solidFill>
                  <a:srgbClr val="000000"/>
                </a:solidFill>
                <a:latin typeface="+mn-lt"/>
              </a:rPr>
              <a:t>i</a:t>
            </a:r>
            <a:r>
              <a:rPr kumimoji="0" lang="en-GB" sz="2000" b="0" i="0" u="none" strike="noStrike" kern="0" cap="none" spc="0" normalizeH="0" baseline="0" noProof="0" dirty="0" err="1" smtClean="0">
                <a:ln>
                  <a:noFill/>
                </a:ln>
                <a:solidFill>
                  <a:srgbClr val="000000"/>
                </a:solidFill>
                <a:effectLst/>
                <a:uLnTx/>
                <a:uFillTx/>
                <a:latin typeface="+mn-lt"/>
                <a:ea typeface="+mn-ea"/>
                <a:cs typeface="+mn-cs"/>
              </a:rPr>
              <a:t>nterannual</a:t>
            </a:r>
            <a:r>
              <a:rPr kumimoji="0" lang="en-GB" sz="2000" b="0" i="0" u="none" strike="noStrike" kern="0" cap="none" spc="0" normalizeH="0" noProof="0" dirty="0" smtClean="0">
                <a:ln>
                  <a:noFill/>
                </a:ln>
                <a:solidFill>
                  <a:srgbClr val="000000"/>
                </a:solidFill>
                <a:effectLst/>
                <a:uLnTx/>
                <a:uFillTx/>
                <a:latin typeface="+mn-lt"/>
                <a:ea typeface="+mn-ea"/>
                <a:cs typeface="+mn-cs"/>
              </a:rPr>
              <a:t> correlation very sensitive to years evaluated</a:t>
            </a:r>
          </a:p>
          <a:p>
            <a:pPr marL="1085850" lvl="1" indent="-342900" eaLnBrk="0">
              <a:spcAft>
                <a:spcPts val="1425"/>
              </a:spcAft>
              <a:buBlip>
                <a:blip r:embed="rId2"/>
              </a:buBlip>
            </a:pPr>
            <a:r>
              <a:rPr lang="en-GB" sz="2000" kern="0" dirty="0">
                <a:solidFill>
                  <a:srgbClr val="000000"/>
                </a:solidFill>
                <a:latin typeface="+mn-lt"/>
              </a:rPr>
              <a:t>GPCP correlation (includes </a:t>
            </a:r>
            <a:r>
              <a:rPr lang="en-GB" sz="2000" kern="0" dirty="0" smtClean="0">
                <a:solidFill>
                  <a:srgbClr val="000000"/>
                </a:solidFill>
                <a:latin typeface="+mn-lt"/>
              </a:rPr>
              <a:t>1997 </a:t>
            </a:r>
            <a:r>
              <a:rPr lang="en-GB" sz="2000" kern="0" dirty="0">
                <a:solidFill>
                  <a:srgbClr val="000000"/>
                </a:solidFill>
                <a:latin typeface="+mn-lt"/>
              </a:rPr>
              <a:t>El Nino forecast bust) 1996 – </a:t>
            </a:r>
            <a:r>
              <a:rPr lang="en-GB" sz="2000" kern="0" dirty="0" smtClean="0">
                <a:solidFill>
                  <a:srgbClr val="000000"/>
                </a:solidFill>
                <a:latin typeface="+mn-lt"/>
              </a:rPr>
              <a:t>2009: </a:t>
            </a:r>
            <a:r>
              <a:rPr lang="en-GB" sz="2000" kern="0" dirty="0">
                <a:solidFill>
                  <a:srgbClr val="000000"/>
                </a:solidFill>
                <a:latin typeface="+mn-lt"/>
              </a:rPr>
              <a:t>0.39</a:t>
            </a:r>
          </a:p>
          <a:p>
            <a:pPr marL="1085850" lvl="1" indent="-342900" eaLnBrk="0">
              <a:spcAft>
                <a:spcPts val="1425"/>
              </a:spcAft>
              <a:buBlip>
                <a:blip r:embed="rId2"/>
              </a:buBlip>
            </a:pPr>
            <a:r>
              <a:rPr lang="en-GB" sz="2000" kern="0" baseline="0" dirty="0" smtClean="0">
                <a:solidFill>
                  <a:srgbClr val="000000"/>
                </a:solidFill>
                <a:latin typeface="+mn-lt"/>
              </a:rPr>
              <a:t>TRMM</a:t>
            </a:r>
            <a:r>
              <a:rPr lang="en-GB" sz="2000" kern="0" dirty="0" smtClean="0">
                <a:solidFill>
                  <a:srgbClr val="000000"/>
                </a:solidFill>
                <a:latin typeface="+mn-lt"/>
              </a:rPr>
              <a:t> correlation 1998 – 2009: 0.68</a:t>
            </a:r>
          </a:p>
          <a:p>
            <a:pPr marL="342900" indent="-342900" eaLnBrk="0">
              <a:spcAft>
                <a:spcPts val="1425"/>
              </a:spcAft>
              <a:buBlip>
                <a:blip r:embed="rId2"/>
              </a:buBlip>
            </a:pPr>
            <a:r>
              <a:rPr lang="en-GB" sz="2000" kern="0" dirty="0" smtClean="0">
                <a:solidFill>
                  <a:srgbClr val="000000"/>
                </a:solidFill>
                <a:latin typeface="+mn-lt"/>
              </a:rPr>
              <a:t>Correlation maps show significant (p &gt; 0.05) skill over the Maritime Continent and equatorial Pacific </a:t>
            </a:r>
          </a:p>
        </p:txBody>
      </p:sp>
      <p:sp>
        <p:nvSpPr>
          <p:cNvPr id="10" name="TextBox 9"/>
          <p:cNvSpPr txBox="1"/>
          <p:nvPr/>
        </p:nvSpPr>
        <p:spPr>
          <a:xfrm>
            <a:off x="259259" y="2352846"/>
            <a:ext cx="4355976" cy="868392"/>
          </a:xfrm>
          <a:prstGeom prst="rect">
            <a:avLst/>
          </a:prstGeom>
          <a:noFill/>
        </p:spPr>
        <p:txBody>
          <a:bodyPr wrap="square" rtlCol="0">
            <a:spAutoFit/>
          </a:bodyPr>
          <a:lstStyle/>
          <a:p>
            <a:pPr algn="ctr"/>
            <a:r>
              <a:rPr lang="en-US" dirty="0" smtClean="0">
                <a:solidFill>
                  <a:schemeClr val="accent1">
                    <a:lumMod val="50000"/>
                  </a:schemeClr>
                </a:solidFill>
              </a:rPr>
              <a:t>GloSea5 and </a:t>
            </a:r>
            <a:r>
              <a:rPr lang="en-US" dirty="0">
                <a:solidFill>
                  <a:schemeClr val="accent1">
                    <a:lumMod val="50000"/>
                  </a:schemeClr>
                </a:solidFill>
              </a:rPr>
              <a:t>GPCP JJA precipitation correlation </a:t>
            </a:r>
            <a:r>
              <a:rPr lang="en-US" dirty="0" smtClean="0">
                <a:solidFill>
                  <a:schemeClr val="accent1">
                    <a:lumMod val="50000"/>
                  </a:schemeClr>
                </a:solidFill>
              </a:rPr>
              <a:t>map</a:t>
            </a:r>
          </a:p>
          <a:p>
            <a:pPr algn="ctr"/>
            <a:r>
              <a:rPr lang="en-US" dirty="0" smtClean="0">
                <a:solidFill>
                  <a:schemeClr val="accent1">
                    <a:lumMod val="50000"/>
                  </a:schemeClr>
                </a:solidFill>
              </a:rPr>
              <a:t>(Note: white where not significant: 0.53)</a:t>
            </a:r>
            <a:endParaRPr lang="en-US" dirty="0">
              <a:solidFill>
                <a:schemeClr val="accent1">
                  <a:lumMod val="50000"/>
                </a:schemeClr>
              </a:solidFill>
            </a:endParaRPr>
          </a:p>
        </p:txBody>
      </p:sp>
      <p:pic>
        <p:nvPicPr>
          <p:cNvPr id="3" name="Picture 2" descr="glosea_prcp_corrV2-0.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795614" y="2694982"/>
            <a:ext cx="2990603" cy="4145598"/>
          </a:xfrm>
          <a:prstGeom prst="rect">
            <a:avLst/>
          </a:prstGeom>
        </p:spPr>
      </p:pic>
      <p:grpSp>
        <p:nvGrpSpPr>
          <p:cNvPr id="13" name="Group 12"/>
          <p:cNvGrpSpPr/>
          <p:nvPr/>
        </p:nvGrpSpPr>
        <p:grpSpPr>
          <a:xfrm>
            <a:off x="4836705" y="3000046"/>
            <a:ext cx="4215982" cy="3506587"/>
            <a:chOff x="323528" y="3090765"/>
            <a:chExt cx="4215982" cy="3506587"/>
          </a:xfrm>
        </p:grpSpPr>
        <p:pic>
          <p:nvPicPr>
            <p:cNvPr id="12" name="Picture 11" descr="382_2011_1061_Fig9_HTML.gif"/>
            <p:cNvPicPr>
              <a:picLocks noChangeAspect="1"/>
            </p:cNvPicPr>
            <p:nvPr/>
          </p:nvPicPr>
          <p:blipFill rotWithShape="1">
            <a:blip r:embed="rId4" cstate="print">
              <a:extLst>
                <a:ext uri="{28A0092B-C50C-407E-A947-70E740481C1C}">
                  <a14:useLocalDpi xmlns:a14="http://schemas.microsoft.com/office/drawing/2010/main" val="0"/>
                </a:ext>
              </a:extLst>
            </a:blip>
            <a:srcRect l="-815" t="96784" r="815" b="-369"/>
            <a:stretch/>
          </p:blipFill>
          <p:spPr>
            <a:xfrm>
              <a:off x="323528" y="6237312"/>
              <a:ext cx="4176464" cy="198241"/>
            </a:xfrm>
            <a:prstGeom prst="rect">
              <a:avLst/>
            </a:prstGeom>
          </p:spPr>
        </p:pic>
        <p:pic>
          <p:nvPicPr>
            <p:cNvPr id="5" name="Picture 4" descr="382_2011_1061_Fig9_HTML.gif"/>
            <p:cNvPicPr>
              <a:picLocks noChangeAspect="1"/>
            </p:cNvPicPr>
            <p:nvPr/>
          </p:nvPicPr>
          <p:blipFill rotWithShape="1">
            <a:blip r:embed="rId4" cstate="print">
              <a:extLst>
                <a:ext uri="{28A0092B-C50C-407E-A947-70E740481C1C}">
                  <a14:useLocalDpi xmlns:a14="http://schemas.microsoft.com/office/drawing/2010/main" val="0"/>
                </a:ext>
              </a:extLst>
            </a:blip>
            <a:srcRect b="51881"/>
            <a:stretch/>
          </p:blipFill>
          <p:spPr>
            <a:xfrm>
              <a:off x="323528" y="3090765"/>
              <a:ext cx="4176464" cy="3058817"/>
            </a:xfrm>
            <a:prstGeom prst="rect">
              <a:avLst/>
            </a:prstGeom>
          </p:spPr>
        </p:pic>
        <p:sp>
          <p:nvSpPr>
            <p:cNvPr id="11" name="TextBox 10"/>
            <p:cNvSpPr txBox="1"/>
            <p:nvPr/>
          </p:nvSpPr>
          <p:spPr>
            <a:xfrm>
              <a:off x="467544" y="6331125"/>
              <a:ext cx="4071966" cy="266227"/>
            </a:xfrm>
            <a:prstGeom prst="rect">
              <a:avLst/>
            </a:prstGeom>
            <a:noFill/>
          </p:spPr>
          <p:txBody>
            <a:bodyPr wrap="square" rtlCol="0">
              <a:spAutoFit/>
            </a:bodyPr>
            <a:lstStyle/>
            <a:p>
              <a:pPr algn="ctr"/>
              <a:r>
                <a:rPr lang="en-US" sz="1200" dirty="0" err="1" smtClean="0">
                  <a:solidFill>
                    <a:srgbClr val="000000"/>
                  </a:solidFill>
                </a:rPr>
                <a:t>Rajeevan</a:t>
              </a:r>
              <a:r>
                <a:rPr lang="en-US" sz="1200" dirty="0" smtClean="0">
                  <a:solidFill>
                    <a:srgbClr val="000000"/>
                  </a:solidFill>
                </a:rPr>
                <a:t> et al 2011</a:t>
              </a:r>
              <a:endParaRPr lang="en-US" sz="1200" dirty="0">
                <a:solidFill>
                  <a:srgbClr val="0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msgothic"/>
        <a:cs typeface="msgothic"/>
      </a:majorFont>
      <a:minorFont>
        <a:latin typeface="Arial"/>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msgothic"/>
        <a:cs typeface="msgothic"/>
      </a:majorFont>
      <a:minorFont>
        <a:latin typeface="Arial"/>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8600</TotalTime>
  <Words>1427</Words>
  <Application>Microsoft Office PowerPoint</Application>
  <PresentationFormat>On-screen Show (4:3)</PresentationFormat>
  <Paragraphs>204</Paragraphs>
  <Slides>28</Slides>
  <Notes>8</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1_Office Theme</vt:lpstr>
      <vt:lpstr>PowerPoint Presentation</vt:lpstr>
      <vt:lpstr>Talk overview</vt:lpstr>
      <vt:lpstr>Hindcast for assessment</vt:lpstr>
      <vt:lpstr>Multi-model mean monsoon precipitation biases in CMIP/5</vt:lpstr>
      <vt:lpstr>GloSea5 GC2 Monthly Ensemble Mean Precipitation Bias</vt:lpstr>
      <vt:lpstr>GloSea5 GC2 Monthly Ensemble Mean 850 hPa winds bias</vt:lpstr>
      <vt:lpstr>WEIO bias... And its connection to ISM and elsewhere</vt:lpstr>
      <vt:lpstr>GloSea5 GC2 seasonal cycle biases</vt:lpstr>
      <vt:lpstr>Prediction skill of JJA All-India rainfall</vt:lpstr>
      <vt:lpstr>Prediction skill of zonal wind</vt:lpstr>
      <vt:lpstr>Teleconnection to ENSO</vt:lpstr>
      <vt:lpstr>JJA All-India rainfall and Nino 3 SST anomalies</vt:lpstr>
      <vt:lpstr>GloSea5 GC2 Monthly Ensemble Mean SST Bias</vt:lpstr>
      <vt:lpstr>1997 – El Nino forecast bust</vt:lpstr>
      <vt:lpstr>1997 – El Nino forecast bust</vt:lpstr>
      <vt:lpstr>1999 – La Nina  </vt:lpstr>
      <vt:lpstr>1999 – La Nina </vt:lpstr>
      <vt:lpstr>2005 Large ensemble scatter</vt:lpstr>
      <vt:lpstr>Seasonal mean versus intraseasonal and interannual variability</vt:lpstr>
      <vt:lpstr>Northward propagation </vt:lpstr>
      <vt:lpstr>Intraseasonal variation of monsoon overturning circulation (70-90E) </vt:lpstr>
      <vt:lpstr>Conclusions</vt:lpstr>
      <vt:lpstr>Future Work: Complete GloSea5 assessment</vt:lpstr>
      <vt:lpstr>Future Work: Pragmatic correction techniques</vt:lpstr>
      <vt:lpstr>PowerPoint Presentation</vt:lpstr>
      <vt:lpstr>Plumes</vt:lpstr>
      <vt:lpstr>Project background</vt:lpstr>
      <vt:lpstr>Ensemble agreement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Groves</dc:creator>
  <cp:lastModifiedBy>ncas</cp:lastModifiedBy>
  <cp:revision>509</cp:revision>
  <cp:lastPrinted>1601-01-01T00:00:00Z</cp:lastPrinted>
  <dcterms:created xsi:type="dcterms:W3CDTF">2009-12-04T09:27:52Z</dcterms:created>
  <dcterms:modified xsi:type="dcterms:W3CDTF">2015-02-18T18:11:27Z</dcterms:modified>
</cp:coreProperties>
</file>