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705" r:id="rId3"/>
  </p:sldMasterIdLst>
  <p:notesMasterIdLst>
    <p:notesMasterId r:id="rId30"/>
  </p:notesMasterIdLst>
  <p:handoutMasterIdLst>
    <p:handoutMasterId r:id="rId31"/>
  </p:handoutMasterIdLst>
  <p:sldIdLst>
    <p:sldId id="269" r:id="rId4"/>
    <p:sldId id="270" r:id="rId5"/>
    <p:sldId id="320" r:id="rId6"/>
    <p:sldId id="319" r:id="rId7"/>
    <p:sldId id="321" r:id="rId8"/>
    <p:sldId id="322" r:id="rId9"/>
    <p:sldId id="316" r:id="rId10"/>
    <p:sldId id="301" r:id="rId11"/>
    <p:sldId id="296" r:id="rId12"/>
    <p:sldId id="297" r:id="rId13"/>
    <p:sldId id="298" r:id="rId14"/>
    <p:sldId id="300" r:id="rId15"/>
    <p:sldId id="310" r:id="rId16"/>
    <p:sldId id="311" r:id="rId17"/>
    <p:sldId id="309" r:id="rId18"/>
    <p:sldId id="314" r:id="rId19"/>
    <p:sldId id="313" r:id="rId20"/>
    <p:sldId id="323" r:id="rId21"/>
    <p:sldId id="302" r:id="rId22"/>
    <p:sldId id="303" r:id="rId23"/>
    <p:sldId id="307" r:id="rId24"/>
    <p:sldId id="308" r:id="rId25"/>
    <p:sldId id="283" r:id="rId26"/>
    <p:sldId id="312" r:id="rId27"/>
    <p:sldId id="267" r:id="rId28"/>
    <p:sldId id="315" r:id="rId29"/>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93"/>
    <a:srgbClr val="5998C8"/>
    <a:srgbClr val="0099CC"/>
    <a:srgbClr val="74A18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1" autoAdjust="0"/>
    <p:restoredTop sz="89167" autoAdjust="0"/>
  </p:normalViewPr>
  <p:slideViewPr>
    <p:cSldViewPr snapToGrid="0">
      <p:cViewPr varScale="1">
        <p:scale>
          <a:sx n="65" d="100"/>
          <a:sy n="65" d="100"/>
        </p:scale>
        <p:origin x="-1536" y="-114"/>
      </p:cViewPr>
      <p:guideLst>
        <p:guide orient="horz" pos="2160"/>
        <p:guide pos="2880"/>
        <p:guide pos="5464"/>
        <p:guide pos="29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local)\eee%20(M)\Collaborations\NCMRWF-NMM\verification_output\qpf_gif\compare_statistics_AUST-analtrmm_DJF2013-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local)\eee%20(M)\Collaborations\NCMRWF-NMM\verification_output\qpf_gif\compare_statistics_AUST-analtrmm_DJF2013-1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local)\eee%20(M)\Collaborations\NCMRWF-NMM\verification_output\qpf_gif\compare_statistics_AUST-analtrmm_DJF2013-1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local)\eee%20(M)\Collaborations\NCMRWF-NMM\verification_output\qpf_gif\compare_statistics_AUST-analtrmm_DJF2013-14.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bom-group\shared\head%20office\cawcr\wep\nwp_applications\beth_ebert\Collaborations\NCMRWF-NMM\ompare_statistics_AUST-analtrmm_DJF2013-14.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3891661276828"/>
          <c:y val="5.1400554097404488E-2"/>
          <c:w val="0.82390908237805172"/>
          <c:h val="0.72380823105342507"/>
        </c:manualLayout>
      </c:layout>
      <c:barChart>
        <c:barDir val="col"/>
        <c:grouping val="clustered"/>
        <c:varyColors val="0"/>
        <c:ser>
          <c:idx val="0"/>
          <c:order val="0"/>
          <c:tx>
            <c:v>NCUM</c:v>
          </c:tx>
          <c:spPr>
            <a:solidFill>
              <a:schemeClr val="tx1"/>
            </a:solidFill>
          </c:spPr>
          <c:invertIfNegative val="0"/>
          <c:cat>
            <c:strRef>
              <c:f>'Day3'!$B$3:$F$4</c:f>
              <c:strCache>
                <c:ptCount val="5"/>
                <c:pt idx="0">
                  <c:v>1</c:v>
                </c:pt>
                <c:pt idx="1">
                  <c:v>5</c:v>
                </c:pt>
                <c:pt idx="2">
                  <c:v>10</c:v>
                </c:pt>
                <c:pt idx="3">
                  <c:v>20</c:v>
                </c:pt>
                <c:pt idx="4">
                  <c:v>50</c:v>
                </c:pt>
              </c:strCache>
            </c:strRef>
          </c:cat>
          <c:val>
            <c:numRef>
              <c:f>'Day3'!$B$26:$F$26</c:f>
              <c:numCache>
                <c:formatCode>General</c:formatCode>
                <c:ptCount val="5"/>
                <c:pt idx="0">
                  <c:v>1.29</c:v>
                </c:pt>
                <c:pt idx="1">
                  <c:v>1.06</c:v>
                </c:pt>
                <c:pt idx="2">
                  <c:v>0.92</c:v>
                </c:pt>
                <c:pt idx="3">
                  <c:v>0.81</c:v>
                </c:pt>
                <c:pt idx="4">
                  <c:v>0.86</c:v>
                </c:pt>
              </c:numCache>
            </c:numRef>
          </c:val>
        </c:ser>
        <c:ser>
          <c:idx val="1"/>
          <c:order val="1"/>
          <c:tx>
            <c:v>ACCESS-G</c:v>
          </c:tx>
          <c:spPr>
            <a:solidFill>
              <a:schemeClr val="tx2">
                <a:lumMod val="60000"/>
                <a:lumOff val="40000"/>
              </a:schemeClr>
            </a:solidFill>
          </c:spPr>
          <c:invertIfNegative val="0"/>
          <c:cat>
            <c:strRef>
              <c:f>'Day3'!$B$3:$F$4</c:f>
              <c:strCache>
                <c:ptCount val="5"/>
                <c:pt idx="0">
                  <c:v>1</c:v>
                </c:pt>
                <c:pt idx="1">
                  <c:v>5</c:v>
                </c:pt>
                <c:pt idx="2">
                  <c:v>10</c:v>
                </c:pt>
                <c:pt idx="3">
                  <c:v>20</c:v>
                </c:pt>
                <c:pt idx="4">
                  <c:v>50</c:v>
                </c:pt>
              </c:strCache>
            </c:strRef>
          </c:cat>
          <c:val>
            <c:numRef>
              <c:f>'Day3'!$G$26:$K$26</c:f>
              <c:numCache>
                <c:formatCode>General</c:formatCode>
                <c:ptCount val="5"/>
                <c:pt idx="0">
                  <c:v>1.44</c:v>
                </c:pt>
                <c:pt idx="1">
                  <c:v>1.22</c:v>
                </c:pt>
                <c:pt idx="2">
                  <c:v>1.07</c:v>
                </c:pt>
                <c:pt idx="3">
                  <c:v>0.88</c:v>
                </c:pt>
                <c:pt idx="4">
                  <c:v>0.83</c:v>
                </c:pt>
              </c:numCache>
            </c:numRef>
          </c:val>
        </c:ser>
        <c:dLbls>
          <c:showLegendKey val="0"/>
          <c:showVal val="0"/>
          <c:showCatName val="0"/>
          <c:showSerName val="0"/>
          <c:showPercent val="0"/>
          <c:showBubbleSize val="0"/>
        </c:dLbls>
        <c:gapWidth val="150"/>
        <c:axId val="86490496"/>
        <c:axId val="86500864"/>
      </c:barChart>
      <c:catAx>
        <c:axId val="86490496"/>
        <c:scaling>
          <c:orientation val="minMax"/>
        </c:scaling>
        <c:delete val="0"/>
        <c:axPos val="b"/>
        <c:title>
          <c:tx>
            <c:rich>
              <a:bodyPr/>
              <a:lstStyle/>
              <a:p>
                <a:pPr>
                  <a:defRPr/>
                </a:pPr>
                <a:r>
                  <a:rPr lang="en-AU" sz="1200"/>
                  <a:t>Threshold</a:t>
                </a:r>
                <a:r>
                  <a:rPr lang="en-AU" sz="1200" baseline="0"/>
                  <a:t> (mm/day)</a:t>
                </a:r>
                <a:endParaRPr lang="en-AU" sz="1200"/>
              </a:p>
            </c:rich>
          </c:tx>
          <c:layout>
            <c:manualLayout>
              <c:xMode val="edge"/>
              <c:yMode val="edge"/>
              <c:x val="0.40618636996072066"/>
              <c:y val="0.89513888888888893"/>
            </c:manualLayout>
          </c:layout>
          <c:overlay val="0"/>
        </c:title>
        <c:numFmt formatCode="General" sourceLinked="1"/>
        <c:majorTickMark val="out"/>
        <c:minorTickMark val="none"/>
        <c:tickLblPos val="nextTo"/>
        <c:txPr>
          <a:bodyPr/>
          <a:lstStyle/>
          <a:p>
            <a:pPr>
              <a:defRPr sz="1200"/>
            </a:pPr>
            <a:endParaRPr lang="en-US"/>
          </a:p>
        </c:txPr>
        <c:crossAx val="86500864"/>
        <c:crosses val="autoZero"/>
        <c:auto val="1"/>
        <c:lblAlgn val="ctr"/>
        <c:lblOffset val="100"/>
        <c:noMultiLvlLbl val="0"/>
      </c:catAx>
      <c:valAx>
        <c:axId val="86500864"/>
        <c:scaling>
          <c:orientation val="minMax"/>
        </c:scaling>
        <c:delete val="0"/>
        <c:axPos val="l"/>
        <c:majorGridlines>
          <c:spPr>
            <a:ln>
              <a:noFill/>
            </a:ln>
          </c:spPr>
        </c:majorGridlines>
        <c:title>
          <c:tx>
            <c:rich>
              <a:bodyPr rot="-5400000" vert="horz"/>
              <a:lstStyle/>
              <a:p>
                <a:pPr>
                  <a:defRPr sz="1100"/>
                </a:pPr>
                <a:r>
                  <a:rPr lang="en-AU" sz="1600"/>
                  <a:t>FBI</a:t>
                </a:r>
                <a:endParaRPr lang="en-AU" sz="1100"/>
              </a:p>
            </c:rich>
          </c:tx>
          <c:layout/>
          <c:overlay val="0"/>
        </c:title>
        <c:numFmt formatCode="General" sourceLinked="1"/>
        <c:majorTickMark val="out"/>
        <c:minorTickMark val="none"/>
        <c:tickLblPos val="nextTo"/>
        <c:txPr>
          <a:bodyPr/>
          <a:lstStyle/>
          <a:p>
            <a:pPr>
              <a:defRPr sz="1100"/>
            </a:pPr>
            <a:endParaRPr lang="en-US"/>
          </a:p>
        </c:txPr>
        <c:crossAx val="86490496"/>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3891661276828"/>
          <c:y val="5.1400554097404488E-2"/>
          <c:w val="0.82390908237805172"/>
          <c:h val="0.72380823105342507"/>
        </c:manualLayout>
      </c:layout>
      <c:barChart>
        <c:barDir val="col"/>
        <c:grouping val="clustered"/>
        <c:varyColors val="0"/>
        <c:ser>
          <c:idx val="0"/>
          <c:order val="0"/>
          <c:tx>
            <c:v>NCUM</c:v>
          </c:tx>
          <c:spPr>
            <a:solidFill>
              <a:schemeClr val="tx1"/>
            </a:solidFill>
          </c:spPr>
          <c:invertIfNegative val="0"/>
          <c:cat>
            <c:strRef>
              <c:f>'Day3'!$B$3:$F$4</c:f>
              <c:strCache>
                <c:ptCount val="5"/>
                <c:pt idx="0">
                  <c:v>1</c:v>
                </c:pt>
                <c:pt idx="1">
                  <c:v>5</c:v>
                </c:pt>
                <c:pt idx="2">
                  <c:v>10</c:v>
                </c:pt>
                <c:pt idx="3">
                  <c:v>20</c:v>
                </c:pt>
                <c:pt idx="4">
                  <c:v>50</c:v>
                </c:pt>
              </c:strCache>
            </c:strRef>
          </c:cat>
          <c:val>
            <c:numRef>
              <c:f>'Day3'!$B$27:$F$27</c:f>
              <c:numCache>
                <c:formatCode>General</c:formatCode>
                <c:ptCount val="5"/>
                <c:pt idx="0">
                  <c:v>0.75</c:v>
                </c:pt>
                <c:pt idx="1">
                  <c:v>0.59</c:v>
                </c:pt>
                <c:pt idx="2">
                  <c:v>0.46</c:v>
                </c:pt>
                <c:pt idx="3">
                  <c:v>0.33</c:v>
                </c:pt>
                <c:pt idx="4">
                  <c:v>0.21</c:v>
                </c:pt>
              </c:numCache>
            </c:numRef>
          </c:val>
        </c:ser>
        <c:ser>
          <c:idx val="1"/>
          <c:order val="1"/>
          <c:tx>
            <c:v>ACCESS-G</c:v>
          </c:tx>
          <c:spPr>
            <a:solidFill>
              <a:schemeClr val="tx2">
                <a:lumMod val="60000"/>
                <a:lumOff val="40000"/>
              </a:schemeClr>
            </a:solidFill>
          </c:spPr>
          <c:invertIfNegative val="0"/>
          <c:cat>
            <c:strRef>
              <c:f>'Day3'!$B$3:$F$4</c:f>
              <c:strCache>
                <c:ptCount val="5"/>
                <c:pt idx="0">
                  <c:v>1</c:v>
                </c:pt>
                <c:pt idx="1">
                  <c:v>5</c:v>
                </c:pt>
                <c:pt idx="2">
                  <c:v>10</c:v>
                </c:pt>
                <c:pt idx="3">
                  <c:v>20</c:v>
                </c:pt>
                <c:pt idx="4">
                  <c:v>50</c:v>
                </c:pt>
              </c:strCache>
            </c:strRef>
          </c:cat>
          <c:val>
            <c:numRef>
              <c:f>'Day3'!$G$27:$K$27</c:f>
              <c:numCache>
                <c:formatCode>General</c:formatCode>
                <c:ptCount val="5"/>
                <c:pt idx="0">
                  <c:v>0.8</c:v>
                </c:pt>
                <c:pt idx="1">
                  <c:v>0.65</c:v>
                </c:pt>
                <c:pt idx="2">
                  <c:v>0.52</c:v>
                </c:pt>
                <c:pt idx="3">
                  <c:v>0.36</c:v>
                </c:pt>
                <c:pt idx="4">
                  <c:v>0.24</c:v>
                </c:pt>
              </c:numCache>
            </c:numRef>
          </c:val>
        </c:ser>
        <c:dLbls>
          <c:showLegendKey val="0"/>
          <c:showVal val="0"/>
          <c:showCatName val="0"/>
          <c:showSerName val="0"/>
          <c:showPercent val="0"/>
          <c:showBubbleSize val="0"/>
        </c:dLbls>
        <c:gapWidth val="150"/>
        <c:axId val="86554496"/>
        <c:axId val="86564864"/>
      </c:barChart>
      <c:catAx>
        <c:axId val="86554496"/>
        <c:scaling>
          <c:orientation val="minMax"/>
        </c:scaling>
        <c:delete val="0"/>
        <c:axPos val="b"/>
        <c:title>
          <c:tx>
            <c:rich>
              <a:bodyPr/>
              <a:lstStyle/>
              <a:p>
                <a:pPr>
                  <a:defRPr/>
                </a:pPr>
                <a:r>
                  <a:rPr lang="en-AU" sz="1200"/>
                  <a:t>Threshold</a:t>
                </a:r>
                <a:r>
                  <a:rPr lang="en-AU" sz="1200" baseline="0"/>
                  <a:t> (mm/day)</a:t>
                </a:r>
                <a:endParaRPr lang="en-AU" sz="1200"/>
              </a:p>
            </c:rich>
          </c:tx>
          <c:layout>
            <c:manualLayout>
              <c:xMode val="edge"/>
              <c:yMode val="edge"/>
              <c:x val="0.40618636996072066"/>
              <c:y val="0.89513888888888893"/>
            </c:manualLayout>
          </c:layout>
          <c:overlay val="0"/>
        </c:title>
        <c:numFmt formatCode="General" sourceLinked="1"/>
        <c:majorTickMark val="out"/>
        <c:minorTickMark val="none"/>
        <c:tickLblPos val="nextTo"/>
        <c:txPr>
          <a:bodyPr/>
          <a:lstStyle/>
          <a:p>
            <a:pPr>
              <a:defRPr sz="1200"/>
            </a:pPr>
            <a:endParaRPr lang="en-US"/>
          </a:p>
        </c:txPr>
        <c:crossAx val="86564864"/>
        <c:crosses val="autoZero"/>
        <c:auto val="1"/>
        <c:lblAlgn val="ctr"/>
        <c:lblOffset val="100"/>
        <c:noMultiLvlLbl val="0"/>
      </c:catAx>
      <c:valAx>
        <c:axId val="86564864"/>
        <c:scaling>
          <c:orientation val="minMax"/>
          <c:max val="1"/>
        </c:scaling>
        <c:delete val="0"/>
        <c:axPos val="l"/>
        <c:majorGridlines>
          <c:spPr>
            <a:ln>
              <a:noFill/>
            </a:ln>
          </c:spPr>
        </c:majorGridlines>
        <c:title>
          <c:tx>
            <c:rich>
              <a:bodyPr rot="-5400000" vert="horz"/>
              <a:lstStyle/>
              <a:p>
                <a:pPr>
                  <a:defRPr sz="1100"/>
                </a:pPr>
                <a:r>
                  <a:rPr lang="en-AU" sz="1600"/>
                  <a:t>POD</a:t>
                </a:r>
                <a:endParaRPr lang="en-AU" sz="1100"/>
              </a:p>
            </c:rich>
          </c:tx>
          <c:layout/>
          <c:overlay val="0"/>
        </c:title>
        <c:numFmt formatCode="General" sourceLinked="1"/>
        <c:majorTickMark val="out"/>
        <c:minorTickMark val="none"/>
        <c:tickLblPos val="nextTo"/>
        <c:txPr>
          <a:bodyPr/>
          <a:lstStyle/>
          <a:p>
            <a:pPr>
              <a:defRPr sz="1100"/>
            </a:pPr>
            <a:endParaRPr lang="en-US"/>
          </a:p>
        </c:txPr>
        <c:crossAx val="86554496"/>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3891661276828"/>
          <c:y val="5.1400554097404488E-2"/>
          <c:w val="0.82390908237805172"/>
          <c:h val="0.72380823105342507"/>
        </c:manualLayout>
      </c:layout>
      <c:barChart>
        <c:barDir val="col"/>
        <c:grouping val="clustered"/>
        <c:varyColors val="0"/>
        <c:ser>
          <c:idx val="0"/>
          <c:order val="0"/>
          <c:tx>
            <c:v>NCUM</c:v>
          </c:tx>
          <c:spPr>
            <a:solidFill>
              <a:schemeClr val="tx1"/>
            </a:solidFill>
          </c:spPr>
          <c:invertIfNegative val="0"/>
          <c:cat>
            <c:strRef>
              <c:f>'Day3'!$B$3:$F$4</c:f>
              <c:strCache>
                <c:ptCount val="5"/>
                <c:pt idx="0">
                  <c:v>1</c:v>
                </c:pt>
                <c:pt idx="1">
                  <c:v>5</c:v>
                </c:pt>
                <c:pt idx="2">
                  <c:v>10</c:v>
                </c:pt>
                <c:pt idx="3">
                  <c:v>20</c:v>
                </c:pt>
                <c:pt idx="4">
                  <c:v>50</c:v>
                </c:pt>
              </c:strCache>
            </c:strRef>
          </c:cat>
          <c:val>
            <c:numRef>
              <c:f>'Day3'!$B$28:$F$28</c:f>
              <c:numCache>
                <c:formatCode>General</c:formatCode>
                <c:ptCount val="5"/>
                <c:pt idx="0">
                  <c:v>0.41</c:v>
                </c:pt>
                <c:pt idx="1">
                  <c:v>0.44</c:v>
                </c:pt>
                <c:pt idx="2">
                  <c:v>0.5</c:v>
                </c:pt>
                <c:pt idx="3">
                  <c:v>0.6</c:v>
                </c:pt>
                <c:pt idx="4">
                  <c:v>0.76</c:v>
                </c:pt>
              </c:numCache>
            </c:numRef>
          </c:val>
        </c:ser>
        <c:ser>
          <c:idx val="1"/>
          <c:order val="1"/>
          <c:tx>
            <c:v>ACCESS-G</c:v>
          </c:tx>
          <c:spPr>
            <a:solidFill>
              <a:schemeClr val="tx2">
                <a:lumMod val="60000"/>
                <a:lumOff val="40000"/>
              </a:schemeClr>
            </a:solidFill>
          </c:spPr>
          <c:invertIfNegative val="0"/>
          <c:cat>
            <c:strRef>
              <c:f>'Day3'!$B$3:$F$4</c:f>
              <c:strCache>
                <c:ptCount val="5"/>
                <c:pt idx="0">
                  <c:v>1</c:v>
                </c:pt>
                <c:pt idx="1">
                  <c:v>5</c:v>
                </c:pt>
                <c:pt idx="2">
                  <c:v>10</c:v>
                </c:pt>
                <c:pt idx="3">
                  <c:v>20</c:v>
                </c:pt>
                <c:pt idx="4">
                  <c:v>50</c:v>
                </c:pt>
              </c:strCache>
            </c:strRef>
          </c:cat>
          <c:val>
            <c:numRef>
              <c:f>'Day3'!$G$28:$K$28</c:f>
              <c:numCache>
                <c:formatCode>General</c:formatCode>
                <c:ptCount val="5"/>
                <c:pt idx="0">
                  <c:v>0.45</c:v>
                </c:pt>
                <c:pt idx="1">
                  <c:v>0.47</c:v>
                </c:pt>
                <c:pt idx="2">
                  <c:v>0.51</c:v>
                </c:pt>
                <c:pt idx="3">
                  <c:v>0.59</c:v>
                </c:pt>
                <c:pt idx="4">
                  <c:v>0.72</c:v>
                </c:pt>
              </c:numCache>
            </c:numRef>
          </c:val>
        </c:ser>
        <c:dLbls>
          <c:showLegendKey val="0"/>
          <c:showVal val="0"/>
          <c:showCatName val="0"/>
          <c:showSerName val="0"/>
          <c:showPercent val="0"/>
          <c:showBubbleSize val="0"/>
        </c:dLbls>
        <c:gapWidth val="150"/>
        <c:axId val="86851968"/>
        <c:axId val="86853888"/>
      </c:barChart>
      <c:catAx>
        <c:axId val="86851968"/>
        <c:scaling>
          <c:orientation val="minMax"/>
        </c:scaling>
        <c:delete val="0"/>
        <c:axPos val="b"/>
        <c:title>
          <c:tx>
            <c:rich>
              <a:bodyPr/>
              <a:lstStyle/>
              <a:p>
                <a:pPr>
                  <a:defRPr/>
                </a:pPr>
                <a:r>
                  <a:rPr lang="en-AU" sz="1200"/>
                  <a:t>Threshold</a:t>
                </a:r>
                <a:r>
                  <a:rPr lang="en-AU" sz="1200" baseline="0"/>
                  <a:t> (mm/day)</a:t>
                </a:r>
                <a:endParaRPr lang="en-AU" sz="1200"/>
              </a:p>
            </c:rich>
          </c:tx>
          <c:layout>
            <c:manualLayout>
              <c:xMode val="edge"/>
              <c:yMode val="edge"/>
              <c:x val="0.40618636996072066"/>
              <c:y val="0.89513888888888893"/>
            </c:manualLayout>
          </c:layout>
          <c:overlay val="0"/>
        </c:title>
        <c:numFmt formatCode="General" sourceLinked="1"/>
        <c:majorTickMark val="out"/>
        <c:minorTickMark val="none"/>
        <c:tickLblPos val="nextTo"/>
        <c:txPr>
          <a:bodyPr/>
          <a:lstStyle/>
          <a:p>
            <a:pPr>
              <a:defRPr sz="1200"/>
            </a:pPr>
            <a:endParaRPr lang="en-US"/>
          </a:p>
        </c:txPr>
        <c:crossAx val="86853888"/>
        <c:crosses val="autoZero"/>
        <c:auto val="1"/>
        <c:lblAlgn val="ctr"/>
        <c:lblOffset val="100"/>
        <c:noMultiLvlLbl val="0"/>
      </c:catAx>
      <c:valAx>
        <c:axId val="86853888"/>
        <c:scaling>
          <c:orientation val="minMax"/>
          <c:max val="1"/>
        </c:scaling>
        <c:delete val="0"/>
        <c:axPos val="l"/>
        <c:majorGridlines>
          <c:spPr>
            <a:ln>
              <a:noFill/>
            </a:ln>
          </c:spPr>
        </c:majorGridlines>
        <c:title>
          <c:tx>
            <c:rich>
              <a:bodyPr rot="-5400000" vert="horz"/>
              <a:lstStyle/>
              <a:p>
                <a:pPr>
                  <a:defRPr sz="1600"/>
                </a:pPr>
                <a:r>
                  <a:rPr lang="en-AU" sz="1600"/>
                  <a:t>FAR</a:t>
                </a:r>
              </a:p>
            </c:rich>
          </c:tx>
          <c:layout/>
          <c:overlay val="0"/>
        </c:title>
        <c:numFmt formatCode="General" sourceLinked="1"/>
        <c:majorTickMark val="out"/>
        <c:minorTickMark val="none"/>
        <c:tickLblPos val="nextTo"/>
        <c:txPr>
          <a:bodyPr/>
          <a:lstStyle/>
          <a:p>
            <a:pPr>
              <a:defRPr sz="1100"/>
            </a:pPr>
            <a:endParaRPr lang="en-US"/>
          </a:p>
        </c:txPr>
        <c:crossAx val="86851968"/>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3891661276828"/>
          <c:y val="5.1400554097404488E-2"/>
          <c:w val="0.82390908237805172"/>
          <c:h val="0.72380823105342507"/>
        </c:manualLayout>
      </c:layout>
      <c:barChart>
        <c:barDir val="col"/>
        <c:grouping val="clustered"/>
        <c:varyColors val="0"/>
        <c:ser>
          <c:idx val="0"/>
          <c:order val="0"/>
          <c:tx>
            <c:v>NCUM</c:v>
          </c:tx>
          <c:spPr>
            <a:solidFill>
              <a:schemeClr val="tx1"/>
            </a:solidFill>
          </c:spPr>
          <c:invertIfNegative val="0"/>
          <c:cat>
            <c:strRef>
              <c:f>'Day3'!$B$3:$F$4</c:f>
              <c:strCache>
                <c:ptCount val="5"/>
                <c:pt idx="0">
                  <c:v>1</c:v>
                </c:pt>
                <c:pt idx="1">
                  <c:v>5</c:v>
                </c:pt>
                <c:pt idx="2">
                  <c:v>10</c:v>
                </c:pt>
                <c:pt idx="3">
                  <c:v>20</c:v>
                </c:pt>
                <c:pt idx="4">
                  <c:v>50</c:v>
                </c:pt>
              </c:strCache>
            </c:strRef>
          </c:cat>
          <c:val>
            <c:numRef>
              <c:f>'Day3'!$B$31:$F$31</c:f>
              <c:numCache>
                <c:formatCode>General</c:formatCode>
                <c:ptCount val="5"/>
                <c:pt idx="0">
                  <c:v>0.37</c:v>
                </c:pt>
                <c:pt idx="1">
                  <c:v>0.34</c:v>
                </c:pt>
                <c:pt idx="2">
                  <c:v>0.27</c:v>
                </c:pt>
                <c:pt idx="3">
                  <c:v>0.2</c:v>
                </c:pt>
                <c:pt idx="4">
                  <c:v>0.12</c:v>
                </c:pt>
              </c:numCache>
            </c:numRef>
          </c:val>
        </c:ser>
        <c:ser>
          <c:idx val="1"/>
          <c:order val="1"/>
          <c:tx>
            <c:v>ACCESS-G</c:v>
          </c:tx>
          <c:spPr>
            <a:solidFill>
              <a:schemeClr val="tx2">
                <a:lumMod val="60000"/>
                <a:lumOff val="40000"/>
              </a:schemeClr>
            </a:solidFill>
          </c:spPr>
          <c:invertIfNegative val="0"/>
          <c:cat>
            <c:strRef>
              <c:f>'Day3'!$B$3:$F$4</c:f>
              <c:strCache>
                <c:ptCount val="5"/>
                <c:pt idx="0">
                  <c:v>1</c:v>
                </c:pt>
                <c:pt idx="1">
                  <c:v>5</c:v>
                </c:pt>
                <c:pt idx="2">
                  <c:v>10</c:v>
                </c:pt>
                <c:pt idx="3">
                  <c:v>20</c:v>
                </c:pt>
                <c:pt idx="4">
                  <c:v>50</c:v>
                </c:pt>
              </c:strCache>
            </c:strRef>
          </c:cat>
          <c:val>
            <c:numRef>
              <c:f>'Day3'!$G$31:$K$31</c:f>
              <c:numCache>
                <c:formatCode>General</c:formatCode>
                <c:ptCount val="5"/>
                <c:pt idx="0">
                  <c:v>0.35</c:v>
                </c:pt>
                <c:pt idx="1">
                  <c:v>0.35</c:v>
                </c:pt>
                <c:pt idx="2">
                  <c:v>0.28999999999999998</c:v>
                </c:pt>
                <c:pt idx="3">
                  <c:v>0.22</c:v>
                </c:pt>
                <c:pt idx="4">
                  <c:v>0.14000000000000001</c:v>
                </c:pt>
              </c:numCache>
            </c:numRef>
          </c:val>
        </c:ser>
        <c:dLbls>
          <c:showLegendKey val="0"/>
          <c:showVal val="0"/>
          <c:showCatName val="0"/>
          <c:showSerName val="0"/>
          <c:showPercent val="0"/>
          <c:showBubbleSize val="0"/>
        </c:dLbls>
        <c:gapWidth val="150"/>
        <c:axId val="86879616"/>
        <c:axId val="86889984"/>
      </c:barChart>
      <c:catAx>
        <c:axId val="86879616"/>
        <c:scaling>
          <c:orientation val="minMax"/>
        </c:scaling>
        <c:delete val="0"/>
        <c:axPos val="b"/>
        <c:title>
          <c:tx>
            <c:rich>
              <a:bodyPr/>
              <a:lstStyle/>
              <a:p>
                <a:pPr>
                  <a:defRPr/>
                </a:pPr>
                <a:r>
                  <a:rPr lang="en-AU" sz="1200"/>
                  <a:t>Threshold</a:t>
                </a:r>
                <a:r>
                  <a:rPr lang="en-AU" sz="1200" baseline="0"/>
                  <a:t> (mm/day)</a:t>
                </a:r>
                <a:endParaRPr lang="en-AU" sz="1200"/>
              </a:p>
            </c:rich>
          </c:tx>
          <c:layout>
            <c:manualLayout>
              <c:xMode val="edge"/>
              <c:yMode val="edge"/>
              <c:x val="0.40618636996072066"/>
              <c:y val="0.89513888888888893"/>
            </c:manualLayout>
          </c:layout>
          <c:overlay val="0"/>
        </c:title>
        <c:numFmt formatCode="General" sourceLinked="1"/>
        <c:majorTickMark val="out"/>
        <c:minorTickMark val="none"/>
        <c:tickLblPos val="nextTo"/>
        <c:txPr>
          <a:bodyPr/>
          <a:lstStyle/>
          <a:p>
            <a:pPr>
              <a:defRPr sz="1200"/>
            </a:pPr>
            <a:endParaRPr lang="en-US"/>
          </a:p>
        </c:txPr>
        <c:crossAx val="86889984"/>
        <c:crosses val="autoZero"/>
        <c:auto val="1"/>
        <c:lblAlgn val="ctr"/>
        <c:lblOffset val="100"/>
        <c:noMultiLvlLbl val="0"/>
      </c:catAx>
      <c:valAx>
        <c:axId val="86889984"/>
        <c:scaling>
          <c:orientation val="minMax"/>
          <c:max val="1"/>
        </c:scaling>
        <c:delete val="0"/>
        <c:axPos val="l"/>
        <c:majorGridlines>
          <c:spPr>
            <a:ln>
              <a:noFill/>
            </a:ln>
          </c:spPr>
        </c:majorGridlines>
        <c:title>
          <c:tx>
            <c:rich>
              <a:bodyPr rot="-5400000" vert="horz"/>
              <a:lstStyle/>
              <a:p>
                <a:pPr>
                  <a:defRPr sz="1600"/>
                </a:pPr>
                <a:r>
                  <a:rPr lang="en-AU" sz="1600"/>
                  <a:t>ETS</a:t>
                </a:r>
              </a:p>
            </c:rich>
          </c:tx>
          <c:layout/>
          <c:overlay val="0"/>
        </c:title>
        <c:numFmt formatCode="General" sourceLinked="1"/>
        <c:majorTickMark val="out"/>
        <c:minorTickMark val="none"/>
        <c:tickLblPos val="nextTo"/>
        <c:txPr>
          <a:bodyPr/>
          <a:lstStyle/>
          <a:p>
            <a:pPr>
              <a:defRPr sz="1100"/>
            </a:pPr>
            <a:endParaRPr lang="en-US"/>
          </a:p>
        </c:txPr>
        <c:crossAx val="86879616"/>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AU"/>
              <a:t>Mean daily rain volume</a:t>
            </a:r>
            <a:r>
              <a:rPr lang="en-AU" baseline="0"/>
              <a:t>, DJF2013-14</a:t>
            </a:r>
            <a:endParaRPr lang="en-AU">
              <a:solidFill>
                <a:schemeClr val="accent1"/>
              </a:solidFill>
            </a:endParaRPr>
          </a:p>
        </c:rich>
      </c:tx>
      <c:layout/>
      <c:overlay val="1"/>
    </c:title>
    <c:autoTitleDeleted val="0"/>
    <c:plotArea>
      <c:layout>
        <c:manualLayout>
          <c:layoutTarget val="inner"/>
          <c:xMode val="edge"/>
          <c:yMode val="edge"/>
          <c:x val="0.22813735927078818"/>
          <c:y val="0.20611111111111111"/>
          <c:w val="0.6602198834871571"/>
          <c:h val="0.52274715660542437"/>
        </c:manualLayout>
      </c:layout>
      <c:barChart>
        <c:barDir val="col"/>
        <c:grouping val="clustered"/>
        <c:varyColors val="0"/>
        <c:ser>
          <c:idx val="0"/>
          <c:order val="0"/>
          <c:tx>
            <c:v>NCUM</c:v>
          </c:tx>
          <c:spPr>
            <a:solidFill>
              <a:schemeClr val="tx1"/>
            </a:solidFill>
          </c:spPr>
          <c:invertIfNegative val="0"/>
          <c:val>
            <c:numRef>
              <c:f>'5 mm d-1'!$L$17:$P$17</c:f>
              <c:numCache>
                <c:formatCode>General</c:formatCode>
                <c:ptCount val="5"/>
                <c:pt idx="0">
                  <c:v>253.06122448979593</c:v>
                </c:pt>
                <c:pt idx="1">
                  <c:v>253.05</c:v>
                </c:pt>
                <c:pt idx="2">
                  <c:v>247.989</c:v>
                </c:pt>
                <c:pt idx="3">
                  <c:v>242.928</c:v>
                </c:pt>
                <c:pt idx="4">
                  <c:v>237.86699999999999</c:v>
                </c:pt>
              </c:numCache>
            </c:numRef>
          </c:val>
        </c:ser>
        <c:ser>
          <c:idx val="1"/>
          <c:order val="1"/>
          <c:tx>
            <c:v>ACCESS</c:v>
          </c:tx>
          <c:spPr>
            <a:solidFill>
              <a:schemeClr val="accent1"/>
            </a:solidFill>
          </c:spPr>
          <c:invertIfNegative val="0"/>
          <c:val>
            <c:numRef>
              <c:f>'5 mm d-1'!$G$17:$K$17</c:f>
              <c:numCache>
                <c:formatCode>General</c:formatCode>
                <c:ptCount val="5"/>
                <c:pt idx="0">
                  <c:v>279</c:v>
                </c:pt>
                <c:pt idx="1">
                  <c:v>273</c:v>
                </c:pt>
                <c:pt idx="2">
                  <c:v>270</c:v>
                </c:pt>
                <c:pt idx="3">
                  <c:v>269</c:v>
                </c:pt>
                <c:pt idx="4">
                  <c:v>267</c:v>
                </c:pt>
              </c:numCache>
            </c:numRef>
          </c:val>
        </c:ser>
        <c:dLbls>
          <c:showLegendKey val="0"/>
          <c:showVal val="0"/>
          <c:showCatName val="0"/>
          <c:showSerName val="0"/>
          <c:showPercent val="0"/>
          <c:showBubbleSize val="0"/>
        </c:dLbls>
        <c:gapWidth val="150"/>
        <c:axId val="93899008"/>
        <c:axId val="93901184"/>
      </c:barChart>
      <c:catAx>
        <c:axId val="93899008"/>
        <c:scaling>
          <c:orientation val="minMax"/>
        </c:scaling>
        <c:delete val="0"/>
        <c:axPos val="b"/>
        <c:title>
          <c:tx>
            <c:rich>
              <a:bodyPr/>
              <a:lstStyle/>
              <a:p>
                <a:pPr>
                  <a:defRPr sz="1400" b="0"/>
                </a:pPr>
                <a:r>
                  <a:rPr lang="en-AU" sz="1400" b="0"/>
                  <a:t>Lead time (days)</a:t>
                </a:r>
              </a:p>
            </c:rich>
          </c:tx>
          <c:layout/>
          <c:overlay val="0"/>
        </c:title>
        <c:majorTickMark val="out"/>
        <c:minorTickMark val="none"/>
        <c:tickLblPos val="nextTo"/>
        <c:txPr>
          <a:bodyPr/>
          <a:lstStyle/>
          <a:p>
            <a:pPr>
              <a:defRPr sz="1400"/>
            </a:pPr>
            <a:endParaRPr lang="en-US"/>
          </a:p>
        </c:txPr>
        <c:crossAx val="93901184"/>
        <c:crosses val="autoZero"/>
        <c:auto val="1"/>
        <c:lblAlgn val="ctr"/>
        <c:lblOffset val="100"/>
        <c:noMultiLvlLbl val="0"/>
      </c:catAx>
      <c:valAx>
        <c:axId val="93901184"/>
        <c:scaling>
          <c:orientation val="minMax"/>
          <c:max val="300"/>
          <c:min val="200"/>
        </c:scaling>
        <c:delete val="0"/>
        <c:axPos val="l"/>
        <c:majorGridlines/>
        <c:title>
          <c:tx>
            <c:rich>
              <a:bodyPr rot="-5400000" vert="horz"/>
              <a:lstStyle/>
              <a:p>
                <a:pPr>
                  <a:defRPr sz="1600" b="0"/>
                </a:pPr>
                <a:r>
                  <a:rPr lang="en-AU" sz="1600" b="0" baseline="0"/>
                  <a:t>Rain volume (km</a:t>
                </a:r>
                <a:r>
                  <a:rPr lang="en-AU" sz="1600" b="0" baseline="30000"/>
                  <a:t>3</a:t>
                </a:r>
                <a:r>
                  <a:rPr lang="en-AU" sz="1600" b="0" baseline="0"/>
                  <a:t>)</a:t>
                </a:r>
                <a:endParaRPr lang="en-AU" sz="1600" b="0"/>
              </a:p>
            </c:rich>
          </c:tx>
          <c:layout>
            <c:manualLayout>
              <c:xMode val="edge"/>
              <c:yMode val="edge"/>
              <c:x val="2.3542556548814698E-2"/>
              <c:y val="0.1690740740740741"/>
            </c:manualLayout>
          </c:layout>
          <c:overlay val="0"/>
        </c:title>
        <c:numFmt formatCode="General" sourceLinked="1"/>
        <c:majorTickMark val="out"/>
        <c:minorTickMark val="none"/>
        <c:tickLblPos val="nextTo"/>
        <c:txPr>
          <a:bodyPr/>
          <a:lstStyle/>
          <a:p>
            <a:pPr>
              <a:defRPr sz="1400"/>
            </a:pPr>
            <a:endParaRPr lang="en-US"/>
          </a:p>
        </c:txPr>
        <c:crossAx val="93899008"/>
        <c:crosses val="autoZero"/>
        <c:crossBetween val="between"/>
      </c:valAx>
    </c:plotArea>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0.22817</cdr:x>
      <cdr:y>0.47321</cdr:y>
    </cdr:from>
    <cdr:to>
      <cdr:x>0.88756</cdr:x>
      <cdr:y>0.47321</cdr:y>
    </cdr:to>
    <cdr:cxnSp macro="">
      <cdr:nvCxnSpPr>
        <cdr:cNvPr id="6" name="Straight Connector 2"/>
        <cdr:cNvCxnSpPr/>
      </cdr:nvCxnSpPr>
      <cdr:spPr>
        <a:xfrm xmlns:a="http://schemas.openxmlformats.org/drawingml/2006/main">
          <a:off x="1038226" y="1298113"/>
          <a:ext cx="3000374" cy="0"/>
        </a:xfrm>
        <a:prstGeom xmlns:a="http://schemas.openxmlformats.org/drawingml/2006/main" prst="line">
          <a:avLst/>
        </a:prstGeom>
        <a:ln xmlns:a="http://schemas.openxmlformats.org/drawingml/2006/main">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0.88218</cdr:x>
      <cdr:y>0.41765</cdr:y>
    </cdr:from>
    <cdr:to>
      <cdr:x>0.97907</cdr:x>
      <cdr:y>0.51488</cdr:y>
    </cdr:to>
    <cdr:sp macro="" textlink="">
      <cdr:nvSpPr>
        <cdr:cNvPr id="7" name="TextBox 4"/>
        <cdr:cNvSpPr txBox="1"/>
      </cdr:nvSpPr>
      <cdr:spPr>
        <a:xfrm xmlns:a="http://schemas.openxmlformats.org/drawingml/2006/main">
          <a:off x="4014120" y="1145710"/>
          <a:ext cx="440872" cy="2667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a:t>Obs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A11C2F85-DFC1-4286-84BE-EB879C377FCA}" type="datetimeFigureOut">
              <a:rPr lang="en-AU" smtClean="0"/>
              <a:t>19/02/2015</a:t>
            </a:fld>
            <a:endParaRPr lang="en-AU"/>
          </a:p>
        </p:txBody>
      </p:sp>
      <p:sp>
        <p:nvSpPr>
          <p:cNvPr id="4" name="Footer Placeholder 3"/>
          <p:cNvSpPr>
            <a:spLocks noGrp="1"/>
          </p:cNvSpPr>
          <p:nvPr>
            <p:ph type="ftr" sz="quarter" idx="2"/>
          </p:nvPr>
        </p:nvSpPr>
        <p:spPr>
          <a:xfrm>
            <a:off x="0" y="9440226"/>
            <a:ext cx="2950529" cy="497523"/>
          </a:xfrm>
          <a:prstGeom prst="rect">
            <a:avLst/>
          </a:prstGeom>
        </p:spPr>
        <p:txBody>
          <a:bodyPr vert="horz" lIns="91559" tIns="45779" rIns="91559" bIns="45779" rtlCol="0" anchor="b"/>
          <a:lstStyle>
            <a:lvl1pPr algn="l">
              <a:defRPr sz="1200"/>
            </a:lvl1pPr>
          </a:lstStyle>
          <a:p>
            <a:endParaRPr lang="en-AU"/>
          </a:p>
        </p:txBody>
      </p:sp>
      <p:sp>
        <p:nvSpPr>
          <p:cNvPr id="5" name="Slide Number Placeholder 4"/>
          <p:cNvSpPr>
            <a:spLocks noGrp="1"/>
          </p:cNvSpPr>
          <p:nvPr>
            <p:ph type="sldNum" sz="quarter" idx="3"/>
          </p:nvPr>
        </p:nvSpPr>
        <p:spPr>
          <a:xfrm>
            <a:off x="3855082" y="9440226"/>
            <a:ext cx="2950529" cy="497523"/>
          </a:xfrm>
          <a:prstGeom prst="rect">
            <a:avLst/>
          </a:prstGeom>
        </p:spPr>
        <p:txBody>
          <a:bodyPr vert="horz" lIns="91559" tIns="45779" rIns="91559" bIns="45779" rtlCol="0" anchor="b"/>
          <a:lstStyle>
            <a:lvl1pPr algn="r">
              <a:defRPr sz="1200"/>
            </a:lvl1pPr>
          </a:lstStyle>
          <a:p>
            <a:fld id="{E90AB6E5-CC97-4558-BB99-CFC87C426B97}" type="slidenum">
              <a:rPr lang="en-AU" smtClean="0"/>
              <a:t>‹#›</a:t>
            </a:fld>
            <a:endParaRPr lang="en-AU"/>
          </a:p>
        </p:txBody>
      </p:sp>
    </p:spTree>
    <p:extLst>
      <p:ext uri="{BB962C8B-B14F-4D97-AF65-F5344CB8AC3E}">
        <p14:creationId xmlns:p14="http://schemas.microsoft.com/office/powerpoint/2010/main" val="483359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50529" cy="497524"/>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55082" y="0"/>
            <a:ext cx="2950529" cy="497524"/>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0403" y="4720908"/>
            <a:ext cx="5446396" cy="447294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440226"/>
            <a:ext cx="2950529" cy="497523"/>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55082" y="9440226"/>
            <a:ext cx="2950529" cy="497523"/>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a:defRPr sz="1200"/>
            </a:lvl1pPr>
          </a:lstStyle>
          <a:p>
            <a:pPr>
              <a:defRPr/>
            </a:pPr>
            <a:fld id="{81921280-3804-42D1-8F94-8E5E65303C57}" type="slidenum">
              <a:rPr lang="en-US"/>
              <a:pPr>
                <a:defRPr/>
              </a:pPr>
              <a:t>‹#›</a:t>
            </a:fld>
            <a:endParaRPr lang="en-US"/>
          </a:p>
        </p:txBody>
      </p:sp>
    </p:spTree>
    <p:extLst>
      <p:ext uri="{BB962C8B-B14F-4D97-AF65-F5344CB8AC3E}">
        <p14:creationId xmlns:p14="http://schemas.microsoft.com/office/powerpoint/2010/main" val="2413215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919163" y="746125"/>
            <a:ext cx="4968875" cy="3727450"/>
          </a:xfrm>
          <a:ln/>
        </p:spPr>
      </p:sp>
      <p:sp>
        <p:nvSpPr>
          <p:cNvPr id="27650" name="Rectangle 3"/>
          <p:cNvSpPr>
            <a:spLocks noGrp="1" noChangeArrowheads="1"/>
          </p:cNvSpPr>
          <p:nvPr>
            <p:ph type="body" idx="1"/>
          </p:nvPr>
        </p:nvSpPr>
        <p:spPr>
          <a:noFill/>
          <a:ln/>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7450"/>
          </a:xfrm>
        </p:spPr>
      </p:sp>
      <p:sp>
        <p:nvSpPr>
          <p:cNvPr id="3" name="Notes Placeholder 2"/>
          <p:cNvSpPr>
            <a:spLocks noGrp="1"/>
          </p:cNvSpPr>
          <p:nvPr>
            <p:ph type="body" idx="1"/>
          </p:nvPr>
        </p:nvSpPr>
        <p:spPr/>
        <p:txBody>
          <a:bodyPr/>
          <a:lstStyle/>
          <a:p>
            <a:r>
              <a:rPr lang="en-AU" dirty="0" smtClean="0"/>
              <a:t>Only Day 3 results</a:t>
            </a:r>
            <a:r>
              <a:rPr lang="en-AU" baseline="0" dirty="0" smtClean="0"/>
              <a:t> are shown.</a:t>
            </a:r>
            <a:endParaRPr lang="en-AU" dirty="0"/>
          </a:p>
        </p:txBody>
      </p:sp>
      <p:sp>
        <p:nvSpPr>
          <p:cNvPr id="4" name="Slide Number Placeholder 3"/>
          <p:cNvSpPr>
            <a:spLocks noGrp="1"/>
          </p:cNvSpPr>
          <p:nvPr>
            <p:ph type="sldNum" sz="quarter" idx="10"/>
          </p:nvPr>
        </p:nvSpPr>
        <p:spPr/>
        <p:txBody>
          <a:bodyPr/>
          <a:lstStyle/>
          <a:p>
            <a:pPr>
              <a:defRPr/>
            </a:pPr>
            <a:fld id="{81921280-3804-42D1-8F94-8E5E65303C57}" type="slidenum">
              <a:rPr lang="en-US" smtClean="0"/>
              <a:pPr>
                <a:defRPr/>
              </a:pPr>
              <a:t>15</a:t>
            </a:fld>
            <a:endParaRPr lang="en-US"/>
          </a:p>
        </p:txBody>
      </p:sp>
    </p:spTree>
    <p:extLst>
      <p:ext uri="{BB962C8B-B14F-4D97-AF65-F5344CB8AC3E}">
        <p14:creationId xmlns:p14="http://schemas.microsoft.com/office/powerpoint/2010/main" val="217801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AU" smtClean="0"/>
          </a:p>
        </p:txBody>
      </p:sp>
      <p:sp>
        <p:nvSpPr>
          <p:cNvPr id="18435" name="Slide Number Placeholder 3"/>
          <p:cNvSpPr txBox="1">
            <a:spLocks noGrp="1"/>
          </p:cNvSpPr>
          <p:nvPr/>
        </p:nvSpPr>
        <p:spPr bwMode="auto">
          <a:xfrm>
            <a:off x="3856038" y="9439275"/>
            <a:ext cx="2949575" cy="498475"/>
          </a:xfrm>
          <a:prstGeom prst="rect">
            <a:avLst/>
          </a:prstGeom>
          <a:noFill/>
          <a:ln w="9525">
            <a:noFill/>
            <a:miter lim="800000"/>
            <a:headEnd/>
            <a:tailEnd/>
          </a:ln>
        </p:spPr>
        <p:txBody>
          <a:bodyPr lIns="91555" tIns="45778" rIns="91555" bIns="45778" anchor="b"/>
          <a:lstStyle/>
          <a:p>
            <a:pPr algn="r"/>
            <a:fld id="{15ADEA39-CA0C-45A5-A535-DE9C03673629}" type="slidenum">
              <a:rPr lang="en-US" sz="1200">
                <a:solidFill>
                  <a:schemeClr val="tx1"/>
                </a:solidFill>
                <a:latin typeface="Arial" charset="0"/>
              </a:rPr>
              <a:pPr algn="r"/>
              <a:t>18</a:t>
            </a:fld>
            <a:endParaRPr lang="en-US" sz="120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919163" y="746125"/>
            <a:ext cx="4968875" cy="3727450"/>
          </a:xfrm>
          <a:ln/>
        </p:spPr>
      </p:sp>
      <p:sp>
        <p:nvSpPr>
          <p:cNvPr id="59394" name="Notes Placeholder 2"/>
          <p:cNvSpPr>
            <a:spLocks noGrp="1"/>
          </p:cNvSpPr>
          <p:nvPr>
            <p:ph type="body" idx="1"/>
          </p:nvPr>
        </p:nvSpPr>
        <p:spPr>
          <a:noFill/>
          <a:ln/>
        </p:spPr>
        <p:txBody>
          <a:bodyPr/>
          <a:lstStyle/>
          <a:p>
            <a:pPr eaLnBrk="1" hangingPunct="1"/>
            <a:endParaRPr lang="en-AU" dirty="0" smtClean="0"/>
          </a:p>
        </p:txBody>
      </p:sp>
      <p:sp>
        <p:nvSpPr>
          <p:cNvPr id="59395" name="Slide Number Placeholder 3"/>
          <p:cNvSpPr>
            <a:spLocks noGrp="1"/>
          </p:cNvSpPr>
          <p:nvPr>
            <p:ph type="sldNum" sz="quarter" idx="5"/>
          </p:nvPr>
        </p:nvSpPr>
        <p:spPr>
          <a:noFill/>
        </p:spPr>
        <p:txBody>
          <a:bodyPr/>
          <a:lstStyle/>
          <a:p>
            <a:fld id="{32EFBA2F-4909-4BD6-87E4-9A4A1160D8F6}" type="slidenum">
              <a:rPr lang="en-US" smtClean="0"/>
              <a:pPr/>
              <a:t>23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7450"/>
          </a:xfrm>
        </p:spPr>
      </p:sp>
      <p:sp>
        <p:nvSpPr>
          <p:cNvPr id="3" name="Notes Placeholder 2"/>
          <p:cNvSpPr>
            <a:spLocks noGrp="1"/>
          </p:cNvSpPr>
          <p:nvPr>
            <p:ph type="body" idx="1"/>
          </p:nvPr>
        </p:nvSpPr>
        <p:spPr/>
        <p:txBody>
          <a:bodyPr/>
          <a:lstStyle/>
          <a:p>
            <a:r>
              <a:rPr lang="en-AU" dirty="0" smtClean="0"/>
              <a:t>This summary is based on a comprehensive</a:t>
            </a:r>
            <a:r>
              <a:rPr lang="en-AU" baseline="0" dirty="0" smtClean="0"/>
              <a:t> verification of all models and lead times. </a:t>
            </a:r>
            <a:endParaRPr lang="en-AU" dirty="0"/>
          </a:p>
        </p:txBody>
      </p:sp>
      <p:sp>
        <p:nvSpPr>
          <p:cNvPr id="4" name="Slide Number Placeholder 3"/>
          <p:cNvSpPr>
            <a:spLocks noGrp="1"/>
          </p:cNvSpPr>
          <p:nvPr>
            <p:ph type="sldNum" sz="quarter" idx="10"/>
          </p:nvPr>
        </p:nvSpPr>
        <p:spPr/>
        <p:txBody>
          <a:bodyPr/>
          <a:lstStyle/>
          <a:p>
            <a:pPr>
              <a:defRPr/>
            </a:pPr>
            <a:fld id="{81921280-3804-42D1-8F94-8E5E65303C57}" type="slidenum">
              <a:rPr lang="en-US" smtClean="0"/>
              <a:pPr>
                <a:defRPr/>
              </a:pPr>
              <a:t>26</a:t>
            </a:fld>
            <a:endParaRPr lang="en-US"/>
          </a:p>
        </p:txBody>
      </p:sp>
    </p:spTree>
    <p:extLst>
      <p:ext uri="{BB962C8B-B14F-4D97-AF65-F5344CB8AC3E}">
        <p14:creationId xmlns:p14="http://schemas.microsoft.com/office/powerpoint/2010/main" val="209020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xfrm>
            <a:off x="919163" y="746125"/>
            <a:ext cx="4968875" cy="3727450"/>
          </a:xfrm>
          <a:ln/>
        </p:spPr>
      </p:sp>
      <p:sp>
        <p:nvSpPr>
          <p:cNvPr id="44034" name="Notes Placeholder 2"/>
          <p:cNvSpPr>
            <a:spLocks noGrp="1"/>
          </p:cNvSpPr>
          <p:nvPr>
            <p:ph type="body" idx="1"/>
          </p:nvPr>
        </p:nvSpPr>
        <p:spPr>
          <a:noFill/>
          <a:ln/>
        </p:spPr>
        <p:txBody>
          <a:bodyPr/>
          <a:lstStyle/>
          <a:p>
            <a:pPr eaLnBrk="1" hangingPunct="1"/>
            <a:r>
              <a:rPr lang="en-AU" dirty="0" smtClean="0"/>
              <a:t>Both India and Australia use the Met Office Unified Model, which is one of the best modelling systems in the world. Nevertheless, it need further assessment and improvement in order to more accurately predict monsoon circulations and associated rainfall.</a:t>
            </a:r>
          </a:p>
          <a:p>
            <a:pPr eaLnBrk="1" hangingPunct="1"/>
            <a:r>
              <a:rPr lang="en-AU" dirty="0" smtClean="0"/>
              <a:t>Note that good rainfall performance is often used as an indication of overall model health. We also use rainfall performance as a metric because we have a good network of rainfall observations and rain is one of the fields we are most interested in.</a:t>
            </a:r>
          </a:p>
          <a:p>
            <a:pPr marL="182800" indent="-182800" eaLnBrk="1" hangingPunct="1">
              <a:spcBef>
                <a:spcPts val="1202"/>
              </a:spcBef>
            </a:pPr>
            <a:r>
              <a:rPr lang="en-AU" b="1" dirty="0" smtClean="0">
                <a:solidFill>
                  <a:schemeClr val="tx1"/>
                </a:solidFill>
              </a:rPr>
              <a:t>Need for timely and accurate predictions of monsoon weather and rainfall for water resource management, public safety, agriculture, industry, etc.</a:t>
            </a:r>
          </a:p>
          <a:p>
            <a:pPr marL="182800" indent="-182800" eaLnBrk="1" hangingPunct="1">
              <a:spcBef>
                <a:spcPts val="1202"/>
              </a:spcBef>
            </a:pPr>
            <a:r>
              <a:rPr lang="en-AU" dirty="0" smtClean="0"/>
              <a:t>State-of-the-art verification methods to diagnose the sources and nature of the errors</a:t>
            </a:r>
          </a:p>
          <a:p>
            <a:pPr marL="626288" lvl="1" indent="-263868" eaLnBrk="1" hangingPunct="1">
              <a:spcBef>
                <a:spcPts val="1202"/>
              </a:spcBef>
              <a:buFont typeface="Wingdings" pitchFamily="2" charset="2"/>
              <a:buChar char="Ø"/>
            </a:pPr>
            <a:r>
              <a:rPr lang="en-AU" dirty="0" smtClean="0"/>
              <a:t>Information for modellers to target model improvements </a:t>
            </a:r>
          </a:p>
          <a:p>
            <a:pPr marL="626288" lvl="1" indent="-263868" eaLnBrk="1" hangingPunct="1">
              <a:spcBef>
                <a:spcPts val="601"/>
              </a:spcBef>
              <a:buFont typeface="Wingdings" pitchFamily="2" charset="2"/>
              <a:buChar char="Ø"/>
            </a:pPr>
            <a:r>
              <a:rPr lang="en-AU" dirty="0" smtClean="0"/>
              <a:t>Information to assist forecasters in interpreting model results</a:t>
            </a:r>
          </a:p>
          <a:p>
            <a:pPr marL="182800" indent="-182800" eaLnBrk="1" hangingPunct="1">
              <a:spcBef>
                <a:spcPts val="1202"/>
              </a:spcBef>
            </a:pPr>
            <a:r>
              <a:rPr lang="en-AU" dirty="0" smtClean="0"/>
              <a:t>Numerical experimentation to improve the representation of physical processes related to monsoon rainfall</a:t>
            </a:r>
          </a:p>
          <a:p>
            <a:pPr marL="626288" lvl="1" indent="-263868" eaLnBrk="1" hangingPunct="1">
              <a:spcBef>
                <a:spcPts val="1202"/>
              </a:spcBef>
              <a:buFont typeface="Wingdings" pitchFamily="2" charset="2"/>
              <a:buChar char="Ø"/>
            </a:pPr>
            <a:r>
              <a:rPr lang="en-AU" dirty="0" smtClean="0"/>
              <a:t>Better simulation of low latitude meteorological processes</a:t>
            </a:r>
          </a:p>
          <a:p>
            <a:pPr marL="182800" indent="-182800" eaLnBrk="1" hangingPunct="1">
              <a:spcBef>
                <a:spcPts val="1202"/>
              </a:spcBef>
            </a:pPr>
            <a:r>
              <a:rPr lang="en-AU" dirty="0" smtClean="0"/>
              <a:t>Assessment of UM-based ensemble prediction (MOGREPS)</a:t>
            </a:r>
          </a:p>
          <a:p>
            <a:pPr marL="626288" lvl="1" indent="-263868" eaLnBrk="1" hangingPunct="1">
              <a:spcBef>
                <a:spcPts val="1202"/>
              </a:spcBef>
              <a:buFont typeface="Wingdings" pitchFamily="2" charset="2"/>
              <a:buChar char="Ø"/>
            </a:pPr>
            <a:r>
              <a:rPr lang="en-AU" dirty="0" smtClean="0"/>
              <a:t>Longer lead time for useful forecasts</a:t>
            </a:r>
          </a:p>
          <a:p>
            <a:pPr marL="626288" lvl="1" indent="-263868" eaLnBrk="1" hangingPunct="1">
              <a:spcBef>
                <a:spcPts val="601"/>
              </a:spcBef>
              <a:buFont typeface="Wingdings" pitchFamily="2" charset="2"/>
              <a:buChar char="Ø"/>
            </a:pPr>
            <a:r>
              <a:rPr lang="en-AU" dirty="0" smtClean="0"/>
              <a:t>Probabilistic forecasts for risk assessment and decision making</a:t>
            </a:r>
          </a:p>
        </p:txBody>
      </p:sp>
      <p:sp>
        <p:nvSpPr>
          <p:cNvPr id="44035" name="Slide Number Placeholder 3"/>
          <p:cNvSpPr>
            <a:spLocks noGrp="1"/>
          </p:cNvSpPr>
          <p:nvPr>
            <p:ph type="sldNum" sz="quarter" idx="5"/>
          </p:nvPr>
        </p:nvSpPr>
        <p:spPr>
          <a:noFill/>
        </p:spPr>
        <p:txBody>
          <a:bodyPr/>
          <a:lstStyle/>
          <a:p>
            <a:fld id="{59AA25BD-F9F8-4E0F-A647-5031D356951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380838D-4395-437D-8AD6-BEA726E846BB}" type="slidenum">
              <a:rPr lang="en-AU" smtClean="0"/>
              <a:pPr>
                <a:defRPr/>
              </a:pPr>
              <a:t>4</a:t>
            </a:fld>
            <a:endParaRPr lang="en-AU"/>
          </a:p>
        </p:txBody>
      </p:sp>
    </p:spTree>
    <p:extLst>
      <p:ext uri="{BB962C8B-B14F-4D97-AF65-F5344CB8AC3E}">
        <p14:creationId xmlns:p14="http://schemas.microsoft.com/office/powerpoint/2010/main" val="290814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xfrm>
            <a:off x="919163" y="746125"/>
            <a:ext cx="4968875" cy="3727450"/>
          </a:xfrm>
          <a:ln/>
        </p:spPr>
      </p:sp>
      <p:sp>
        <p:nvSpPr>
          <p:cNvPr id="44034" name="Notes Placeholder 2"/>
          <p:cNvSpPr>
            <a:spLocks noGrp="1"/>
          </p:cNvSpPr>
          <p:nvPr>
            <p:ph type="body" idx="1"/>
          </p:nvPr>
        </p:nvSpPr>
        <p:spPr>
          <a:noFill/>
          <a:ln/>
        </p:spPr>
        <p:txBody>
          <a:bodyPr/>
          <a:lstStyle/>
          <a:p>
            <a:pPr eaLnBrk="1" hangingPunct="1"/>
            <a:r>
              <a:rPr lang="en-AU" dirty="0" smtClean="0"/>
              <a:t>Both India and Australia use the Met Office Unified Model, which is one of the best modelling systems in the world. Nevertheless, it need further assessment and improvement in order to more accurately predict monsoon circulations and associated rainfall.</a:t>
            </a:r>
          </a:p>
          <a:p>
            <a:pPr eaLnBrk="1" hangingPunct="1"/>
            <a:r>
              <a:rPr lang="en-AU" dirty="0" smtClean="0"/>
              <a:t>Note that good rainfall performance is often used as an indication of overall model health. We also use rainfall performance as a metric because we have a good network of rainfall observations and rain is one of the fields we are most interested in.</a:t>
            </a:r>
          </a:p>
          <a:p>
            <a:pPr marL="182800" indent="-182800" eaLnBrk="1" hangingPunct="1">
              <a:spcBef>
                <a:spcPts val="1202"/>
              </a:spcBef>
            </a:pPr>
            <a:r>
              <a:rPr lang="en-AU" b="1" dirty="0" smtClean="0">
                <a:solidFill>
                  <a:schemeClr val="tx1"/>
                </a:solidFill>
              </a:rPr>
              <a:t>Need for timely and accurate predictions of monsoon weather and rainfall for water resource management, public safety, agriculture, industry, etc.</a:t>
            </a:r>
          </a:p>
          <a:p>
            <a:pPr marL="182800" indent="-182800" eaLnBrk="1" hangingPunct="1">
              <a:spcBef>
                <a:spcPts val="1202"/>
              </a:spcBef>
            </a:pPr>
            <a:r>
              <a:rPr lang="en-AU" dirty="0" smtClean="0"/>
              <a:t>State-of-the-art verification methods to diagnose the sources and nature of the errors</a:t>
            </a:r>
          </a:p>
          <a:p>
            <a:pPr marL="626288" lvl="1" indent="-263868" eaLnBrk="1" hangingPunct="1">
              <a:spcBef>
                <a:spcPts val="1202"/>
              </a:spcBef>
              <a:buFont typeface="Wingdings" pitchFamily="2" charset="2"/>
              <a:buChar char="Ø"/>
            </a:pPr>
            <a:r>
              <a:rPr lang="en-AU" dirty="0" smtClean="0"/>
              <a:t>Information for modellers to target model improvements </a:t>
            </a:r>
          </a:p>
          <a:p>
            <a:pPr marL="626288" lvl="1" indent="-263868" eaLnBrk="1" hangingPunct="1">
              <a:spcBef>
                <a:spcPts val="601"/>
              </a:spcBef>
              <a:buFont typeface="Wingdings" pitchFamily="2" charset="2"/>
              <a:buChar char="Ø"/>
            </a:pPr>
            <a:r>
              <a:rPr lang="en-AU" dirty="0" smtClean="0"/>
              <a:t>Information to assist forecasters in interpreting model results</a:t>
            </a:r>
          </a:p>
          <a:p>
            <a:pPr marL="182800" indent="-182800" eaLnBrk="1" hangingPunct="1">
              <a:spcBef>
                <a:spcPts val="1202"/>
              </a:spcBef>
            </a:pPr>
            <a:r>
              <a:rPr lang="en-AU" dirty="0" smtClean="0"/>
              <a:t>Numerical experimentation to improve the representation of physical processes related to monsoon rainfall</a:t>
            </a:r>
          </a:p>
          <a:p>
            <a:pPr marL="626288" lvl="1" indent="-263868" eaLnBrk="1" hangingPunct="1">
              <a:spcBef>
                <a:spcPts val="1202"/>
              </a:spcBef>
              <a:buFont typeface="Wingdings" pitchFamily="2" charset="2"/>
              <a:buChar char="Ø"/>
            </a:pPr>
            <a:r>
              <a:rPr lang="en-AU" dirty="0" smtClean="0"/>
              <a:t>Better simulation of low latitude meteorological processes</a:t>
            </a:r>
          </a:p>
          <a:p>
            <a:pPr marL="182800" indent="-182800" eaLnBrk="1" hangingPunct="1">
              <a:spcBef>
                <a:spcPts val="1202"/>
              </a:spcBef>
            </a:pPr>
            <a:r>
              <a:rPr lang="en-AU" dirty="0" smtClean="0"/>
              <a:t>Assessment of UM-based ensemble prediction (MOGREPS)</a:t>
            </a:r>
          </a:p>
          <a:p>
            <a:pPr marL="626288" lvl="1" indent="-263868" eaLnBrk="1" hangingPunct="1">
              <a:spcBef>
                <a:spcPts val="1202"/>
              </a:spcBef>
              <a:buFont typeface="Wingdings" pitchFamily="2" charset="2"/>
              <a:buChar char="Ø"/>
            </a:pPr>
            <a:r>
              <a:rPr lang="en-AU" dirty="0" smtClean="0"/>
              <a:t>Longer lead time for useful forecasts</a:t>
            </a:r>
          </a:p>
          <a:p>
            <a:pPr marL="626288" lvl="1" indent="-263868" eaLnBrk="1" hangingPunct="1">
              <a:spcBef>
                <a:spcPts val="601"/>
              </a:spcBef>
              <a:buFont typeface="Wingdings" pitchFamily="2" charset="2"/>
              <a:buChar char="Ø"/>
            </a:pPr>
            <a:r>
              <a:rPr lang="en-AU" dirty="0" smtClean="0"/>
              <a:t>Probabilistic forecasts for risk assessment and decision making</a:t>
            </a:r>
          </a:p>
        </p:txBody>
      </p:sp>
      <p:sp>
        <p:nvSpPr>
          <p:cNvPr id="44035" name="Slide Number Placeholder 3"/>
          <p:cNvSpPr>
            <a:spLocks noGrp="1"/>
          </p:cNvSpPr>
          <p:nvPr>
            <p:ph type="sldNum" sz="quarter" idx="5"/>
          </p:nvPr>
        </p:nvSpPr>
        <p:spPr>
          <a:noFill/>
        </p:spPr>
        <p:txBody>
          <a:bodyPr/>
          <a:lstStyle/>
          <a:p>
            <a:fld id="{59AA25BD-F9F8-4E0F-A647-5031D3569510}"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7450"/>
          </a:xfrm>
        </p:spPr>
      </p:sp>
      <p:sp>
        <p:nvSpPr>
          <p:cNvPr id="3" name="Notes Placeholder 2"/>
          <p:cNvSpPr>
            <a:spLocks noGrp="1"/>
          </p:cNvSpPr>
          <p:nvPr>
            <p:ph type="body" idx="1"/>
          </p:nvPr>
        </p:nvSpPr>
        <p:spPr/>
        <p:txBody>
          <a:bodyPr/>
          <a:lstStyle/>
          <a:p>
            <a:r>
              <a:rPr lang="en-AU" dirty="0" smtClean="0"/>
              <a:t>Observational data uses merged gauge and satellite information (0.25° grid):</a:t>
            </a:r>
          </a:p>
          <a:p>
            <a:r>
              <a:rPr lang="en-AU" dirty="0" smtClean="0"/>
              <a:t>India: </a:t>
            </a:r>
            <a:r>
              <a:rPr lang="en-AU" dirty="0" err="1" smtClean="0"/>
              <a:t>Mitra's</a:t>
            </a:r>
            <a:r>
              <a:rPr lang="en-AU" dirty="0" smtClean="0"/>
              <a:t> NWGM rainfall analysis</a:t>
            </a:r>
            <a:r>
              <a:rPr lang="en-AU" baseline="0" dirty="0" smtClean="0"/>
              <a:t> (uses TRMM 3B42 background field for objective analysis of gauge observations)</a:t>
            </a:r>
          </a:p>
          <a:p>
            <a:r>
              <a:rPr lang="en-AU" baseline="0" dirty="0" smtClean="0"/>
              <a:t>Australia: Operational rain gauge analysis where available, TRMM 3B42 over sea and to fill data gaps over land</a:t>
            </a:r>
            <a:endParaRPr lang="en-AU" dirty="0"/>
          </a:p>
        </p:txBody>
      </p:sp>
      <p:sp>
        <p:nvSpPr>
          <p:cNvPr id="4" name="Slide Number Placeholder 3"/>
          <p:cNvSpPr>
            <a:spLocks noGrp="1"/>
          </p:cNvSpPr>
          <p:nvPr>
            <p:ph type="sldNum" sz="quarter" idx="10"/>
          </p:nvPr>
        </p:nvSpPr>
        <p:spPr/>
        <p:txBody>
          <a:bodyPr/>
          <a:lstStyle/>
          <a:p>
            <a:pPr>
              <a:defRPr/>
            </a:pPr>
            <a:fld id="{81921280-3804-42D1-8F94-8E5E65303C57}" type="slidenum">
              <a:rPr lang="en-US" smtClean="0"/>
              <a:pPr>
                <a:defRPr/>
              </a:pPr>
              <a:t>7</a:t>
            </a:fld>
            <a:endParaRPr lang="en-US"/>
          </a:p>
        </p:txBody>
      </p:sp>
    </p:spTree>
    <p:extLst>
      <p:ext uri="{BB962C8B-B14F-4D97-AF65-F5344CB8AC3E}">
        <p14:creationId xmlns:p14="http://schemas.microsoft.com/office/powerpoint/2010/main" val="25146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7450"/>
          </a:xfrm>
        </p:spPr>
      </p:sp>
      <p:sp>
        <p:nvSpPr>
          <p:cNvPr id="3" name="Notes Placeholder 2"/>
          <p:cNvSpPr>
            <a:spLocks noGrp="1"/>
          </p:cNvSpPr>
          <p:nvPr>
            <p:ph type="body" idx="1"/>
          </p:nvPr>
        </p:nvSpPr>
        <p:spPr/>
        <p:txBody>
          <a:bodyPr/>
          <a:lstStyle/>
          <a:p>
            <a:r>
              <a:rPr lang="en-AU" dirty="0" smtClean="0"/>
              <a:t>Have only shown Day-3 results</a:t>
            </a:r>
            <a:r>
              <a:rPr lang="en-AU" baseline="0" dirty="0" smtClean="0"/>
              <a:t> here. </a:t>
            </a:r>
            <a:endParaRPr lang="en-AU" dirty="0"/>
          </a:p>
        </p:txBody>
      </p:sp>
      <p:sp>
        <p:nvSpPr>
          <p:cNvPr id="4" name="Slide Number Placeholder 3"/>
          <p:cNvSpPr>
            <a:spLocks noGrp="1"/>
          </p:cNvSpPr>
          <p:nvPr>
            <p:ph type="sldNum" sz="quarter" idx="10"/>
          </p:nvPr>
        </p:nvSpPr>
        <p:spPr/>
        <p:txBody>
          <a:bodyPr/>
          <a:lstStyle/>
          <a:p>
            <a:pPr>
              <a:defRPr/>
            </a:pPr>
            <a:fld id="{81921280-3804-42D1-8F94-8E5E65303C57}" type="slidenum">
              <a:rPr lang="en-US" smtClean="0"/>
              <a:pPr>
                <a:defRPr/>
              </a:pPr>
              <a:t>8</a:t>
            </a:fld>
            <a:endParaRPr lang="en-US"/>
          </a:p>
        </p:txBody>
      </p:sp>
    </p:spTree>
    <p:extLst>
      <p:ext uri="{BB962C8B-B14F-4D97-AF65-F5344CB8AC3E}">
        <p14:creationId xmlns:p14="http://schemas.microsoft.com/office/powerpoint/2010/main" val="252583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7450"/>
          </a:xfrm>
        </p:spPr>
      </p:sp>
      <p:sp>
        <p:nvSpPr>
          <p:cNvPr id="3" name="Notes Placeholder 2"/>
          <p:cNvSpPr>
            <a:spLocks noGrp="1"/>
          </p:cNvSpPr>
          <p:nvPr>
            <p:ph type="body" idx="1"/>
          </p:nvPr>
        </p:nvSpPr>
        <p:spPr/>
        <p:txBody>
          <a:bodyPr/>
          <a:lstStyle/>
          <a:p>
            <a:r>
              <a:rPr lang="en-AU" dirty="0" smtClean="0"/>
              <a:t>5-day forecasts all picked</a:t>
            </a:r>
            <a:r>
              <a:rPr lang="en-AU" baseline="0" dirty="0" smtClean="0"/>
              <a:t> the event</a:t>
            </a:r>
            <a:endParaRPr lang="en-AU" dirty="0"/>
          </a:p>
        </p:txBody>
      </p:sp>
      <p:sp>
        <p:nvSpPr>
          <p:cNvPr id="4" name="Slide Number Placeholder 3"/>
          <p:cNvSpPr>
            <a:spLocks noGrp="1"/>
          </p:cNvSpPr>
          <p:nvPr>
            <p:ph type="sldNum" sz="quarter" idx="10"/>
          </p:nvPr>
        </p:nvSpPr>
        <p:spPr/>
        <p:txBody>
          <a:bodyPr/>
          <a:lstStyle/>
          <a:p>
            <a:pPr>
              <a:defRPr/>
            </a:pPr>
            <a:fld id="{81921280-3804-42D1-8F94-8E5E65303C57}" type="slidenum">
              <a:rPr lang="en-US" smtClean="0"/>
              <a:pPr>
                <a:defRPr/>
              </a:pPr>
              <a:t>10</a:t>
            </a:fld>
            <a:endParaRPr lang="en-US"/>
          </a:p>
        </p:txBody>
      </p:sp>
    </p:spTree>
    <p:extLst>
      <p:ext uri="{BB962C8B-B14F-4D97-AF65-F5344CB8AC3E}">
        <p14:creationId xmlns:p14="http://schemas.microsoft.com/office/powerpoint/2010/main" val="213198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7450"/>
          </a:xfrm>
        </p:spPr>
      </p:sp>
      <p:sp>
        <p:nvSpPr>
          <p:cNvPr id="3" name="Notes Placeholder 2"/>
          <p:cNvSpPr>
            <a:spLocks noGrp="1"/>
          </p:cNvSpPr>
          <p:nvPr>
            <p:ph type="body" idx="1"/>
          </p:nvPr>
        </p:nvSpPr>
        <p:spPr/>
        <p:txBody>
          <a:bodyPr/>
          <a:lstStyle/>
          <a:p>
            <a:r>
              <a:rPr lang="en-AU" dirty="0" smtClean="0"/>
              <a:t>Results</a:t>
            </a:r>
            <a:r>
              <a:rPr lang="en-AU" baseline="0" dirty="0" smtClean="0"/>
              <a:t> for many cases suggest (for global models):</a:t>
            </a:r>
          </a:p>
          <a:p>
            <a:pPr marL="171673" indent="-171673">
              <a:buFont typeface="Arial" panose="020B0604020202020204" pitchFamily="34" charset="0"/>
              <a:buChar char="•"/>
            </a:pPr>
            <a:r>
              <a:rPr lang="en-AU" baseline="0" dirty="0" smtClean="0"/>
              <a:t>For lower rain thresholds (≤20mm) pattern error tends to dominate – overall shape and spatial pattern is difficult to predict</a:t>
            </a:r>
          </a:p>
          <a:p>
            <a:pPr marL="171673" indent="-171673">
              <a:buFont typeface="Arial" panose="020B0604020202020204" pitchFamily="34" charset="0"/>
              <a:buChar char="•"/>
            </a:pPr>
            <a:r>
              <a:rPr lang="en-AU" baseline="0" dirty="0" smtClean="0"/>
              <a:t>For higher rain thresholds (≥40mm) displacement error tends to dominate – focuses on centre of heavy rain pattern, where pattern now less </a:t>
            </a:r>
            <a:endParaRPr lang="en-AU" dirty="0"/>
          </a:p>
        </p:txBody>
      </p:sp>
      <p:sp>
        <p:nvSpPr>
          <p:cNvPr id="4" name="Slide Number Placeholder 3"/>
          <p:cNvSpPr>
            <a:spLocks noGrp="1"/>
          </p:cNvSpPr>
          <p:nvPr>
            <p:ph type="sldNum" sz="quarter" idx="10"/>
          </p:nvPr>
        </p:nvSpPr>
        <p:spPr/>
        <p:txBody>
          <a:bodyPr/>
          <a:lstStyle/>
          <a:p>
            <a:pPr>
              <a:defRPr/>
            </a:pPr>
            <a:fld id="{81921280-3804-42D1-8F94-8E5E65303C57}" type="slidenum">
              <a:rPr lang="en-US" smtClean="0"/>
              <a:pPr>
                <a:defRPr/>
              </a:pPr>
              <a:t>11</a:t>
            </a:fld>
            <a:endParaRPr lang="en-US"/>
          </a:p>
        </p:txBody>
      </p:sp>
    </p:spTree>
    <p:extLst>
      <p:ext uri="{BB962C8B-B14F-4D97-AF65-F5344CB8AC3E}">
        <p14:creationId xmlns:p14="http://schemas.microsoft.com/office/powerpoint/2010/main" val="4016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7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1921280-3804-42D1-8F94-8E5E65303C57}" type="slidenum">
              <a:rPr lang="en-US" smtClean="0"/>
              <a:pPr>
                <a:defRPr/>
              </a:pPr>
              <a:t>14</a:t>
            </a:fld>
            <a:endParaRPr lang="en-US"/>
          </a:p>
        </p:txBody>
      </p:sp>
    </p:spTree>
    <p:extLst>
      <p:ext uri="{BB962C8B-B14F-4D97-AF65-F5344CB8AC3E}">
        <p14:creationId xmlns:p14="http://schemas.microsoft.com/office/powerpoint/2010/main" val="2265600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5" descr="cawcrfront01"/>
          <p:cNvPicPr>
            <a:picLocks noChangeAspect="1" noChangeArrowheads="1"/>
          </p:cNvPicPr>
          <p:nvPr userDrawn="1"/>
        </p:nvPicPr>
        <p:blipFill>
          <a:blip r:embed="rId2"/>
          <a:srcRect/>
          <a:stretch>
            <a:fillRect/>
          </a:stretch>
        </p:blipFill>
        <p:spPr bwMode="auto">
          <a:xfrm>
            <a:off x="0" y="876300"/>
            <a:ext cx="9144000" cy="3681413"/>
          </a:xfrm>
          <a:prstGeom prst="rect">
            <a:avLst/>
          </a:prstGeom>
          <a:noFill/>
          <a:ln w="9525">
            <a:noFill/>
            <a:miter lim="800000"/>
            <a:headEnd/>
            <a:tailEnd/>
          </a:ln>
        </p:spPr>
      </p:pic>
      <p:sp>
        <p:nvSpPr>
          <p:cNvPr id="5" name="Text Box 67"/>
          <p:cNvSpPr txBox="1">
            <a:spLocks noChangeArrowheads="1"/>
          </p:cNvSpPr>
          <p:nvPr userDrawn="1"/>
        </p:nvSpPr>
        <p:spPr bwMode="auto">
          <a:xfrm>
            <a:off x="2717800" y="6157913"/>
            <a:ext cx="4813300" cy="503237"/>
          </a:xfrm>
          <a:prstGeom prst="rect">
            <a:avLst/>
          </a:prstGeom>
          <a:noFill/>
          <a:ln w="9525">
            <a:noFill/>
            <a:miter lim="800000"/>
            <a:headEnd/>
            <a:tailEnd/>
          </a:ln>
          <a:effectLst/>
        </p:spPr>
        <p:txBody>
          <a:bodyPr>
            <a:spAutoFit/>
          </a:bodyPr>
          <a:lstStyle/>
          <a:p>
            <a:pPr>
              <a:defRPr/>
            </a:pPr>
            <a:r>
              <a:rPr lang="en-US" sz="1400">
                <a:solidFill>
                  <a:srgbClr val="006F93"/>
                </a:solidFill>
              </a:rPr>
              <a:t>The Centre for Australian Weather and Climate Research</a:t>
            </a:r>
          </a:p>
          <a:p>
            <a:pPr>
              <a:defRPr/>
            </a:pPr>
            <a:r>
              <a:rPr lang="en-AU" sz="1300"/>
              <a:t>A partnership between CSIRO and the Bureau of Meteorology</a:t>
            </a:r>
            <a:endParaRPr lang="en-US" sz="1300"/>
          </a:p>
        </p:txBody>
      </p:sp>
      <p:pic>
        <p:nvPicPr>
          <p:cNvPr id="6" name="Picture 68"/>
          <p:cNvPicPr>
            <a:picLocks noChangeAspect="1" noChangeArrowheads="1"/>
          </p:cNvPicPr>
          <p:nvPr userDrawn="1"/>
        </p:nvPicPr>
        <p:blipFill>
          <a:blip r:embed="rId3"/>
          <a:srcRect/>
          <a:stretch>
            <a:fillRect/>
          </a:stretch>
        </p:blipFill>
        <p:spPr bwMode="auto">
          <a:xfrm>
            <a:off x="466725" y="5537200"/>
            <a:ext cx="1619250" cy="1079500"/>
          </a:xfrm>
          <a:prstGeom prst="rect">
            <a:avLst/>
          </a:prstGeom>
          <a:noFill/>
          <a:ln w="9525">
            <a:noFill/>
            <a:miter lim="800000"/>
            <a:headEnd/>
            <a:tailEnd/>
          </a:ln>
        </p:spPr>
      </p:pic>
      <p:pic>
        <p:nvPicPr>
          <p:cNvPr id="7" name="Picture 69"/>
          <p:cNvPicPr>
            <a:picLocks noChangeAspect="1" noChangeArrowheads="1"/>
          </p:cNvPicPr>
          <p:nvPr userDrawn="1"/>
        </p:nvPicPr>
        <p:blipFill>
          <a:blip r:embed="rId4"/>
          <a:srcRect/>
          <a:stretch>
            <a:fillRect/>
          </a:stretch>
        </p:blipFill>
        <p:spPr bwMode="auto">
          <a:xfrm>
            <a:off x="8023225" y="5934075"/>
            <a:ext cx="663575" cy="787400"/>
          </a:xfrm>
          <a:prstGeom prst="rect">
            <a:avLst/>
          </a:prstGeom>
          <a:noFill/>
          <a:ln w="9525">
            <a:noFill/>
            <a:miter lim="800000"/>
            <a:headEnd/>
            <a:tailEnd/>
          </a:ln>
        </p:spPr>
      </p:pic>
      <p:sp>
        <p:nvSpPr>
          <p:cNvPr id="3074" name="Rectangle 2"/>
          <p:cNvSpPr>
            <a:spLocks noGrp="1" noChangeArrowheads="1"/>
          </p:cNvSpPr>
          <p:nvPr>
            <p:ph type="ctrTitle"/>
          </p:nvPr>
        </p:nvSpPr>
        <p:spPr>
          <a:xfrm>
            <a:off x="1331913" y="754063"/>
            <a:ext cx="7343775" cy="1008062"/>
          </a:xfrm>
        </p:spPr>
        <p:txBody>
          <a:bodyPr tIns="0"/>
          <a:lstStyle>
            <a:lvl1pPr>
              <a:defRPr sz="29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1285875" y="4281488"/>
            <a:ext cx="3638550" cy="1008062"/>
          </a:xfrm>
        </p:spPr>
        <p:txBody>
          <a:bodyPr anchor="b"/>
          <a:lstStyle>
            <a:lvl1pPr marL="0" indent="0">
              <a:buFontTx/>
              <a:buNone/>
              <a:defRPr sz="16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5073650" y="6470650"/>
            <a:ext cx="3238500" cy="323850"/>
          </a:xfrm>
          <a:prstGeom prst="rect">
            <a:avLst/>
          </a:prstGeom>
        </p:spPr>
        <p:txBody>
          <a:bodyPr/>
          <a:lstStyle>
            <a:lvl1pPr>
              <a:defRPr/>
            </a:lvl1pPr>
          </a:lstStyle>
          <a:p>
            <a:pPr>
              <a:defRPr/>
            </a:pPr>
            <a:r>
              <a:rPr lang="en-US"/>
              <a:t>The Centre for Australian Weather and Climate Research</a:t>
            </a:r>
            <a:r>
              <a:rPr lang="en-US" sz="800">
                <a:solidFill>
                  <a:schemeClr val="accent1"/>
                </a:solidFill>
              </a:rPr>
              <a:t> </a:t>
            </a:r>
            <a:br>
              <a:rPr lang="en-US" sz="800">
                <a:solidFill>
                  <a:schemeClr val="accent1"/>
                </a:solidFill>
              </a:rPr>
            </a:br>
            <a:r>
              <a:rPr lang="en-US" sz="800">
                <a:solidFill>
                  <a:schemeClr val="tx1"/>
                </a:solidFill>
              </a:rPr>
              <a:t>A partnership between CSIRO and the Bureau of Meteorology</a:t>
            </a:r>
          </a:p>
        </p:txBody>
      </p:sp>
      <p:sp>
        <p:nvSpPr>
          <p:cNvPr id="5" name="Date Placeholder 4"/>
          <p:cNvSpPr>
            <a:spLocks noGrp="1"/>
          </p:cNvSpPr>
          <p:nvPr>
            <p:ph type="dt" sz="half"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003D28-F507-4D0A-9B69-D7B9A2A143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11125"/>
            <a:ext cx="2051050" cy="6197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9900" y="111125"/>
            <a:ext cx="6000750"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5073650" y="6470650"/>
            <a:ext cx="3238500" cy="323850"/>
          </a:xfrm>
          <a:prstGeom prst="rect">
            <a:avLst/>
          </a:prstGeom>
        </p:spPr>
        <p:txBody>
          <a:bodyPr/>
          <a:lstStyle>
            <a:lvl1pPr>
              <a:defRPr/>
            </a:lvl1pPr>
          </a:lstStyle>
          <a:p>
            <a:pPr>
              <a:defRPr/>
            </a:pPr>
            <a:r>
              <a:rPr lang="en-US"/>
              <a:t>The Centre for Australian Weather and Climate Research</a:t>
            </a:r>
            <a:r>
              <a:rPr lang="en-US" sz="800">
                <a:solidFill>
                  <a:schemeClr val="accent1"/>
                </a:solidFill>
              </a:rPr>
              <a:t> </a:t>
            </a:r>
            <a:br>
              <a:rPr lang="en-US" sz="800">
                <a:solidFill>
                  <a:schemeClr val="accent1"/>
                </a:solidFill>
              </a:rPr>
            </a:br>
            <a:r>
              <a:rPr lang="en-US" sz="800">
                <a:solidFill>
                  <a:schemeClr val="tx1"/>
                </a:solidFill>
              </a:rPr>
              <a:t>A partnership between CSIRO and the Bureau of Meteorology</a:t>
            </a:r>
          </a:p>
        </p:txBody>
      </p:sp>
      <p:sp>
        <p:nvSpPr>
          <p:cNvPr id="5" name="Date Placeholder 4"/>
          <p:cNvSpPr>
            <a:spLocks noGrp="1"/>
          </p:cNvSpPr>
          <p:nvPr>
            <p:ph type="dt" sz="half"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9EFF68-20EB-4339-B05D-0A400E8ABA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717800" y="6157913"/>
            <a:ext cx="4813300" cy="503237"/>
          </a:xfrm>
          <a:prstGeom prst="rect">
            <a:avLst/>
          </a:prstGeom>
          <a:noFill/>
          <a:ln w="9525">
            <a:noFill/>
            <a:miter lim="800000"/>
            <a:headEnd/>
            <a:tailEnd/>
          </a:ln>
          <a:effectLst/>
        </p:spPr>
        <p:txBody>
          <a:bodyPr>
            <a:spAutoFit/>
          </a:bodyPr>
          <a:lstStyle/>
          <a:p>
            <a:pPr>
              <a:defRPr/>
            </a:pPr>
            <a:r>
              <a:rPr lang="en-AU" sz="1400">
                <a:solidFill>
                  <a:srgbClr val="006F93"/>
                </a:solidFill>
              </a:rPr>
              <a:t>The Centre for Australian Weather and Climate Research</a:t>
            </a:r>
          </a:p>
          <a:p>
            <a:pPr>
              <a:defRPr/>
            </a:pPr>
            <a:r>
              <a:rPr lang="en-AU" sz="1300">
                <a:solidFill>
                  <a:srgbClr val="000000"/>
                </a:solidFill>
              </a:rPr>
              <a:t>A partnership between CSIRO and the Bureau of Meteorology</a:t>
            </a:r>
          </a:p>
        </p:txBody>
      </p:sp>
      <p:pic>
        <p:nvPicPr>
          <p:cNvPr id="5" name="Picture 5"/>
          <p:cNvPicPr>
            <a:picLocks noChangeAspect="1" noChangeArrowheads="1"/>
          </p:cNvPicPr>
          <p:nvPr/>
        </p:nvPicPr>
        <p:blipFill>
          <a:blip r:embed="rId2"/>
          <a:srcRect/>
          <a:stretch>
            <a:fillRect/>
          </a:stretch>
        </p:blipFill>
        <p:spPr bwMode="auto">
          <a:xfrm>
            <a:off x="466725" y="5537200"/>
            <a:ext cx="1619250" cy="1079500"/>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8023225" y="5934075"/>
            <a:ext cx="663575" cy="787400"/>
          </a:xfrm>
          <a:prstGeom prst="rect">
            <a:avLst/>
          </a:prstGeom>
          <a:noFill/>
          <a:ln w="9525">
            <a:noFill/>
            <a:miter lim="800000"/>
            <a:headEnd/>
            <a:tailEnd/>
          </a:ln>
        </p:spPr>
      </p:pic>
      <p:pic>
        <p:nvPicPr>
          <p:cNvPr id="7" name="Picture 7"/>
          <p:cNvPicPr>
            <a:picLocks noChangeAspect="1" noChangeArrowheads="1"/>
          </p:cNvPicPr>
          <p:nvPr/>
        </p:nvPicPr>
        <p:blipFill>
          <a:blip r:embed="rId4"/>
          <a:srcRect/>
          <a:stretch>
            <a:fillRect/>
          </a:stretch>
        </p:blipFill>
        <p:spPr bwMode="auto">
          <a:xfrm>
            <a:off x="0" y="1258888"/>
            <a:ext cx="9144000" cy="3651250"/>
          </a:xfrm>
          <a:prstGeom prst="rect">
            <a:avLst/>
          </a:prstGeom>
          <a:noFill/>
          <a:ln w="9525">
            <a:noFill/>
            <a:miter lim="800000"/>
            <a:headEnd/>
            <a:tailEnd/>
          </a:ln>
        </p:spPr>
      </p:pic>
      <p:pic>
        <p:nvPicPr>
          <p:cNvPr id="8" name="Picture 8"/>
          <p:cNvPicPr>
            <a:picLocks noChangeAspect="1" noChangeArrowheads="1"/>
          </p:cNvPicPr>
          <p:nvPr/>
        </p:nvPicPr>
        <p:blipFill>
          <a:blip r:embed="rId5"/>
          <a:srcRect/>
          <a:stretch>
            <a:fillRect/>
          </a:stretch>
        </p:blipFill>
        <p:spPr bwMode="auto">
          <a:xfrm>
            <a:off x="6640513" y="4203700"/>
            <a:ext cx="1433512" cy="955675"/>
          </a:xfrm>
          <a:prstGeom prst="rect">
            <a:avLst/>
          </a:prstGeom>
          <a:noFill/>
          <a:ln w="9525">
            <a:noFill/>
            <a:miter lim="800000"/>
            <a:headEnd/>
            <a:tailEnd/>
          </a:ln>
        </p:spPr>
      </p:pic>
      <p:sp>
        <p:nvSpPr>
          <p:cNvPr id="9" name="Line 9"/>
          <p:cNvSpPr>
            <a:spLocks noChangeShapeType="1"/>
          </p:cNvSpPr>
          <p:nvPr/>
        </p:nvSpPr>
        <p:spPr bwMode="auto">
          <a:xfrm>
            <a:off x="6519863" y="4386263"/>
            <a:ext cx="119062" cy="0"/>
          </a:xfrm>
          <a:prstGeom prst="line">
            <a:avLst/>
          </a:prstGeom>
          <a:noFill/>
          <a:ln w="9525">
            <a:solidFill>
              <a:schemeClr val="accent1"/>
            </a:solidFill>
            <a:round/>
            <a:headEnd/>
            <a:tailEnd/>
          </a:ln>
          <a:effectLst/>
        </p:spPr>
        <p:txBody>
          <a:bodyPr/>
          <a:lstStyle/>
          <a:p>
            <a:pPr>
              <a:defRPr/>
            </a:pPr>
            <a:endParaRPr lang="en-AU">
              <a:solidFill>
                <a:srgbClr val="000000"/>
              </a:solidFill>
            </a:endParaRPr>
          </a:p>
        </p:txBody>
      </p:sp>
      <p:sp>
        <p:nvSpPr>
          <p:cNvPr id="5122" name="Rectangle 2"/>
          <p:cNvSpPr>
            <a:spLocks noGrp="1" noChangeArrowheads="1"/>
          </p:cNvSpPr>
          <p:nvPr>
            <p:ph type="ctrTitle"/>
          </p:nvPr>
        </p:nvSpPr>
        <p:spPr>
          <a:xfrm>
            <a:off x="1331913" y="754063"/>
            <a:ext cx="7343775" cy="1008062"/>
          </a:xfrm>
        </p:spPr>
        <p:txBody>
          <a:bodyPr tIns="0"/>
          <a:lstStyle>
            <a:lvl1pPr>
              <a:defRPr sz="2900">
                <a:solidFill>
                  <a:schemeClr val="bg1"/>
                </a:solidFill>
              </a:defRPr>
            </a:lvl1pPr>
          </a:lstStyle>
          <a:p>
            <a:r>
              <a:rPr lang="en-AU"/>
              <a:t>Click to edit Master title style</a:t>
            </a:r>
          </a:p>
        </p:txBody>
      </p:sp>
      <p:sp>
        <p:nvSpPr>
          <p:cNvPr id="5123" name="Rectangle 3"/>
          <p:cNvSpPr>
            <a:spLocks noGrp="1" noChangeArrowheads="1"/>
          </p:cNvSpPr>
          <p:nvPr>
            <p:ph type="subTitle" idx="1"/>
          </p:nvPr>
        </p:nvSpPr>
        <p:spPr>
          <a:xfrm>
            <a:off x="1285875" y="4281488"/>
            <a:ext cx="3638550" cy="1008062"/>
          </a:xfrm>
        </p:spPr>
        <p:txBody>
          <a:bodyPr anchor="b"/>
          <a:lstStyle>
            <a:lvl1pPr marL="0" indent="0">
              <a:buFontTx/>
              <a:buNone/>
              <a:defRPr sz="1600" b="1"/>
            </a:lvl1pPr>
          </a:lstStyle>
          <a:p>
            <a:r>
              <a:rPr lang="en-AU"/>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Date Placeholder 4"/>
          <p:cNvSpPr>
            <a:spLocks noGrp="1"/>
          </p:cNvSpPr>
          <p:nvPr>
            <p:ph type="dt" sz="half"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CF0EACD-F156-4C5E-AE61-F513E65E5BB2}" type="slidenum">
              <a:rPr lang="en-AU"/>
              <a:pPr>
                <a:defRPr/>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4"/>
          <p:cNvSpPr>
            <a:spLocks noGrp="1"/>
          </p:cNvSpPr>
          <p:nvPr>
            <p:ph type="dt" sz="half"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2549CE3-4C66-4A28-A241-27126C354BF4}" type="slidenum">
              <a:rPr lang="en-AU"/>
              <a:pPr>
                <a:defRPr/>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9900" y="1385888"/>
            <a:ext cx="4025900" cy="4922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85888"/>
            <a:ext cx="4025900" cy="4922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5"/>
          <p:cNvSpPr>
            <a:spLocks noGrp="1"/>
          </p:cNvSpPr>
          <p:nvPr>
            <p:ph type="dt" sz="half" idx="11"/>
          </p:nvPr>
        </p:nvSpPr>
        <p:spPr/>
        <p:txBody>
          <a:bodyPr/>
          <a:lstStyle>
            <a:lvl1pPr>
              <a:defRPr/>
            </a:lvl1pPr>
          </a:lstStyle>
          <a:p>
            <a:pPr>
              <a:defRPr/>
            </a:pPr>
            <a:endParaRPr lang="en-AU"/>
          </a:p>
        </p:txBody>
      </p:sp>
      <p:sp>
        <p:nvSpPr>
          <p:cNvPr id="7" name="Slide Number Placeholder 6"/>
          <p:cNvSpPr>
            <a:spLocks noGrp="1"/>
          </p:cNvSpPr>
          <p:nvPr>
            <p:ph type="sldNum" sz="quarter" idx="12"/>
          </p:nvPr>
        </p:nvSpPr>
        <p:spPr/>
        <p:txBody>
          <a:bodyPr/>
          <a:lstStyle>
            <a:lvl1pPr>
              <a:defRPr/>
            </a:lvl1pPr>
          </a:lstStyle>
          <a:p>
            <a:pPr>
              <a:defRPr/>
            </a:pPr>
            <a:fld id="{99249BBD-68AE-4386-9300-6C603472A4BE}" type="slidenum">
              <a:rPr lang="en-AU"/>
              <a:pPr>
                <a:defRPr/>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Date Placeholder 7"/>
          <p:cNvSpPr>
            <a:spLocks noGrp="1"/>
          </p:cNvSpPr>
          <p:nvPr>
            <p:ph type="dt" sz="half" idx="11"/>
          </p:nvPr>
        </p:nvSpPr>
        <p:spPr/>
        <p:txBody>
          <a:bodyPr/>
          <a:lstStyle>
            <a:lvl1pPr>
              <a:defRPr/>
            </a:lvl1pPr>
          </a:lstStyle>
          <a:p>
            <a:pPr>
              <a:defRPr/>
            </a:pPr>
            <a:endParaRPr lang="en-AU"/>
          </a:p>
        </p:txBody>
      </p:sp>
      <p:sp>
        <p:nvSpPr>
          <p:cNvPr id="9" name="Slide Number Placeholder 8"/>
          <p:cNvSpPr>
            <a:spLocks noGrp="1"/>
          </p:cNvSpPr>
          <p:nvPr>
            <p:ph type="sldNum" sz="quarter" idx="12"/>
          </p:nvPr>
        </p:nvSpPr>
        <p:spPr/>
        <p:txBody>
          <a:bodyPr/>
          <a:lstStyle>
            <a:lvl1pPr>
              <a:defRPr/>
            </a:lvl1pPr>
          </a:lstStyle>
          <a:p>
            <a:pPr>
              <a:defRPr/>
            </a:pPr>
            <a:fld id="{59B83EE1-B0CF-4631-A8AF-17E4037BF1C9}" type="slidenum">
              <a:rPr lang="en-AU"/>
              <a:pPr>
                <a:defRPr/>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1"/>
          </p:nvPr>
        </p:nvSpPr>
        <p:spPr/>
        <p:txBody>
          <a:bodyPr/>
          <a:lstStyle>
            <a:lvl1pPr>
              <a:defRPr/>
            </a:lvl1pPr>
          </a:lstStyle>
          <a:p>
            <a:pPr>
              <a:defRPr/>
            </a:pPr>
            <a:endParaRPr lang="en-AU"/>
          </a:p>
        </p:txBody>
      </p:sp>
      <p:sp>
        <p:nvSpPr>
          <p:cNvPr id="5" name="Slide Number Placeholder 4"/>
          <p:cNvSpPr>
            <a:spLocks noGrp="1"/>
          </p:cNvSpPr>
          <p:nvPr>
            <p:ph type="sldNum" sz="quarter" idx="12"/>
          </p:nvPr>
        </p:nvSpPr>
        <p:spPr/>
        <p:txBody>
          <a:bodyPr/>
          <a:lstStyle>
            <a:lvl1pPr>
              <a:defRPr/>
            </a:lvl1pPr>
          </a:lstStyle>
          <a:p>
            <a:pPr>
              <a:defRPr/>
            </a:pPr>
            <a:fld id="{27152636-B7C1-45D9-8C6F-BEA063BFD08A}"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lvl1pPr>
              <a:defRPr/>
            </a:lvl1pPr>
          </a:lstStyle>
          <a:p>
            <a:pPr>
              <a:defRPr/>
            </a:pPr>
            <a:endParaRPr lang="en-AU"/>
          </a:p>
        </p:txBody>
      </p:sp>
      <p:sp>
        <p:nvSpPr>
          <p:cNvPr id="4" name="Slide Number Placeholder 3"/>
          <p:cNvSpPr>
            <a:spLocks noGrp="1"/>
          </p:cNvSpPr>
          <p:nvPr>
            <p:ph type="sldNum" sz="quarter" idx="12"/>
          </p:nvPr>
        </p:nvSpPr>
        <p:spPr/>
        <p:txBody>
          <a:bodyPr/>
          <a:lstStyle>
            <a:lvl1pPr>
              <a:defRPr/>
            </a:lvl1pPr>
          </a:lstStyle>
          <a:p>
            <a:pPr>
              <a:defRPr/>
            </a:pPr>
            <a:fld id="{93D74E07-E48A-49E3-AD05-6C8CD74200B2}" type="slidenum">
              <a:rPr lang="en-AU"/>
              <a:pPr>
                <a:defRPr/>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073650" y="6423025"/>
            <a:ext cx="3238500" cy="323850"/>
          </a:xfrm>
          <a:prstGeom prst="rect">
            <a:avLst/>
          </a:prstGeom>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6" name="Date Placeholder 5"/>
          <p:cNvSpPr>
            <a:spLocks noGrp="1"/>
          </p:cNvSpPr>
          <p:nvPr>
            <p:ph type="dt" sz="half" idx="11"/>
          </p:nvPr>
        </p:nvSpPr>
        <p:spPr/>
        <p:txBody>
          <a:bodyPr/>
          <a:lstStyle>
            <a:lvl1pPr>
              <a:defRPr/>
            </a:lvl1pPr>
          </a:lstStyle>
          <a:p>
            <a:pPr>
              <a:defRPr/>
            </a:pPr>
            <a:endParaRPr lang="en-AU"/>
          </a:p>
        </p:txBody>
      </p:sp>
      <p:sp>
        <p:nvSpPr>
          <p:cNvPr id="7" name="Slide Number Placeholder 6"/>
          <p:cNvSpPr>
            <a:spLocks noGrp="1"/>
          </p:cNvSpPr>
          <p:nvPr>
            <p:ph type="sldNum" sz="quarter" idx="12"/>
          </p:nvPr>
        </p:nvSpPr>
        <p:spPr/>
        <p:txBody>
          <a:bodyPr/>
          <a:lstStyle>
            <a:lvl1pPr>
              <a:defRPr/>
            </a:lvl1pPr>
          </a:lstStyle>
          <a:p>
            <a:pPr>
              <a:defRPr/>
            </a:pPr>
            <a:fld id="{FDF8B5D2-D2A8-4881-93A4-CD9F7A88850A}"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F31729-9391-488A-AB9C-E201D9DB62F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073650" y="6423025"/>
            <a:ext cx="3238500" cy="323850"/>
          </a:xfrm>
          <a:prstGeom prst="rect">
            <a:avLst/>
          </a:prstGeom>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6" name="Date Placeholder 5"/>
          <p:cNvSpPr>
            <a:spLocks noGrp="1"/>
          </p:cNvSpPr>
          <p:nvPr>
            <p:ph type="dt" sz="half" idx="11"/>
          </p:nvPr>
        </p:nvSpPr>
        <p:spPr/>
        <p:txBody>
          <a:bodyPr/>
          <a:lstStyle>
            <a:lvl1pPr>
              <a:defRPr/>
            </a:lvl1pPr>
          </a:lstStyle>
          <a:p>
            <a:pPr>
              <a:defRPr/>
            </a:pPr>
            <a:endParaRPr lang="en-AU"/>
          </a:p>
        </p:txBody>
      </p:sp>
      <p:sp>
        <p:nvSpPr>
          <p:cNvPr id="7" name="Slide Number Placeholder 6"/>
          <p:cNvSpPr>
            <a:spLocks noGrp="1"/>
          </p:cNvSpPr>
          <p:nvPr>
            <p:ph type="sldNum" sz="quarter" idx="12"/>
          </p:nvPr>
        </p:nvSpPr>
        <p:spPr/>
        <p:txBody>
          <a:bodyPr/>
          <a:lstStyle>
            <a:lvl1pPr>
              <a:defRPr/>
            </a:lvl1pPr>
          </a:lstStyle>
          <a:p>
            <a:pPr>
              <a:defRPr/>
            </a:pPr>
            <a:fld id="{FDBFB816-3E6C-4322-9F61-EFC0D5EA59FD}" type="slidenum">
              <a:rPr lang="en-AU"/>
              <a:pPr>
                <a:defRPr/>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5073650" y="6423025"/>
            <a:ext cx="3238500" cy="323850"/>
          </a:xfrm>
          <a:prstGeom prst="rect">
            <a:avLst/>
          </a:prstGeom>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5" name="Date Placeholder 4"/>
          <p:cNvSpPr>
            <a:spLocks noGrp="1"/>
          </p:cNvSpPr>
          <p:nvPr>
            <p:ph type="dt" sz="half"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D253D18-3F87-4C56-9188-3AB66BB3DD3A}" type="slidenum">
              <a:rPr lang="en-AU"/>
              <a:pPr>
                <a:defRPr/>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11125"/>
            <a:ext cx="2051050" cy="6197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9900" y="111125"/>
            <a:ext cx="6000750"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5073650" y="6423025"/>
            <a:ext cx="3238500" cy="323850"/>
          </a:xfrm>
          <a:prstGeom prst="rect">
            <a:avLst/>
          </a:prstGeom>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5" name="Date Placeholder 4"/>
          <p:cNvSpPr>
            <a:spLocks noGrp="1"/>
          </p:cNvSpPr>
          <p:nvPr>
            <p:ph type="dt" sz="half"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32B9FBE-1DFC-405F-8A60-6734E5EDCFA9}" type="slidenum">
              <a:rPr lang="en-AU"/>
              <a:pPr>
                <a:defRPr/>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08543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3592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43085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48516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8650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47483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8447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5073650" y="6470650"/>
            <a:ext cx="3238500" cy="323850"/>
          </a:xfrm>
          <a:prstGeom prst="rect">
            <a:avLst/>
          </a:prstGeom>
        </p:spPr>
        <p:txBody>
          <a:bodyPr/>
          <a:lstStyle>
            <a:lvl1pPr>
              <a:defRPr/>
            </a:lvl1pPr>
          </a:lstStyle>
          <a:p>
            <a:pPr>
              <a:defRPr/>
            </a:pPr>
            <a:r>
              <a:rPr lang="en-US"/>
              <a:t>The Centre for Australian Weather and Climate Research</a:t>
            </a:r>
            <a:r>
              <a:rPr lang="en-US" sz="800">
                <a:solidFill>
                  <a:schemeClr val="accent1"/>
                </a:solidFill>
              </a:rPr>
              <a:t> </a:t>
            </a:r>
            <a:br>
              <a:rPr lang="en-US" sz="800">
                <a:solidFill>
                  <a:schemeClr val="accent1"/>
                </a:solidFill>
              </a:rPr>
            </a:br>
            <a:r>
              <a:rPr lang="en-US" sz="800">
                <a:solidFill>
                  <a:schemeClr val="tx1"/>
                </a:solidFill>
              </a:rPr>
              <a:t>A partnership between CSIRO and the Bureau of Meteorology</a:t>
            </a:r>
          </a:p>
        </p:txBody>
      </p:sp>
      <p:sp>
        <p:nvSpPr>
          <p:cNvPr id="5" name="Date Placeholder 4"/>
          <p:cNvSpPr>
            <a:spLocks noGrp="1"/>
          </p:cNvSpPr>
          <p:nvPr>
            <p:ph type="dt" sz="half"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E32A6-436A-4F05-B00D-8F5F1545FD9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60181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8875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69378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4FCB52E-C4C8-40B9-811A-9D51B7F5C137}" type="datetimeFigureOut">
              <a:rPr lang="en-AU" smtClean="0">
                <a:solidFill>
                  <a:prstClr val="black">
                    <a:tint val="75000"/>
                  </a:prstClr>
                </a:solidFill>
              </a:rPr>
              <a:pPr/>
              <a:t>19/02/2015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71E0A6B-344C-4006-9675-5E3B4E4ABDF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0969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9900" y="1252538"/>
            <a:ext cx="4025900" cy="505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52538"/>
            <a:ext cx="4025900" cy="505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5"/>
          <p:cNvSpPr>
            <a:spLocks noGrp="1"/>
          </p:cNvSpPr>
          <p:nvPr>
            <p:ph type="dt" sz="half"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9C91B72-F9B4-44B8-996E-E6AB1BEC87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Date Placeholder 7"/>
          <p:cNvSpPr>
            <a:spLocks noGrp="1"/>
          </p:cNvSpPr>
          <p:nvPr>
            <p:ph type="dt" sz="half"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012D841-2097-4D2E-AD6D-C2CB1E143A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DFA71EA-6F4A-462A-9450-63397CE95A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B403537-CE95-4739-BA9D-9CE1817DF4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073650" y="6470650"/>
            <a:ext cx="3238500" cy="323850"/>
          </a:xfrm>
          <a:prstGeom prst="rect">
            <a:avLst/>
          </a:prstGeom>
        </p:spPr>
        <p:txBody>
          <a:bodyPr/>
          <a:lstStyle>
            <a:lvl1pPr>
              <a:defRPr/>
            </a:lvl1pPr>
          </a:lstStyle>
          <a:p>
            <a:pPr>
              <a:defRPr/>
            </a:pPr>
            <a:r>
              <a:rPr lang="en-US"/>
              <a:t>The Centre for Australian Weather and Climate Research</a:t>
            </a:r>
            <a:r>
              <a:rPr lang="en-US" sz="800">
                <a:solidFill>
                  <a:schemeClr val="accent1"/>
                </a:solidFill>
              </a:rPr>
              <a:t> </a:t>
            </a:r>
            <a:br>
              <a:rPr lang="en-US" sz="800">
                <a:solidFill>
                  <a:schemeClr val="accent1"/>
                </a:solidFill>
              </a:rPr>
            </a:br>
            <a:r>
              <a:rPr lang="en-US" sz="800">
                <a:solidFill>
                  <a:schemeClr val="tx1"/>
                </a:solidFill>
              </a:rPr>
              <a:t>A partnership between CSIRO and the Bureau of Meteorology</a:t>
            </a:r>
          </a:p>
        </p:txBody>
      </p:sp>
      <p:sp>
        <p:nvSpPr>
          <p:cNvPr id="6" name="Date Placeholder 5"/>
          <p:cNvSpPr>
            <a:spLocks noGrp="1"/>
          </p:cNvSpPr>
          <p:nvPr>
            <p:ph type="dt" sz="half"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C2CBCC8-7018-4B7D-B65B-6C489EE8F7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073650" y="6470650"/>
            <a:ext cx="3238500" cy="323850"/>
          </a:xfrm>
          <a:prstGeom prst="rect">
            <a:avLst/>
          </a:prstGeom>
        </p:spPr>
        <p:txBody>
          <a:bodyPr/>
          <a:lstStyle>
            <a:lvl1pPr>
              <a:defRPr/>
            </a:lvl1pPr>
          </a:lstStyle>
          <a:p>
            <a:pPr>
              <a:defRPr/>
            </a:pPr>
            <a:r>
              <a:rPr lang="en-US"/>
              <a:t>The Centre for Australian Weather and Climate Research</a:t>
            </a:r>
            <a:r>
              <a:rPr lang="en-US" sz="800">
                <a:solidFill>
                  <a:schemeClr val="accent1"/>
                </a:solidFill>
              </a:rPr>
              <a:t> </a:t>
            </a:r>
            <a:br>
              <a:rPr lang="en-US" sz="800">
                <a:solidFill>
                  <a:schemeClr val="accent1"/>
                </a:solidFill>
              </a:rPr>
            </a:br>
            <a:r>
              <a:rPr lang="en-US" sz="800">
                <a:solidFill>
                  <a:schemeClr val="tx1"/>
                </a:solidFill>
              </a:rPr>
              <a:t>A partnership between CSIRO and the Bureau of Meteorology</a:t>
            </a:r>
          </a:p>
        </p:txBody>
      </p:sp>
      <p:sp>
        <p:nvSpPr>
          <p:cNvPr id="6" name="Date Placeholder 5"/>
          <p:cNvSpPr>
            <a:spLocks noGrp="1"/>
          </p:cNvSpPr>
          <p:nvPr>
            <p:ph type="dt" sz="half"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83ADA83-73D1-4F7B-B2FB-1A1C1BE23D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1" descr="cawcrcontent01"/>
          <p:cNvPicPr>
            <a:picLocks noChangeAspect="1" noChangeArrowheads="1"/>
          </p:cNvPicPr>
          <p:nvPr userDrawn="1"/>
        </p:nvPicPr>
        <p:blipFill>
          <a:blip r:embed="rId13"/>
          <a:srcRect/>
          <a:stretch>
            <a:fillRect/>
          </a:stretch>
        </p:blipFill>
        <p:spPr bwMode="auto">
          <a:xfrm>
            <a:off x="0" y="0"/>
            <a:ext cx="9131300" cy="1166813"/>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69900" y="1252538"/>
            <a:ext cx="8204200" cy="5056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7" name="Rectangle 43"/>
          <p:cNvSpPr>
            <a:spLocks noGrp="1" noChangeArrowheads="1"/>
          </p:cNvSpPr>
          <p:nvPr>
            <p:ph type="dt" sz="half" idx="2"/>
          </p:nvPr>
        </p:nvSpPr>
        <p:spPr bwMode="auto">
          <a:xfrm>
            <a:off x="1687513" y="6423025"/>
            <a:ext cx="719137"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US"/>
          </a:p>
        </p:txBody>
      </p:sp>
      <p:sp>
        <p:nvSpPr>
          <p:cNvPr id="1068" name="Rectangle 44"/>
          <p:cNvSpPr>
            <a:spLocks noGrp="1" noChangeArrowheads="1"/>
          </p:cNvSpPr>
          <p:nvPr>
            <p:ph type="sldNum" sz="quarter" idx="4"/>
          </p:nvPr>
        </p:nvSpPr>
        <p:spPr bwMode="auto">
          <a:xfrm>
            <a:off x="465138" y="6423025"/>
            <a:ext cx="719137"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6F93"/>
                </a:solidFill>
              </a:defRPr>
            </a:lvl1pPr>
          </a:lstStyle>
          <a:p>
            <a:pPr>
              <a:defRPr/>
            </a:pPr>
            <a:fld id="{7281B99A-2EEA-4475-8C2A-C4F064797755}" type="slidenum">
              <a:rPr lang="en-US"/>
              <a:pPr>
                <a:defRPr/>
              </a:pPr>
              <a:t>‹#›</a:t>
            </a:fld>
            <a:endParaRPr lang="en-US"/>
          </a:p>
        </p:txBody>
      </p:sp>
      <p:sp>
        <p:nvSpPr>
          <p:cNvPr id="1033" name="Rectangle 2"/>
          <p:cNvSpPr>
            <a:spLocks noGrp="1" noChangeArrowheads="1"/>
          </p:cNvSpPr>
          <p:nvPr>
            <p:ph type="title"/>
          </p:nvPr>
        </p:nvSpPr>
        <p:spPr bwMode="auto">
          <a:xfrm>
            <a:off x="469900" y="111125"/>
            <a:ext cx="7234238" cy="75565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180975" indent="-180975" algn="l" rtl="0" eaLnBrk="0" fontAlgn="base" hangingPunct="0">
        <a:spcBef>
          <a:spcPct val="20000"/>
        </a:spcBef>
        <a:spcAft>
          <a:spcPct val="0"/>
        </a:spcAft>
        <a:buChar char="•"/>
        <a:defRPr sz="2000">
          <a:solidFill>
            <a:srgbClr val="006F93"/>
          </a:solidFill>
          <a:latin typeface="+mn-lt"/>
          <a:ea typeface="+mn-ea"/>
          <a:cs typeface="+mn-cs"/>
        </a:defRPr>
      </a:lvl1pPr>
      <a:lvl2pPr marL="538163" indent="-177800" algn="l" rtl="0" eaLnBrk="0" fontAlgn="base" hangingPunct="0">
        <a:spcBef>
          <a:spcPct val="20000"/>
        </a:spcBef>
        <a:spcAft>
          <a:spcPct val="0"/>
        </a:spcAft>
        <a:buChar char="•"/>
        <a:defRPr>
          <a:solidFill>
            <a:schemeClr val="tx1"/>
          </a:solidFill>
          <a:latin typeface="+mn-lt"/>
        </a:defRPr>
      </a:lvl2pPr>
      <a:lvl3pPr marL="893763" indent="-176213" algn="l" rtl="0" eaLnBrk="0" fontAlgn="base" hangingPunct="0">
        <a:spcBef>
          <a:spcPct val="20000"/>
        </a:spcBef>
        <a:spcAft>
          <a:spcPct val="0"/>
        </a:spcAft>
        <a:buChar char="•"/>
        <a:defRPr sz="1600">
          <a:solidFill>
            <a:schemeClr val="tx1"/>
          </a:solidFill>
          <a:latin typeface="+mn-lt"/>
        </a:defRPr>
      </a:lvl3pPr>
      <a:lvl4pPr marL="1257300" indent="-180975" algn="l" rtl="0" eaLnBrk="0" fontAlgn="base" hangingPunct="0">
        <a:spcBef>
          <a:spcPct val="20000"/>
        </a:spcBef>
        <a:spcAft>
          <a:spcPct val="0"/>
        </a:spcAft>
        <a:buChar char="•"/>
        <a:defRPr sz="1400">
          <a:solidFill>
            <a:schemeClr val="tx1"/>
          </a:solidFill>
          <a:latin typeface="+mn-lt"/>
        </a:defRPr>
      </a:lvl4pPr>
      <a:lvl5pPr marL="1617663" indent="-180975" algn="l" rtl="0" eaLnBrk="0" fontAlgn="base" hangingPunct="0">
        <a:spcBef>
          <a:spcPct val="20000"/>
        </a:spcBef>
        <a:spcAft>
          <a:spcPct val="0"/>
        </a:spcAft>
        <a:buChar char="•"/>
        <a:defRPr sz="1400">
          <a:solidFill>
            <a:schemeClr val="tx1"/>
          </a:solidFill>
          <a:latin typeface="+mn-lt"/>
        </a:defRPr>
      </a:lvl5pPr>
      <a:lvl6pPr marL="2074863" indent="-180975" algn="l" rtl="0" fontAlgn="base">
        <a:spcBef>
          <a:spcPct val="20000"/>
        </a:spcBef>
        <a:spcAft>
          <a:spcPct val="0"/>
        </a:spcAft>
        <a:buChar char="•"/>
        <a:defRPr sz="1400">
          <a:solidFill>
            <a:schemeClr val="tx1"/>
          </a:solidFill>
          <a:latin typeface="+mn-lt"/>
        </a:defRPr>
      </a:lvl6pPr>
      <a:lvl7pPr marL="2532063" indent="-180975" algn="l" rtl="0" fontAlgn="base">
        <a:spcBef>
          <a:spcPct val="20000"/>
        </a:spcBef>
        <a:spcAft>
          <a:spcPct val="0"/>
        </a:spcAft>
        <a:buChar char="•"/>
        <a:defRPr sz="1400">
          <a:solidFill>
            <a:schemeClr val="tx1"/>
          </a:solidFill>
          <a:latin typeface="+mn-lt"/>
        </a:defRPr>
      </a:lvl7pPr>
      <a:lvl8pPr marL="2989263" indent="-180975" algn="l" rtl="0" fontAlgn="base">
        <a:spcBef>
          <a:spcPct val="20000"/>
        </a:spcBef>
        <a:spcAft>
          <a:spcPct val="0"/>
        </a:spcAft>
        <a:buChar char="•"/>
        <a:defRPr sz="1400">
          <a:solidFill>
            <a:schemeClr val="tx1"/>
          </a:solidFill>
          <a:latin typeface="+mn-lt"/>
        </a:defRPr>
      </a:lvl8pPr>
      <a:lvl9pPr marL="3446463" indent="-180975"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469900" y="1385888"/>
            <a:ext cx="8204200" cy="4922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02" name="Rectangle 6"/>
          <p:cNvSpPr>
            <a:spLocks noGrp="1" noChangeArrowheads="1"/>
          </p:cNvSpPr>
          <p:nvPr>
            <p:ph type="dt" sz="half" idx="2"/>
          </p:nvPr>
        </p:nvSpPr>
        <p:spPr bwMode="auto">
          <a:xfrm>
            <a:off x="1687513" y="6423025"/>
            <a:ext cx="719137"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defRPr>
            </a:lvl1pPr>
          </a:lstStyle>
          <a:p>
            <a:pPr>
              <a:defRPr/>
            </a:pPr>
            <a:endParaRPr lang="en-AU"/>
          </a:p>
        </p:txBody>
      </p:sp>
      <p:sp>
        <p:nvSpPr>
          <p:cNvPr id="4103" name="Rectangle 7"/>
          <p:cNvSpPr>
            <a:spLocks noGrp="1" noChangeArrowheads="1"/>
          </p:cNvSpPr>
          <p:nvPr>
            <p:ph type="sldNum" sz="quarter" idx="4"/>
          </p:nvPr>
        </p:nvSpPr>
        <p:spPr bwMode="auto">
          <a:xfrm>
            <a:off x="465138" y="6423025"/>
            <a:ext cx="719137"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6F93"/>
                </a:solidFill>
              </a:defRPr>
            </a:lvl1pPr>
          </a:lstStyle>
          <a:p>
            <a:pPr>
              <a:defRPr/>
            </a:pPr>
            <a:fld id="{EA7BEF22-C257-4401-B23C-F53CE95F36A3}" type="slidenum">
              <a:rPr lang="en-AU"/>
              <a:pPr>
                <a:defRPr/>
              </a:pPr>
              <a:t>‹#›</a:t>
            </a:fld>
            <a:endParaRPr lang="en-AU"/>
          </a:p>
        </p:txBody>
      </p:sp>
      <p:pic>
        <p:nvPicPr>
          <p:cNvPr id="13320" name="Picture 8"/>
          <p:cNvPicPr>
            <a:picLocks noChangeAspect="1" noChangeArrowheads="1"/>
          </p:cNvPicPr>
          <p:nvPr/>
        </p:nvPicPr>
        <p:blipFill>
          <a:blip r:embed="rId13"/>
          <a:srcRect/>
          <a:stretch>
            <a:fillRect/>
          </a:stretch>
        </p:blipFill>
        <p:spPr bwMode="auto">
          <a:xfrm>
            <a:off x="9525" y="0"/>
            <a:ext cx="9134475" cy="1227138"/>
          </a:xfrm>
          <a:prstGeom prst="rect">
            <a:avLst/>
          </a:prstGeom>
          <a:noFill/>
          <a:ln w="9525">
            <a:noFill/>
            <a:miter lim="800000"/>
            <a:headEnd/>
            <a:tailEnd/>
          </a:ln>
        </p:spPr>
      </p:pic>
      <p:sp>
        <p:nvSpPr>
          <p:cNvPr id="13321" name="Rectangle 9"/>
          <p:cNvSpPr>
            <a:spLocks noGrp="1" noChangeArrowheads="1"/>
          </p:cNvSpPr>
          <p:nvPr>
            <p:ph type="title"/>
          </p:nvPr>
        </p:nvSpPr>
        <p:spPr bwMode="auto">
          <a:xfrm>
            <a:off x="469900" y="111125"/>
            <a:ext cx="7234238" cy="75565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AU" smtClean="0"/>
              <a:t>Click to edit Master title style</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180975" indent="-180975" algn="l" rtl="0" eaLnBrk="0" fontAlgn="base" hangingPunct="0">
        <a:spcBef>
          <a:spcPct val="20000"/>
        </a:spcBef>
        <a:spcAft>
          <a:spcPct val="0"/>
        </a:spcAft>
        <a:buChar char="•"/>
        <a:defRPr sz="2000">
          <a:solidFill>
            <a:srgbClr val="006F93"/>
          </a:solidFill>
          <a:latin typeface="+mn-lt"/>
          <a:ea typeface="+mn-ea"/>
          <a:cs typeface="+mn-cs"/>
        </a:defRPr>
      </a:lvl1pPr>
      <a:lvl2pPr marL="538163" indent="-177800" algn="l" rtl="0" eaLnBrk="0" fontAlgn="base" hangingPunct="0">
        <a:spcBef>
          <a:spcPct val="20000"/>
        </a:spcBef>
        <a:spcAft>
          <a:spcPct val="0"/>
        </a:spcAft>
        <a:buChar char="•"/>
        <a:defRPr>
          <a:solidFill>
            <a:schemeClr val="tx1"/>
          </a:solidFill>
          <a:latin typeface="+mn-lt"/>
        </a:defRPr>
      </a:lvl2pPr>
      <a:lvl3pPr marL="893763" indent="-176213" algn="l" rtl="0" eaLnBrk="0" fontAlgn="base" hangingPunct="0">
        <a:spcBef>
          <a:spcPct val="20000"/>
        </a:spcBef>
        <a:spcAft>
          <a:spcPct val="0"/>
        </a:spcAft>
        <a:buChar char="•"/>
        <a:defRPr sz="1600">
          <a:solidFill>
            <a:schemeClr val="tx1"/>
          </a:solidFill>
          <a:latin typeface="+mn-lt"/>
        </a:defRPr>
      </a:lvl3pPr>
      <a:lvl4pPr marL="1257300" indent="-180975" algn="l" rtl="0" eaLnBrk="0" fontAlgn="base" hangingPunct="0">
        <a:spcBef>
          <a:spcPct val="20000"/>
        </a:spcBef>
        <a:spcAft>
          <a:spcPct val="0"/>
        </a:spcAft>
        <a:buChar char="•"/>
        <a:defRPr sz="1400">
          <a:solidFill>
            <a:schemeClr val="tx1"/>
          </a:solidFill>
          <a:latin typeface="+mn-lt"/>
        </a:defRPr>
      </a:lvl4pPr>
      <a:lvl5pPr marL="1617663" indent="-180975" algn="l" rtl="0" eaLnBrk="0" fontAlgn="base" hangingPunct="0">
        <a:spcBef>
          <a:spcPct val="20000"/>
        </a:spcBef>
        <a:spcAft>
          <a:spcPct val="0"/>
        </a:spcAft>
        <a:buChar char="•"/>
        <a:defRPr sz="1400">
          <a:solidFill>
            <a:schemeClr val="tx1"/>
          </a:solidFill>
          <a:latin typeface="+mn-lt"/>
        </a:defRPr>
      </a:lvl5pPr>
      <a:lvl6pPr marL="2074863" indent="-180975" algn="l" rtl="0" fontAlgn="base">
        <a:spcBef>
          <a:spcPct val="20000"/>
        </a:spcBef>
        <a:spcAft>
          <a:spcPct val="0"/>
        </a:spcAft>
        <a:buChar char="•"/>
        <a:defRPr sz="1400">
          <a:solidFill>
            <a:schemeClr val="tx1"/>
          </a:solidFill>
          <a:latin typeface="+mn-lt"/>
        </a:defRPr>
      </a:lvl6pPr>
      <a:lvl7pPr marL="2532063" indent="-180975" algn="l" rtl="0" fontAlgn="base">
        <a:spcBef>
          <a:spcPct val="20000"/>
        </a:spcBef>
        <a:spcAft>
          <a:spcPct val="0"/>
        </a:spcAft>
        <a:buChar char="•"/>
        <a:defRPr sz="1400">
          <a:solidFill>
            <a:schemeClr val="tx1"/>
          </a:solidFill>
          <a:latin typeface="+mn-lt"/>
        </a:defRPr>
      </a:lvl7pPr>
      <a:lvl8pPr marL="2989263" indent="-180975" algn="l" rtl="0" fontAlgn="base">
        <a:spcBef>
          <a:spcPct val="20000"/>
        </a:spcBef>
        <a:spcAft>
          <a:spcPct val="0"/>
        </a:spcAft>
        <a:buChar char="•"/>
        <a:defRPr sz="1400">
          <a:solidFill>
            <a:schemeClr val="tx1"/>
          </a:solidFill>
          <a:latin typeface="+mn-lt"/>
        </a:defRPr>
      </a:lvl8pPr>
      <a:lvl9pPr marL="3446463" indent="-180975"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FCB52E-C4C8-40B9-811A-9D51B7F5C137}" type="datetimeFigureOut">
              <a:rPr lang="en-AU" smtClean="0">
                <a:solidFill>
                  <a:prstClr val="black">
                    <a:tint val="75000"/>
                  </a:prstClr>
                </a:solidFill>
                <a:latin typeface="Calibri"/>
              </a:rPr>
              <a:pPr fontAlgn="auto">
                <a:spcBef>
                  <a:spcPts val="0"/>
                </a:spcBef>
                <a:spcAft>
                  <a:spcPts val="0"/>
                </a:spcAft>
              </a:pPr>
              <a:t>19/02/2015</a:t>
            </a:fld>
            <a:endParaRPr lang="en-AU">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71E0A6B-344C-4006-9675-5E3B4E4ABDF3}" type="slidenum">
              <a:rPr lang="en-AU" smtClean="0">
                <a:solidFill>
                  <a:prstClr val="black">
                    <a:tint val="75000"/>
                  </a:prstClr>
                </a:solidFill>
                <a:latin typeface="Calibri"/>
              </a:rPr>
              <a:pPr fontAlgn="auto">
                <a:spcBef>
                  <a:spcPts val="0"/>
                </a:spcBef>
                <a:spcAft>
                  <a:spcPts val="0"/>
                </a:spcAft>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197787935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1331913" y="-108000"/>
            <a:ext cx="7343775" cy="1397000"/>
          </a:xfrm>
        </p:spPr>
        <p:txBody>
          <a:bodyPr/>
          <a:lstStyle/>
          <a:p>
            <a:pPr eaLnBrk="1" hangingPunct="1"/>
            <a:r>
              <a:rPr lang="en-AU" sz="2800" dirty="0" smtClean="0">
                <a:solidFill>
                  <a:schemeClr val="tx1"/>
                </a:solidFill>
              </a:rPr>
              <a:t>Evaluation and Improvement of the Unified Model for Short- and Medium-Range Prediction of Monsoon Rain Systems</a:t>
            </a:r>
            <a:endParaRPr lang="en-AU" sz="2800" dirty="0" smtClean="0"/>
          </a:p>
        </p:txBody>
      </p:sp>
      <p:sp>
        <p:nvSpPr>
          <p:cNvPr id="26626" name="Rectangle 3"/>
          <p:cNvSpPr>
            <a:spLocks noGrp="1" noChangeArrowheads="1"/>
          </p:cNvSpPr>
          <p:nvPr>
            <p:ph type="subTitle" idx="1"/>
          </p:nvPr>
        </p:nvSpPr>
        <p:spPr>
          <a:xfrm>
            <a:off x="469497" y="4197727"/>
            <a:ext cx="5202883" cy="1204913"/>
          </a:xfrm>
        </p:spPr>
        <p:txBody>
          <a:bodyPr/>
          <a:lstStyle/>
          <a:p>
            <a:pPr eaLnBrk="1" hangingPunct="1">
              <a:lnSpc>
                <a:spcPct val="114000"/>
              </a:lnSpc>
              <a:spcBef>
                <a:spcPts val="600"/>
              </a:spcBef>
            </a:pPr>
            <a:r>
              <a:rPr lang="en-US" sz="1800" dirty="0" smtClean="0"/>
              <a:t>Beth Ebert (PI), Noel </a:t>
            </a:r>
            <a:r>
              <a:rPr lang="en-US" sz="1800" dirty="0"/>
              <a:t>Davidson, Kamal </a:t>
            </a:r>
            <a:r>
              <a:rPr lang="en-US" sz="1800" dirty="0" err="1" smtClean="0"/>
              <a:t>Puri</a:t>
            </a:r>
            <a:r>
              <a:rPr lang="en-US" sz="1800" dirty="0" smtClean="0"/>
              <a:t> (CAWCR)</a:t>
            </a:r>
          </a:p>
          <a:p>
            <a:pPr eaLnBrk="1" hangingPunct="1">
              <a:lnSpc>
                <a:spcPct val="114000"/>
              </a:lnSpc>
              <a:spcBef>
                <a:spcPts val="600"/>
              </a:spcBef>
              <a:tabLst>
                <a:tab pos="263525" algn="l"/>
              </a:tabLst>
            </a:pPr>
            <a:r>
              <a:rPr lang="en-AU" sz="1800" dirty="0" smtClean="0"/>
              <a:t>Raghavendra Ashrit, </a:t>
            </a:r>
            <a:r>
              <a:rPr lang="en-US" sz="1800" dirty="0"/>
              <a:t>Gopal </a:t>
            </a:r>
            <a:r>
              <a:rPr lang="en-US" sz="1800" dirty="0" err="1"/>
              <a:t>Iyengar</a:t>
            </a:r>
            <a:r>
              <a:rPr lang="en-US" sz="1800" dirty="0"/>
              <a:t>, </a:t>
            </a:r>
            <a:r>
              <a:rPr lang="en-AU" sz="1800" dirty="0" err="1" smtClean="0"/>
              <a:t>Kuldeep</a:t>
            </a:r>
            <a:r>
              <a:rPr lang="en-AU" sz="1800" dirty="0" smtClean="0"/>
              <a:t> Sharma, </a:t>
            </a:r>
            <a:r>
              <a:rPr lang="en-AU" sz="1800" dirty="0" err="1" smtClean="0"/>
              <a:t>Ashis</a:t>
            </a:r>
            <a:r>
              <a:rPr lang="en-AU" sz="1800" dirty="0" smtClean="0"/>
              <a:t> Mitra, EN Rajagopal</a:t>
            </a:r>
            <a:r>
              <a:rPr lang="en-AU" sz="1800" dirty="0"/>
              <a:t> </a:t>
            </a:r>
            <a:r>
              <a:rPr lang="en-AU" sz="1800" dirty="0" smtClean="0"/>
              <a:t>(NCMRWF)</a:t>
            </a: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CESS-G_96_120_Ind_20140904_0.50.gif"/>
          <p:cNvPicPr>
            <a:picLocks noChangeAspect="1"/>
          </p:cNvPicPr>
          <p:nvPr/>
        </p:nvPicPr>
        <p:blipFill>
          <a:blip r:embed="rId3"/>
          <a:stretch>
            <a:fillRect/>
          </a:stretch>
        </p:blipFill>
        <p:spPr>
          <a:xfrm>
            <a:off x="0" y="3261360"/>
            <a:ext cx="5003142" cy="3017520"/>
          </a:xfrm>
          <a:prstGeom prst="rect">
            <a:avLst/>
          </a:prstGeom>
        </p:spPr>
      </p:pic>
      <p:pic>
        <p:nvPicPr>
          <p:cNvPr id="9" name="Picture 8" descr="NCUM_96_120_Ind_20140904_0.50.gif"/>
          <p:cNvPicPr>
            <a:picLocks noChangeAspect="1"/>
          </p:cNvPicPr>
          <p:nvPr/>
        </p:nvPicPr>
        <p:blipFill>
          <a:blip r:embed="rId4"/>
          <a:stretch>
            <a:fillRect/>
          </a:stretch>
        </p:blipFill>
        <p:spPr>
          <a:xfrm>
            <a:off x="2057400" y="2423160"/>
            <a:ext cx="5003142" cy="3017520"/>
          </a:xfrm>
          <a:prstGeom prst="rect">
            <a:avLst/>
          </a:prstGeom>
        </p:spPr>
      </p:pic>
      <p:pic>
        <p:nvPicPr>
          <p:cNvPr id="7" name="Picture 6" descr="UKMO_96_120_Ind_20140904_0.50.gif"/>
          <p:cNvPicPr>
            <a:picLocks noChangeAspect="1"/>
          </p:cNvPicPr>
          <p:nvPr/>
        </p:nvPicPr>
        <p:blipFill>
          <a:blip r:embed="rId5"/>
          <a:stretch>
            <a:fillRect/>
          </a:stretch>
        </p:blipFill>
        <p:spPr>
          <a:xfrm>
            <a:off x="4140858" y="1539240"/>
            <a:ext cx="5003142" cy="3017520"/>
          </a:xfrm>
          <a:prstGeom prst="rect">
            <a:avLst/>
          </a:prstGeom>
        </p:spPr>
      </p:pic>
      <p:sp>
        <p:nvSpPr>
          <p:cNvPr id="2" name="TextBox 1"/>
          <p:cNvSpPr txBox="1"/>
          <p:nvPr/>
        </p:nvSpPr>
        <p:spPr>
          <a:xfrm>
            <a:off x="466689" y="2863334"/>
            <a:ext cx="1390124" cy="369332"/>
          </a:xfrm>
          <a:prstGeom prst="rect">
            <a:avLst/>
          </a:prstGeom>
          <a:noFill/>
        </p:spPr>
        <p:txBody>
          <a:bodyPr wrap="none" rtlCol="0">
            <a:spAutoFit/>
          </a:bodyPr>
          <a:lstStyle/>
          <a:p>
            <a:pPr algn="ctr"/>
            <a:r>
              <a:rPr lang="en-AU" dirty="0" smtClean="0"/>
              <a:t>ACCESS-G</a:t>
            </a:r>
            <a:endParaRPr lang="en-AU" dirty="0"/>
          </a:p>
        </p:txBody>
      </p:sp>
      <p:sp>
        <p:nvSpPr>
          <p:cNvPr id="6" name="TextBox 5"/>
          <p:cNvSpPr txBox="1"/>
          <p:nvPr/>
        </p:nvSpPr>
        <p:spPr>
          <a:xfrm>
            <a:off x="2786065" y="2053828"/>
            <a:ext cx="877163" cy="369332"/>
          </a:xfrm>
          <a:prstGeom prst="rect">
            <a:avLst/>
          </a:prstGeom>
          <a:noFill/>
        </p:spPr>
        <p:txBody>
          <a:bodyPr wrap="none" rtlCol="0">
            <a:spAutoFit/>
          </a:bodyPr>
          <a:lstStyle/>
          <a:p>
            <a:pPr algn="ctr"/>
            <a:r>
              <a:rPr lang="en-AU" dirty="0" smtClean="0"/>
              <a:t>NCUM</a:t>
            </a:r>
            <a:endParaRPr lang="en-AU" dirty="0"/>
          </a:p>
        </p:txBody>
      </p:sp>
      <p:sp>
        <p:nvSpPr>
          <p:cNvPr id="10" name="TextBox 9"/>
          <p:cNvSpPr txBox="1"/>
          <p:nvPr/>
        </p:nvSpPr>
        <p:spPr>
          <a:xfrm>
            <a:off x="4840882" y="1169908"/>
            <a:ext cx="877163" cy="369332"/>
          </a:xfrm>
          <a:prstGeom prst="rect">
            <a:avLst/>
          </a:prstGeom>
          <a:noFill/>
        </p:spPr>
        <p:txBody>
          <a:bodyPr wrap="none" rtlCol="0">
            <a:spAutoFit/>
          </a:bodyPr>
          <a:lstStyle/>
          <a:p>
            <a:pPr algn="ctr"/>
            <a:r>
              <a:rPr lang="en-AU" dirty="0" smtClean="0"/>
              <a:t>UKMO</a:t>
            </a:r>
            <a:endParaRPr lang="en-AU" dirty="0"/>
          </a:p>
        </p:txBody>
      </p:sp>
      <p:sp>
        <p:nvSpPr>
          <p:cNvPr id="11" name="TextBox 10"/>
          <p:cNvSpPr txBox="1"/>
          <p:nvPr/>
        </p:nvSpPr>
        <p:spPr>
          <a:xfrm>
            <a:off x="6918577" y="1169908"/>
            <a:ext cx="1954381" cy="369332"/>
          </a:xfrm>
          <a:prstGeom prst="rect">
            <a:avLst/>
          </a:prstGeom>
          <a:noFill/>
        </p:spPr>
        <p:txBody>
          <a:bodyPr wrap="none" rtlCol="0">
            <a:spAutoFit/>
          </a:bodyPr>
          <a:lstStyle/>
          <a:p>
            <a:pPr algn="ctr"/>
            <a:r>
              <a:rPr lang="en-AU" dirty="0" smtClean="0"/>
              <a:t>Analysis (NSGM)</a:t>
            </a:r>
            <a:endParaRPr lang="en-AU" dirty="0"/>
          </a:p>
        </p:txBody>
      </p:sp>
      <p:sp>
        <p:nvSpPr>
          <p:cNvPr id="12" name="Rectangle 2"/>
          <p:cNvSpPr>
            <a:spLocks noGrp="1" noChangeArrowheads="1"/>
          </p:cNvSpPr>
          <p:nvPr>
            <p:ph type="title" idx="4294967295"/>
          </p:nvPr>
        </p:nvSpPr>
        <p:spPr>
          <a:xfrm>
            <a:off x="469900" y="111125"/>
            <a:ext cx="7234238" cy="755650"/>
          </a:xfrm>
        </p:spPr>
        <p:txBody>
          <a:bodyPr/>
          <a:lstStyle/>
          <a:p>
            <a:r>
              <a:rPr lang="en-AU" dirty="0" smtClean="0"/>
              <a:t>5-day forecasts from global models</a:t>
            </a:r>
          </a:p>
        </p:txBody>
      </p:sp>
    </p:spTree>
    <p:extLst>
      <p:ext uri="{BB962C8B-B14F-4D97-AF65-F5344CB8AC3E}">
        <p14:creationId xmlns:p14="http://schemas.microsoft.com/office/powerpoint/2010/main" val="207541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469900" y="111125"/>
            <a:ext cx="7234238" cy="755650"/>
          </a:xfrm>
        </p:spPr>
        <p:txBody>
          <a:bodyPr/>
          <a:lstStyle/>
          <a:p>
            <a:r>
              <a:rPr lang="en-AU" dirty="0" smtClean="0"/>
              <a:t>Zooming in…</a:t>
            </a:r>
          </a:p>
        </p:txBody>
      </p:sp>
      <p:sp>
        <p:nvSpPr>
          <p:cNvPr id="8" name="Rectangle 3"/>
          <p:cNvSpPr txBox="1">
            <a:spLocks noChangeArrowheads="1"/>
          </p:cNvSpPr>
          <p:nvPr/>
        </p:nvSpPr>
        <p:spPr bwMode="auto">
          <a:xfrm>
            <a:off x="272716" y="1055172"/>
            <a:ext cx="4779730" cy="2200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6F93"/>
                </a:solidFill>
                <a:latin typeface="+mn-lt"/>
                <a:ea typeface="+mn-ea"/>
                <a:cs typeface="+mn-cs"/>
              </a:defRPr>
            </a:lvl1pPr>
            <a:lvl2pPr marL="538163" indent="-177800" algn="l" rtl="0" eaLnBrk="0" fontAlgn="base" hangingPunct="0">
              <a:spcBef>
                <a:spcPct val="20000"/>
              </a:spcBef>
              <a:spcAft>
                <a:spcPct val="0"/>
              </a:spcAft>
              <a:buChar char="•"/>
              <a:defRPr>
                <a:solidFill>
                  <a:schemeClr val="tx1"/>
                </a:solidFill>
                <a:latin typeface="+mn-lt"/>
              </a:defRPr>
            </a:lvl2pPr>
            <a:lvl3pPr marL="893763" indent="-176213" algn="l" rtl="0" eaLnBrk="0" fontAlgn="base" hangingPunct="0">
              <a:spcBef>
                <a:spcPct val="20000"/>
              </a:spcBef>
              <a:spcAft>
                <a:spcPct val="0"/>
              </a:spcAft>
              <a:buChar char="•"/>
              <a:defRPr sz="1600">
                <a:solidFill>
                  <a:schemeClr val="tx1"/>
                </a:solidFill>
                <a:latin typeface="+mn-lt"/>
              </a:defRPr>
            </a:lvl3pPr>
            <a:lvl4pPr marL="1257300" indent="-180975" algn="l" rtl="0" eaLnBrk="0" fontAlgn="base" hangingPunct="0">
              <a:spcBef>
                <a:spcPct val="20000"/>
              </a:spcBef>
              <a:spcAft>
                <a:spcPct val="0"/>
              </a:spcAft>
              <a:buChar char="•"/>
              <a:defRPr sz="1400">
                <a:solidFill>
                  <a:schemeClr val="tx1"/>
                </a:solidFill>
                <a:latin typeface="+mn-lt"/>
              </a:defRPr>
            </a:lvl4pPr>
            <a:lvl5pPr marL="1617663" indent="-180975" algn="l" rtl="0" eaLnBrk="0" fontAlgn="base" hangingPunct="0">
              <a:spcBef>
                <a:spcPct val="20000"/>
              </a:spcBef>
              <a:spcAft>
                <a:spcPct val="0"/>
              </a:spcAft>
              <a:buChar char="•"/>
              <a:defRPr sz="1400">
                <a:solidFill>
                  <a:schemeClr val="tx1"/>
                </a:solidFill>
                <a:latin typeface="+mn-lt"/>
              </a:defRPr>
            </a:lvl5pPr>
            <a:lvl6pPr marL="2074863" indent="-180975" algn="l" rtl="0" fontAlgn="base">
              <a:spcBef>
                <a:spcPct val="20000"/>
              </a:spcBef>
              <a:spcAft>
                <a:spcPct val="0"/>
              </a:spcAft>
              <a:buChar char="•"/>
              <a:defRPr sz="1400">
                <a:solidFill>
                  <a:schemeClr val="tx1"/>
                </a:solidFill>
                <a:latin typeface="+mn-lt"/>
              </a:defRPr>
            </a:lvl6pPr>
            <a:lvl7pPr marL="2532063" indent="-180975" algn="l" rtl="0" fontAlgn="base">
              <a:spcBef>
                <a:spcPct val="20000"/>
              </a:spcBef>
              <a:spcAft>
                <a:spcPct val="0"/>
              </a:spcAft>
              <a:buChar char="•"/>
              <a:defRPr sz="1400">
                <a:solidFill>
                  <a:schemeClr val="tx1"/>
                </a:solidFill>
                <a:latin typeface="+mn-lt"/>
              </a:defRPr>
            </a:lvl7pPr>
            <a:lvl8pPr marL="2989263" indent="-180975" algn="l" rtl="0" fontAlgn="base">
              <a:spcBef>
                <a:spcPct val="20000"/>
              </a:spcBef>
              <a:spcAft>
                <a:spcPct val="0"/>
              </a:spcAft>
              <a:buChar char="•"/>
              <a:defRPr sz="1400">
                <a:solidFill>
                  <a:schemeClr val="tx1"/>
                </a:solidFill>
                <a:latin typeface="+mn-lt"/>
              </a:defRPr>
            </a:lvl8pPr>
            <a:lvl9pPr marL="3446463" indent="-180975" algn="l" rtl="0" fontAlgn="base">
              <a:spcBef>
                <a:spcPct val="20000"/>
              </a:spcBef>
              <a:spcAft>
                <a:spcPct val="0"/>
              </a:spcAft>
              <a:buChar char="•"/>
              <a:defRPr sz="1400">
                <a:solidFill>
                  <a:schemeClr val="tx1"/>
                </a:solidFill>
                <a:latin typeface="+mn-lt"/>
              </a:defRPr>
            </a:lvl9pPr>
          </a:lstStyle>
          <a:p>
            <a:pPr marL="0" indent="0">
              <a:buNone/>
            </a:pPr>
            <a:r>
              <a:rPr lang="en-AU" kern="0" dirty="0" smtClean="0">
                <a:cs typeface="Arial" charset="0"/>
              </a:rPr>
              <a:t>CRA verification (40mm threshold) </a:t>
            </a:r>
          </a:p>
          <a:p>
            <a:pPr marL="360363" lvl="1"/>
            <a:r>
              <a:rPr lang="en-AU" kern="0" dirty="0" smtClean="0">
                <a:cs typeface="Arial" charset="0"/>
              </a:rPr>
              <a:t>Forecast heavy rain too far to the south, not intense enough</a:t>
            </a:r>
            <a:endParaRPr lang="en-US" kern="0" dirty="0" smtClean="0">
              <a:cs typeface="Arial" charset="0"/>
            </a:endParaRPr>
          </a:p>
          <a:p>
            <a:pPr marL="360363" lvl="1"/>
            <a:r>
              <a:rPr lang="en-US" kern="0" dirty="0" smtClean="0">
                <a:cs typeface="Arial" charset="0"/>
              </a:rPr>
              <a:t>Dominant sources of error </a:t>
            </a:r>
          </a:p>
          <a:p>
            <a:pPr marL="717550" lvl="2"/>
            <a:r>
              <a:rPr lang="en-US" kern="0" dirty="0" smtClean="0">
                <a:cs typeface="Arial" charset="0"/>
              </a:rPr>
              <a:t>ACCESS-G – pattern</a:t>
            </a:r>
          </a:p>
          <a:p>
            <a:pPr marL="717550" lvl="2"/>
            <a:r>
              <a:rPr lang="en-US" kern="0" dirty="0" smtClean="0">
                <a:cs typeface="Arial" charset="0"/>
              </a:rPr>
              <a:t>NCUM – volume and pattern</a:t>
            </a:r>
          </a:p>
          <a:p>
            <a:pPr marL="717550" lvl="2"/>
            <a:r>
              <a:rPr lang="en-US" kern="0" dirty="0" smtClean="0">
                <a:cs typeface="Arial" charset="0"/>
              </a:rPr>
              <a:t>UKMO – displacement </a:t>
            </a:r>
          </a:p>
        </p:txBody>
      </p:sp>
      <p:grpSp>
        <p:nvGrpSpPr>
          <p:cNvPr id="24" name="Group 23"/>
          <p:cNvGrpSpPr/>
          <p:nvPr/>
        </p:nvGrpSpPr>
        <p:grpSpPr>
          <a:xfrm>
            <a:off x="5036948" y="30999"/>
            <a:ext cx="4091553" cy="3200400"/>
            <a:chOff x="5052446" y="247971"/>
            <a:chExt cx="4091553" cy="3200400"/>
          </a:xfrm>
        </p:grpSpPr>
        <p:pic>
          <p:nvPicPr>
            <p:cNvPr id="5" name="Picture 4" descr="CRA1_96-120.gif"/>
            <p:cNvPicPr>
              <a:picLocks noChangeAspect="1"/>
            </p:cNvPicPr>
            <p:nvPr/>
          </p:nvPicPr>
          <p:blipFill rotWithShape="1">
            <a:blip r:embed="rId3"/>
            <a:srcRect l="9443"/>
            <a:stretch/>
          </p:blipFill>
          <p:spPr>
            <a:xfrm>
              <a:off x="5052446" y="247971"/>
              <a:ext cx="4091553" cy="3200400"/>
            </a:xfrm>
            <a:prstGeom prst="rect">
              <a:avLst/>
            </a:prstGeom>
          </p:spPr>
        </p:pic>
        <p:sp>
          <p:nvSpPr>
            <p:cNvPr id="9" name="TextBox 8"/>
            <p:cNvSpPr txBox="1"/>
            <p:nvPr/>
          </p:nvSpPr>
          <p:spPr>
            <a:xfrm>
              <a:off x="6221058" y="870505"/>
              <a:ext cx="877163" cy="369332"/>
            </a:xfrm>
            <a:prstGeom prst="rect">
              <a:avLst/>
            </a:prstGeom>
            <a:noFill/>
          </p:spPr>
          <p:txBody>
            <a:bodyPr wrap="none" rtlCol="0">
              <a:spAutoFit/>
            </a:bodyPr>
            <a:lstStyle/>
            <a:p>
              <a:pPr algn="ctr"/>
              <a:r>
                <a:rPr lang="en-AU" dirty="0" smtClean="0"/>
                <a:t>NCUM</a:t>
              </a:r>
              <a:endParaRPr lang="en-AU" dirty="0"/>
            </a:p>
          </p:txBody>
        </p:sp>
        <p:cxnSp>
          <p:nvCxnSpPr>
            <p:cNvPr id="3" name="Straight Arrow Connector 2"/>
            <p:cNvCxnSpPr/>
            <p:nvPr/>
          </p:nvCxnSpPr>
          <p:spPr>
            <a:xfrm flipV="1">
              <a:off x="5837694" y="831742"/>
              <a:ext cx="123986" cy="3571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610290" y="3533613"/>
            <a:ext cx="4518212" cy="3200400"/>
            <a:chOff x="4625788" y="3533613"/>
            <a:chExt cx="4518212" cy="3200400"/>
          </a:xfrm>
        </p:grpSpPr>
        <p:pic>
          <p:nvPicPr>
            <p:cNvPr id="6" name="Picture 5" descr="CRA1_96-120.gif"/>
            <p:cNvPicPr>
              <a:picLocks noChangeAspect="1"/>
            </p:cNvPicPr>
            <p:nvPr/>
          </p:nvPicPr>
          <p:blipFill>
            <a:blip r:embed="rId4"/>
            <a:stretch>
              <a:fillRect/>
            </a:stretch>
          </p:blipFill>
          <p:spPr>
            <a:xfrm>
              <a:off x="4625788" y="3533613"/>
              <a:ext cx="4518212" cy="3200400"/>
            </a:xfrm>
            <a:prstGeom prst="rect">
              <a:avLst/>
            </a:prstGeom>
          </p:spPr>
        </p:pic>
        <p:sp>
          <p:nvSpPr>
            <p:cNvPr id="11" name="TextBox 10"/>
            <p:cNvSpPr txBox="1"/>
            <p:nvPr/>
          </p:nvSpPr>
          <p:spPr>
            <a:xfrm>
              <a:off x="6221059" y="4118965"/>
              <a:ext cx="877163" cy="369332"/>
            </a:xfrm>
            <a:prstGeom prst="rect">
              <a:avLst/>
            </a:prstGeom>
            <a:noFill/>
          </p:spPr>
          <p:txBody>
            <a:bodyPr wrap="none" rtlCol="0">
              <a:spAutoFit/>
            </a:bodyPr>
            <a:lstStyle/>
            <a:p>
              <a:pPr algn="ctr"/>
              <a:r>
                <a:rPr lang="en-AU" dirty="0" smtClean="0"/>
                <a:t>UKMO</a:t>
              </a:r>
              <a:endParaRPr lang="en-AU" dirty="0"/>
            </a:p>
          </p:txBody>
        </p:sp>
        <p:cxnSp>
          <p:nvCxnSpPr>
            <p:cNvPr id="17" name="Straight Arrow Connector 16"/>
            <p:cNvCxnSpPr/>
            <p:nvPr/>
          </p:nvCxnSpPr>
          <p:spPr>
            <a:xfrm flipV="1">
              <a:off x="5786033" y="3961725"/>
              <a:ext cx="0" cy="3984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07576" y="3533613"/>
            <a:ext cx="4518212" cy="3200400"/>
            <a:chOff x="107576" y="3533613"/>
            <a:chExt cx="4518212" cy="3200400"/>
          </a:xfrm>
        </p:grpSpPr>
        <p:pic>
          <p:nvPicPr>
            <p:cNvPr id="4" name="Picture 3" descr="CRA1_96-120.gif"/>
            <p:cNvPicPr>
              <a:picLocks noChangeAspect="1"/>
            </p:cNvPicPr>
            <p:nvPr/>
          </p:nvPicPr>
          <p:blipFill>
            <a:blip r:embed="rId5"/>
            <a:stretch>
              <a:fillRect/>
            </a:stretch>
          </p:blipFill>
          <p:spPr>
            <a:xfrm>
              <a:off x="107576" y="3533613"/>
              <a:ext cx="4518212" cy="3200400"/>
            </a:xfrm>
            <a:prstGeom prst="rect">
              <a:avLst/>
            </a:prstGeom>
          </p:spPr>
        </p:pic>
        <p:sp>
          <p:nvSpPr>
            <p:cNvPr id="10" name="TextBox 9"/>
            <p:cNvSpPr txBox="1"/>
            <p:nvPr/>
          </p:nvSpPr>
          <p:spPr>
            <a:xfrm>
              <a:off x="1671620" y="4160732"/>
              <a:ext cx="1390124" cy="369332"/>
            </a:xfrm>
            <a:prstGeom prst="rect">
              <a:avLst/>
            </a:prstGeom>
            <a:noFill/>
          </p:spPr>
          <p:txBody>
            <a:bodyPr wrap="none" rtlCol="0">
              <a:spAutoFit/>
            </a:bodyPr>
            <a:lstStyle/>
            <a:p>
              <a:pPr algn="ctr"/>
              <a:r>
                <a:rPr lang="en-AU" dirty="0" smtClean="0"/>
                <a:t>ACCESS-G</a:t>
              </a:r>
              <a:endParaRPr lang="en-AU" dirty="0"/>
            </a:p>
          </p:txBody>
        </p:sp>
        <p:cxnSp>
          <p:nvCxnSpPr>
            <p:cNvPr id="18" name="Straight Arrow Connector 17"/>
            <p:cNvCxnSpPr/>
            <p:nvPr/>
          </p:nvCxnSpPr>
          <p:spPr>
            <a:xfrm flipV="1">
              <a:off x="1322522" y="3961725"/>
              <a:ext cx="0" cy="5770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74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nrf-access-g-NCUM-UM-JJA2014mm-rga-2by2-day3.gif"/>
          <p:cNvPicPr>
            <a:picLocks noChangeAspect="1"/>
          </p:cNvPicPr>
          <p:nvPr/>
        </p:nvPicPr>
        <p:blipFill>
          <a:blip r:embed="rId2"/>
          <a:srcRect l="6444" r="8222"/>
          <a:stretch>
            <a:fillRect/>
          </a:stretch>
        </p:blipFill>
        <p:spPr>
          <a:xfrm>
            <a:off x="1190270" y="1115878"/>
            <a:ext cx="6124930" cy="5742122"/>
          </a:xfrm>
          <a:prstGeom prst="rect">
            <a:avLst/>
          </a:prstGeom>
        </p:spPr>
      </p:pic>
      <p:sp>
        <p:nvSpPr>
          <p:cNvPr id="3" name="Title 1"/>
          <p:cNvSpPr>
            <a:spLocks noGrp="1"/>
          </p:cNvSpPr>
          <p:nvPr>
            <p:ph type="title"/>
          </p:nvPr>
        </p:nvSpPr>
        <p:spPr>
          <a:xfrm>
            <a:off x="469900" y="111125"/>
            <a:ext cx="7234238" cy="755650"/>
          </a:xfrm>
        </p:spPr>
        <p:txBody>
          <a:bodyPr/>
          <a:lstStyle/>
          <a:p>
            <a:r>
              <a:rPr lang="en-AU" dirty="0" smtClean="0"/>
              <a:t>Seasonal performance comparison</a:t>
            </a:r>
            <a:endParaRPr lang="en-AU" dirty="0"/>
          </a:p>
        </p:txBody>
      </p:sp>
    </p:spTree>
    <p:extLst>
      <p:ext uri="{BB962C8B-B14F-4D97-AF65-F5344CB8AC3E}">
        <p14:creationId xmlns:p14="http://schemas.microsoft.com/office/powerpoint/2010/main" val="1035163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Monsoon example – Day 2 forecasts</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890"/>
            <a:ext cx="4602997" cy="277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498" y="2660848"/>
            <a:ext cx="4602997" cy="277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003" y="1905210"/>
            <a:ext cx="4602997" cy="277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4696" y="3123558"/>
            <a:ext cx="1390124" cy="369332"/>
          </a:xfrm>
          <a:prstGeom prst="rect">
            <a:avLst/>
          </a:prstGeom>
          <a:noFill/>
        </p:spPr>
        <p:txBody>
          <a:bodyPr wrap="none" rtlCol="0">
            <a:spAutoFit/>
          </a:bodyPr>
          <a:lstStyle/>
          <a:p>
            <a:pPr algn="ctr"/>
            <a:r>
              <a:rPr lang="en-AU" dirty="0" smtClean="0"/>
              <a:t>ACCESS-G</a:t>
            </a:r>
            <a:endParaRPr lang="en-AU" dirty="0"/>
          </a:p>
        </p:txBody>
      </p:sp>
      <p:sp>
        <p:nvSpPr>
          <p:cNvPr id="9" name="TextBox 8"/>
          <p:cNvSpPr txBox="1"/>
          <p:nvPr/>
        </p:nvSpPr>
        <p:spPr>
          <a:xfrm>
            <a:off x="2921346" y="2297332"/>
            <a:ext cx="877163" cy="369332"/>
          </a:xfrm>
          <a:prstGeom prst="rect">
            <a:avLst/>
          </a:prstGeom>
          <a:noFill/>
        </p:spPr>
        <p:txBody>
          <a:bodyPr wrap="none" rtlCol="0">
            <a:spAutoFit/>
          </a:bodyPr>
          <a:lstStyle/>
          <a:p>
            <a:pPr algn="ctr"/>
            <a:r>
              <a:rPr lang="en-AU" dirty="0" smtClean="0"/>
              <a:t>NCUM</a:t>
            </a:r>
            <a:endParaRPr lang="en-AU" dirty="0"/>
          </a:p>
        </p:txBody>
      </p:sp>
      <p:sp>
        <p:nvSpPr>
          <p:cNvPr id="10" name="TextBox 9"/>
          <p:cNvSpPr txBox="1"/>
          <p:nvPr/>
        </p:nvSpPr>
        <p:spPr>
          <a:xfrm>
            <a:off x="4946945" y="1536528"/>
            <a:ext cx="1377300" cy="369332"/>
          </a:xfrm>
          <a:prstGeom prst="rect">
            <a:avLst/>
          </a:prstGeom>
          <a:noFill/>
        </p:spPr>
        <p:txBody>
          <a:bodyPr wrap="none" rtlCol="0">
            <a:spAutoFit/>
          </a:bodyPr>
          <a:lstStyle/>
          <a:p>
            <a:pPr algn="ctr"/>
            <a:r>
              <a:rPr lang="en-AU" dirty="0" smtClean="0"/>
              <a:t>ACCESS-R</a:t>
            </a:r>
            <a:endParaRPr lang="en-AU" dirty="0"/>
          </a:p>
        </p:txBody>
      </p:sp>
      <p:sp>
        <p:nvSpPr>
          <p:cNvPr id="11" name="TextBox 10"/>
          <p:cNvSpPr txBox="1"/>
          <p:nvPr/>
        </p:nvSpPr>
        <p:spPr>
          <a:xfrm>
            <a:off x="7183095" y="1536528"/>
            <a:ext cx="1704314" cy="369332"/>
          </a:xfrm>
          <a:prstGeom prst="rect">
            <a:avLst/>
          </a:prstGeom>
          <a:noFill/>
        </p:spPr>
        <p:txBody>
          <a:bodyPr wrap="none" rtlCol="0">
            <a:spAutoFit/>
          </a:bodyPr>
          <a:lstStyle/>
          <a:p>
            <a:pPr algn="ctr"/>
            <a:r>
              <a:rPr lang="en-AU" dirty="0" err="1" smtClean="0"/>
              <a:t>Gauge+TRMM</a:t>
            </a:r>
            <a:endParaRPr lang="en-AU" dirty="0"/>
          </a:p>
        </p:txBody>
      </p:sp>
    </p:spTree>
    <p:extLst>
      <p:ext uri="{BB962C8B-B14F-4D97-AF65-F5344CB8AC3E}">
        <p14:creationId xmlns:p14="http://schemas.microsoft.com/office/powerpoint/2010/main" val="2380220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Zooming in…</a:t>
            </a:r>
            <a:endParaRPr lang="en-AU" dirty="0"/>
          </a:p>
        </p:txBody>
      </p:sp>
      <p:sp>
        <p:nvSpPr>
          <p:cNvPr id="5" name="Rectangle 3"/>
          <p:cNvSpPr txBox="1">
            <a:spLocks noChangeArrowheads="1"/>
          </p:cNvSpPr>
          <p:nvPr/>
        </p:nvSpPr>
        <p:spPr bwMode="auto">
          <a:xfrm>
            <a:off x="272716" y="1055172"/>
            <a:ext cx="4299284" cy="2200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6F93"/>
                </a:solidFill>
                <a:latin typeface="+mn-lt"/>
                <a:ea typeface="+mn-ea"/>
                <a:cs typeface="+mn-cs"/>
              </a:defRPr>
            </a:lvl1pPr>
            <a:lvl2pPr marL="538163" indent="-177800" algn="l" rtl="0" eaLnBrk="0" fontAlgn="base" hangingPunct="0">
              <a:spcBef>
                <a:spcPct val="20000"/>
              </a:spcBef>
              <a:spcAft>
                <a:spcPct val="0"/>
              </a:spcAft>
              <a:buChar char="•"/>
              <a:defRPr>
                <a:solidFill>
                  <a:schemeClr val="tx1"/>
                </a:solidFill>
                <a:latin typeface="+mn-lt"/>
              </a:defRPr>
            </a:lvl2pPr>
            <a:lvl3pPr marL="893763" indent="-176213" algn="l" rtl="0" eaLnBrk="0" fontAlgn="base" hangingPunct="0">
              <a:spcBef>
                <a:spcPct val="20000"/>
              </a:spcBef>
              <a:spcAft>
                <a:spcPct val="0"/>
              </a:spcAft>
              <a:buChar char="•"/>
              <a:defRPr sz="1600">
                <a:solidFill>
                  <a:schemeClr val="tx1"/>
                </a:solidFill>
                <a:latin typeface="+mn-lt"/>
              </a:defRPr>
            </a:lvl3pPr>
            <a:lvl4pPr marL="1257300" indent="-180975" algn="l" rtl="0" eaLnBrk="0" fontAlgn="base" hangingPunct="0">
              <a:spcBef>
                <a:spcPct val="20000"/>
              </a:spcBef>
              <a:spcAft>
                <a:spcPct val="0"/>
              </a:spcAft>
              <a:buChar char="•"/>
              <a:defRPr sz="1400">
                <a:solidFill>
                  <a:schemeClr val="tx1"/>
                </a:solidFill>
                <a:latin typeface="+mn-lt"/>
              </a:defRPr>
            </a:lvl4pPr>
            <a:lvl5pPr marL="1617663" indent="-180975" algn="l" rtl="0" eaLnBrk="0" fontAlgn="base" hangingPunct="0">
              <a:spcBef>
                <a:spcPct val="20000"/>
              </a:spcBef>
              <a:spcAft>
                <a:spcPct val="0"/>
              </a:spcAft>
              <a:buChar char="•"/>
              <a:defRPr sz="1400">
                <a:solidFill>
                  <a:schemeClr val="tx1"/>
                </a:solidFill>
                <a:latin typeface="+mn-lt"/>
              </a:defRPr>
            </a:lvl5pPr>
            <a:lvl6pPr marL="2074863" indent="-180975" algn="l" rtl="0" fontAlgn="base">
              <a:spcBef>
                <a:spcPct val="20000"/>
              </a:spcBef>
              <a:spcAft>
                <a:spcPct val="0"/>
              </a:spcAft>
              <a:buChar char="•"/>
              <a:defRPr sz="1400">
                <a:solidFill>
                  <a:schemeClr val="tx1"/>
                </a:solidFill>
                <a:latin typeface="+mn-lt"/>
              </a:defRPr>
            </a:lvl6pPr>
            <a:lvl7pPr marL="2532063" indent="-180975" algn="l" rtl="0" fontAlgn="base">
              <a:spcBef>
                <a:spcPct val="20000"/>
              </a:spcBef>
              <a:spcAft>
                <a:spcPct val="0"/>
              </a:spcAft>
              <a:buChar char="•"/>
              <a:defRPr sz="1400">
                <a:solidFill>
                  <a:schemeClr val="tx1"/>
                </a:solidFill>
                <a:latin typeface="+mn-lt"/>
              </a:defRPr>
            </a:lvl7pPr>
            <a:lvl8pPr marL="2989263" indent="-180975" algn="l" rtl="0" fontAlgn="base">
              <a:spcBef>
                <a:spcPct val="20000"/>
              </a:spcBef>
              <a:spcAft>
                <a:spcPct val="0"/>
              </a:spcAft>
              <a:buChar char="•"/>
              <a:defRPr sz="1400">
                <a:solidFill>
                  <a:schemeClr val="tx1"/>
                </a:solidFill>
                <a:latin typeface="+mn-lt"/>
              </a:defRPr>
            </a:lvl8pPr>
            <a:lvl9pPr marL="3446463" indent="-180975" algn="l" rtl="0" fontAlgn="base">
              <a:spcBef>
                <a:spcPct val="20000"/>
              </a:spcBef>
              <a:spcAft>
                <a:spcPct val="0"/>
              </a:spcAft>
              <a:buChar char="•"/>
              <a:defRPr sz="1400">
                <a:solidFill>
                  <a:schemeClr val="tx1"/>
                </a:solidFill>
                <a:latin typeface="+mn-lt"/>
              </a:defRPr>
            </a:lvl9pPr>
          </a:lstStyle>
          <a:p>
            <a:pPr marL="0" indent="0">
              <a:buNone/>
            </a:pPr>
            <a:r>
              <a:rPr lang="en-AU" sz="1800" kern="0" dirty="0" smtClean="0">
                <a:cs typeface="Arial" charset="0"/>
              </a:rPr>
              <a:t>CRA verification (40mm threshold) </a:t>
            </a:r>
          </a:p>
          <a:p>
            <a:pPr marL="360363" lvl="1"/>
            <a:r>
              <a:rPr lang="en-AU" sz="1600" kern="0" dirty="0" smtClean="0">
                <a:cs typeface="Arial" charset="0"/>
              </a:rPr>
              <a:t>Forecast heavy rain displaced a bit too far to the north (east), </a:t>
            </a:r>
          </a:p>
          <a:p>
            <a:pPr marL="360363" lvl="1"/>
            <a:r>
              <a:rPr lang="en-AU" sz="1600" kern="0" dirty="0" smtClean="0">
                <a:cs typeface="Arial" charset="0"/>
              </a:rPr>
              <a:t>ACCESS-R maximum rain too great</a:t>
            </a:r>
            <a:endParaRPr lang="en-US" sz="1600" kern="0" dirty="0" smtClean="0">
              <a:cs typeface="Arial" charset="0"/>
            </a:endParaRPr>
          </a:p>
          <a:p>
            <a:pPr marL="360363" lvl="1"/>
            <a:r>
              <a:rPr lang="en-US" sz="1600" kern="0" dirty="0" smtClean="0">
                <a:cs typeface="Arial" charset="0"/>
              </a:rPr>
              <a:t>Dominant sources of error </a:t>
            </a:r>
          </a:p>
          <a:p>
            <a:pPr marL="717550" lvl="2"/>
            <a:r>
              <a:rPr lang="en-US" sz="1400" kern="0" dirty="0" smtClean="0">
                <a:cs typeface="Arial" charset="0"/>
              </a:rPr>
              <a:t>ACCESS-G – pattern</a:t>
            </a:r>
          </a:p>
          <a:p>
            <a:pPr marL="717550" lvl="2"/>
            <a:r>
              <a:rPr lang="en-US" sz="1400" kern="0" dirty="0" smtClean="0">
                <a:cs typeface="Arial" charset="0"/>
              </a:rPr>
              <a:t>NCUM – displacement and pattern</a:t>
            </a:r>
          </a:p>
          <a:p>
            <a:pPr marL="717550" lvl="2"/>
            <a:r>
              <a:rPr lang="en-US" sz="1400" kern="0" dirty="0" smtClean="0">
                <a:cs typeface="Arial" charset="0"/>
              </a:rPr>
              <a:t>ACCESS-R - pattern</a:t>
            </a:r>
          </a:p>
        </p:txBody>
      </p:sp>
      <p:grpSp>
        <p:nvGrpSpPr>
          <p:cNvPr id="21" name="Group 20"/>
          <p:cNvGrpSpPr/>
          <p:nvPr/>
        </p:nvGrpSpPr>
        <p:grpSpPr>
          <a:xfrm>
            <a:off x="4572000" y="17460"/>
            <a:ext cx="4572000" cy="3238500"/>
            <a:chOff x="4572000" y="17460"/>
            <a:chExt cx="4572000" cy="3238500"/>
          </a:xfrm>
        </p:grpSpPr>
        <p:grpSp>
          <p:nvGrpSpPr>
            <p:cNvPr id="15" name="Group 14"/>
            <p:cNvGrpSpPr/>
            <p:nvPr/>
          </p:nvGrpSpPr>
          <p:grpSpPr>
            <a:xfrm>
              <a:off x="4572000" y="17460"/>
              <a:ext cx="4572000" cy="3238500"/>
              <a:chOff x="4572000" y="17460"/>
              <a:chExt cx="4572000" cy="323850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460"/>
                <a:ext cx="45720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H="1">
                <a:off x="5164619" y="808692"/>
                <a:ext cx="39379" cy="312887"/>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275271" y="17460"/>
              <a:ext cx="914033" cy="246221"/>
            </a:xfrm>
            <a:prstGeom prst="rect">
              <a:avLst/>
            </a:prstGeom>
            <a:solidFill>
              <a:schemeClr val="bg1"/>
            </a:solidFill>
          </p:spPr>
          <p:txBody>
            <a:bodyPr wrap="none" tIns="0" bIns="0" rtlCol="0">
              <a:spAutoFit/>
            </a:bodyPr>
            <a:lstStyle/>
            <a:p>
              <a:pPr algn="ctr"/>
              <a:r>
                <a:rPr lang="en-AU" sz="1600" dirty="0" smtClean="0"/>
                <a:t> NCUM </a:t>
              </a:r>
              <a:endParaRPr lang="en-AU" sz="1600" dirty="0"/>
            </a:p>
          </p:txBody>
        </p:sp>
      </p:grpSp>
      <p:grpSp>
        <p:nvGrpSpPr>
          <p:cNvPr id="19" name="Group 18"/>
          <p:cNvGrpSpPr/>
          <p:nvPr/>
        </p:nvGrpSpPr>
        <p:grpSpPr>
          <a:xfrm>
            <a:off x="0" y="3399317"/>
            <a:ext cx="4572000" cy="3376669"/>
            <a:chOff x="0" y="3399317"/>
            <a:chExt cx="4572000" cy="3376669"/>
          </a:xfrm>
        </p:grpSpPr>
        <p:grpSp>
          <p:nvGrpSpPr>
            <p:cNvPr id="18" name="Group 17"/>
            <p:cNvGrpSpPr/>
            <p:nvPr/>
          </p:nvGrpSpPr>
          <p:grpSpPr>
            <a:xfrm>
              <a:off x="0" y="3537486"/>
              <a:ext cx="4572000" cy="3238500"/>
              <a:chOff x="0" y="3537486"/>
              <a:chExt cx="4572000" cy="323850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7486"/>
                <a:ext cx="45720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439775" y="4418276"/>
                <a:ext cx="269592"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534816" y="3399317"/>
              <a:ext cx="1253868" cy="246221"/>
            </a:xfrm>
            <a:prstGeom prst="rect">
              <a:avLst/>
            </a:prstGeom>
            <a:solidFill>
              <a:schemeClr val="bg1"/>
            </a:solidFill>
          </p:spPr>
          <p:txBody>
            <a:bodyPr wrap="none" tIns="0" bIns="0" rtlCol="0">
              <a:spAutoFit/>
            </a:bodyPr>
            <a:lstStyle/>
            <a:p>
              <a:pPr algn="ctr"/>
              <a:r>
                <a:rPr lang="en-AU" sz="1600" dirty="0" smtClean="0"/>
                <a:t>ACCESS-G</a:t>
              </a:r>
              <a:endParaRPr lang="en-AU" sz="1600" dirty="0"/>
            </a:p>
          </p:txBody>
        </p:sp>
      </p:grpSp>
      <p:grpSp>
        <p:nvGrpSpPr>
          <p:cNvPr id="20" name="Group 19"/>
          <p:cNvGrpSpPr/>
          <p:nvPr/>
        </p:nvGrpSpPr>
        <p:grpSpPr>
          <a:xfrm>
            <a:off x="4572000" y="3461197"/>
            <a:ext cx="4572000" cy="3314789"/>
            <a:chOff x="4572000" y="3461197"/>
            <a:chExt cx="4572000" cy="3314789"/>
          </a:xfrm>
        </p:grpSpPr>
        <p:grpSp>
          <p:nvGrpSpPr>
            <p:cNvPr id="17" name="Group 16"/>
            <p:cNvGrpSpPr/>
            <p:nvPr/>
          </p:nvGrpSpPr>
          <p:grpSpPr>
            <a:xfrm>
              <a:off x="4572000" y="3537486"/>
              <a:ext cx="4572000" cy="3238500"/>
              <a:chOff x="4572000" y="3537486"/>
              <a:chExt cx="4572000" cy="3238500"/>
            </a:xfrm>
          </p:grpSpPr>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37486"/>
                <a:ext cx="45720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5534108" y="4309607"/>
                <a:ext cx="31805" cy="21468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058858" y="3461197"/>
              <a:ext cx="1241044" cy="246221"/>
            </a:xfrm>
            <a:prstGeom prst="rect">
              <a:avLst/>
            </a:prstGeom>
            <a:solidFill>
              <a:schemeClr val="bg1"/>
            </a:solidFill>
          </p:spPr>
          <p:txBody>
            <a:bodyPr wrap="none" tIns="0" bIns="0" rtlCol="0">
              <a:spAutoFit/>
            </a:bodyPr>
            <a:lstStyle/>
            <a:p>
              <a:pPr algn="ctr"/>
              <a:r>
                <a:rPr lang="en-AU" sz="1600" dirty="0" smtClean="0"/>
                <a:t>ACCESS-R</a:t>
              </a:r>
              <a:endParaRPr lang="en-AU" sz="1600" dirty="0"/>
            </a:p>
          </p:txBody>
        </p:sp>
      </p:grpSp>
    </p:spTree>
    <p:extLst>
      <p:ext uri="{BB962C8B-B14F-4D97-AF65-F5344CB8AC3E}">
        <p14:creationId xmlns:p14="http://schemas.microsoft.com/office/powerpoint/2010/main" val="3347549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11125"/>
            <a:ext cx="7234238" cy="849770"/>
          </a:xfrm>
        </p:spPr>
        <p:txBody>
          <a:bodyPr/>
          <a:lstStyle/>
          <a:p>
            <a:r>
              <a:rPr lang="en-AU" dirty="0" smtClean="0"/>
              <a:t>Global model performance for Australian summertime rain, DJF2013-14, land + sea</a:t>
            </a:r>
            <a:endParaRPr lang="en-AU" dirty="0"/>
          </a:p>
        </p:txBody>
      </p:sp>
      <p:sp>
        <p:nvSpPr>
          <p:cNvPr id="7" name="Content Placeholder 6"/>
          <p:cNvSpPr>
            <a:spLocks noGrp="1"/>
          </p:cNvSpPr>
          <p:nvPr>
            <p:ph sz="half" idx="2"/>
          </p:nvPr>
        </p:nvSpPr>
        <p:spPr>
          <a:xfrm>
            <a:off x="433953" y="5448128"/>
            <a:ext cx="8240147" cy="1409871"/>
          </a:xfrm>
        </p:spPr>
        <p:txBody>
          <a:bodyPr/>
          <a:lstStyle/>
          <a:p>
            <a:pPr marL="0" indent="0">
              <a:buNone/>
            </a:pPr>
            <a:r>
              <a:rPr lang="en-AU" sz="2000" dirty="0" smtClean="0"/>
              <a:t>Broadly similar performance</a:t>
            </a:r>
          </a:p>
          <a:p>
            <a:r>
              <a:rPr lang="en-AU" sz="1800" dirty="0" smtClean="0">
                <a:solidFill>
                  <a:schemeClr val="tx1"/>
                </a:solidFill>
              </a:rPr>
              <a:t>Both models over-predict light rain, </a:t>
            </a:r>
            <a:r>
              <a:rPr lang="en-AU" sz="1800" dirty="0">
                <a:solidFill>
                  <a:schemeClr val="tx1"/>
                </a:solidFill>
              </a:rPr>
              <a:t>ACCESS has higher </a:t>
            </a:r>
            <a:r>
              <a:rPr lang="en-AU" sz="1800" dirty="0" smtClean="0">
                <a:solidFill>
                  <a:schemeClr val="tx1"/>
                </a:solidFill>
              </a:rPr>
              <a:t>POD</a:t>
            </a:r>
          </a:p>
          <a:p>
            <a:r>
              <a:rPr lang="en-AU" sz="1800" dirty="0" smtClean="0">
                <a:solidFill>
                  <a:schemeClr val="tx1"/>
                </a:solidFill>
              </a:rPr>
              <a:t>Similar false alarm ratio for both models</a:t>
            </a:r>
          </a:p>
          <a:p>
            <a:r>
              <a:rPr lang="en-AU" sz="1800" dirty="0" smtClean="0">
                <a:solidFill>
                  <a:schemeClr val="tx1"/>
                </a:solidFill>
              </a:rPr>
              <a:t>ACCESS has higher skill according to ETS</a:t>
            </a:r>
            <a:endParaRPr lang="en-AU" sz="1800" dirty="0">
              <a:solidFill>
                <a:schemeClr val="tx1"/>
              </a:solidFill>
            </a:endParaRPr>
          </a:p>
        </p:txBody>
      </p:sp>
      <p:graphicFrame>
        <p:nvGraphicFramePr>
          <p:cNvPr id="9" name="Chart 8"/>
          <p:cNvGraphicFramePr>
            <a:graphicFrameLocks/>
          </p:cNvGraphicFramePr>
          <p:nvPr>
            <p:extLst>
              <p:ext uri="{D42A27DB-BD31-4B8C-83A1-F6EECF244321}">
                <p14:modId xmlns:p14="http://schemas.microsoft.com/office/powerpoint/2010/main" val="1547598907"/>
              </p:ext>
            </p:extLst>
          </p:nvPr>
        </p:nvGraphicFramePr>
        <p:xfrm>
          <a:off x="542430" y="3060105"/>
          <a:ext cx="3993698" cy="2401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665822104"/>
              </p:ext>
            </p:extLst>
          </p:nvPr>
        </p:nvGraphicFramePr>
        <p:xfrm>
          <a:off x="542430" y="1031212"/>
          <a:ext cx="3993698" cy="2401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nvGraphicFramePr>
        <p:xfrm>
          <a:off x="4576762" y="1028700"/>
          <a:ext cx="3993698" cy="24016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863969706"/>
              </p:ext>
            </p:extLst>
          </p:nvPr>
        </p:nvGraphicFramePr>
        <p:xfrm>
          <a:off x="4615992" y="3049682"/>
          <a:ext cx="3993698" cy="2401661"/>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2324746" y="1070697"/>
            <a:ext cx="2169762" cy="646331"/>
          </a:xfrm>
          <a:prstGeom prst="rect">
            <a:avLst/>
          </a:prstGeom>
          <a:noFill/>
        </p:spPr>
        <p:txBody>
          <a:bodyPr wrap="square" rtlCol="0">
            <a:spAutoFit/>
          </a:bodyPr>
          <a:lstStyle/>
          <a:p>
            <a:pPr algn="ctr"/>
            <a:r>
              <a:rPr lang="en-AU" b="1" dirty="0" smtClean="0"/>
              <a:t>Day 3</a:t>
            </a:r>
          </a:p>
          <a:p>
            <a:pPr algn="ctr"/>
            <a:r>
              <a:rPr lang="en-AU" b="1" dirty="0" smtClean="0"/>
              <a:t>NCUM    </a:t>
            </a:r>
            <a:r>
              <a:rPr lang="en-AU" b="1" dirty="0" smtClean="0">
                <a:solidFill>
                  <a:srgbClr val="5998C8"/>
                </a:solidFill>
              </a:rPr>
              <a:t>ACCESS</a:t>
            </a:r>
            <a:endParaRPr lang="en-AU" b="1" dirty="0">
              <a:solidFill>
                <a:srgbClr val="5998C8"/>
              </a:solidFill>
            </a:endParaRPr>
          </a:p>
        </p:txBody>
      </p:sp>
      <p:cxnSp>
        <p:nvCxnSpPr>
          <p:cNvPr id="16" name="Straight Connector 15"/>
          <p:cNvCxnSpPr/>
          <p:nvPr/>
        </p:nvCxnSpPr>
        <p:spPr>
          <a:xfrm>
            <a:off x="1115878" y="3952068"/>
            <a:ext cx="317715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02983" y="6119336"/>
            <a:ext cx="2255746" cy="738664"/>
          </a:xfrm>
          <a:prstGeom prst="rect">
            <a:avLst/>
          </a:prstGeom>
          <a:noFill/>
        </p:spPr>
        <p:txBody>
          <a:bodyPr wrap="none" rtlCol="0">
            <a:spAutoFit/>
          </a:bodyPr>
          <a:lstStyle/>
          <a:p>
            <a:r>
              <a:rPr lang="en-AU" sz="1400" dirty="0" smtClean="0"/>
              <a:t>* Not identical resolutions:</a:t>
            </a:r>
          </a:p>
          <a:p>
            <a:pPr marL="720725" lvl="1" indent="-263525"/>
            <a:r>
              <a:rPr lang="en-AU" sz="1400" dirty="0" smtClean="0"/>
              <a:t>ACCESS-G ~40km</a:t>
            </a:r>
          </a:p>
          <a:p>
            <a:pPr marL="720725" lvl="1" indent="-263525"/>
            <a:r>
              <a:rPr lang="en-AU" sz="1400" dirty="0" smtClean="0"/>
              <a:t>NCUM ~30km</a:t>
            </a:r>
            <a:endParaRPr lang="en-AU" sz="1400" dirty="0"/>
          </a:p>
        </p:txBody>
      </p:sp>
    </p:spTree>
    <p:extLst>
      <p:ext uri="{BB962C8B-B14F-4D97-AF65-F5344CB8AC3E}">
        <p14:creationId xmlns:p14="http://schemas.microsoft.com/office/powerpoint/2010/main" val="4054630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Models get drier with lead time</a:t>
            </a:r>
            <a:endParaRPr lang="en-AU" dirty="0"/>
          </a:p>
        </p:txBody>
      </p:sp>
      <p:sp>
        <p:nvSpPr>
          <p:cNvPr id="3" name="Content Placeholder 2"/>
          <p:cNvSpPr>
            <a:spLocks noGrp="1"/>
          </p:cNvSpPr>
          <p:nvPr>
            <p:ph idx="1"/>
          </p:nvPr>
        </p:nvSpPr>
        <p:spPr>
          <a:xfrm>
            <a:off x="469900" y="4133461"/>
            <a:ext cx="8204200" cy="513184"/>
          </a:xfrm>
        </p:spPr>
        <p:txBody>
          <a:bodyPr/>
          <a:lstStyle/>
          <a:p>
            <a:pPr marL="0" indent="0">
              <a:buNone/>
            </a:pPr>
            <a:r>
              <a:rPr lang="en-AU" dirty="0" smtClean="0"/>
              <a:t>DJF 2013-14 verification against </a:t>
            </a:r>
            <a:r>
              <a:rPr lang="en-AU" dirty="0" err="1" smtClean="0"/>
              <a:t>gauge+TRMM</a:t>
            </a:r>
            <a:r>
              <a:rPr lang="en-AU" dirty="0" smtClean="0"/>
              <a:t> over Australian region</a:t>
            </a:r>
          </a:p>
          <a:p>
            <a:pPr lvl="1"/>
            <a:endParaRPr lang="en-AU" dirty="0"/>
          </a:p>
        </p:txBody>
      </p:sp>
      <p:grpSp>
        <p:nvGrpSpPr>
          <p:cNvPr id="7" name="Group 6"/>
          <p:cNvGrpSpPr/>
          <p:nvPr/>
        </p:nvGrpSpPr>
        <p:grpSpPr>
          <a:xfrm>
            <a:off x="2296886" y="1031033"/>
            <a:ext cx="4550228" cy="2743200"/>
            <a:chOff x="0" y="0"/>
            <a:chExt cx="4550228" cy="2743200"/>
          </a:xfrm>
        </p:grpSpPr>
        <p:graphicFrame>
          <p:nvGraphicFramePr>
            <p:cNvPr id="8" name="Chart 7"/>
            <p:cNvGraphicFramePr/>
            <p:nvPr/>
          </p:nvGraphicFramePr>
          <p:xfrm>
            <a:off x="0" y="0"/>
            <a:ext cx="455022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4"/>
            <p:cNvSpPr txBox="1"/>
            <p:nvPr/>
          </p:nvSpPr>
          <p:spPr>
            <a:xfrm>
              <a:off x="2466975" y="507547"/>
              <a:ext cx="1476686" cy="342786"/>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a:ln>
                    <a:noFill/>
                  </a:ln>
                  <a:solidFill>
                    <a:sysClr val="windowText" lastClr="000000"/>
                  </a:solidFill>
                  <a:effectLst/>
                  <a:uLnTx/>
                  <a:uFillTx/>
                  <a:latin typeface="Calibri"/>
                  <a:ea typeface="+mn-ea"/>
                  <a:cs typeface="+mn-cs"/>
                </a:rPr>
                <a:t>NCUM, </a:t>
              </a:r>
              <a:r>
                <a:rPr kumimoji="0" lang="en-AU" sz="1600" b="1" i="0" u="none" strike="noStrike" kern="0" cap="none" spc="0" normalizeH="0" baseline="0" noProof="0">
                  <a:ln>
                    <a:noFill/>
                  </a:ln>
                  <a:solidFill>
                    <a:srgbClr val="4F81BD"/>
                  </a:solidFill>
                  <a:effectLst/>
                  <a:uLnTx/>
                  <a:uFillTx/>
                  <a:latin typeface="Calibri"/>
                  <a:ea typeface="+mn-ea"/>
                  <a:cs typeface="+mn-cs"/>
                </a:rPr>
                <a:t>ACCESS</a:t>
              </a:r>
            </a:p>
          </p:txBody>
        </p:sp>
      </p:grpSp>
      <p:graphicFrame>
        <p:nvGraphicFramePr>
          <p:cNvPr id="10" name="Table 9"/>
          <p:cNvGraphicFramePr>
            <a:graphicFrameLocks noGrp="1"/>
          </p:cNvGraphicFramePr>
          <p:nvPr>
            <p:extLst>
              <p:ext uri="{D42A27DB-BD31-4B8C-83A1-F6EECF244321}">
                <p14:modId xmlns:p14="http://schemas.microsoft.com/office/powerpoint/2010/main" val="816401520"/>
              </p:ext>
            </p:extLst>
          </p:nvPr>
        </p:nvGraphicFramePr>
        <p:xfrm>
          <a:off x="917510" y="4849326"/>
          <a:ext cx="6096000" cy="1483360"/>
        </p:xfrm>
        <a:graphic>
          <a:graphicData uri="http://schemas.openxmlformats.org/drawingml/2006/table">
            <a:tbl>
              <a:tblPr firstRow="1" bandRow="1">
                <a:tableStyleId>{5C22544A-7EE6-4342-B048-85BDC9FD1C3A}</a:tableStyleId>
              </a:tblPr>
              <a:tblGrid>
                <a:gridCol w="3850433"/>
                <a:gridCol w="1101012"/>
                <a:gridCol w="1144555"/>
              </a:tblGrid>
              <a:tr h="370840">
                <a:tc>
                  <a:txBody>
                    <a:bodyPr/>
                    <a:lstStyle/>
                    <a:p>
                      <a:endParaRPr lang="en-AU" sz="1600" dirty="0"/>
                    </a:p>
                  </a:txBody>
                  <a:tcPr/>
                </a:tc>
                <a:tc>
                  <a:txBody>
                    <a:bodyPr/>
                    <a:lstStyle/>
                    <a:p>
                      <a:r>
                        <a:rPr lang="en-AU" sz="1600" dirty="0" smtClean="0"/>
                        <a:t>NCUM</a:t>
                      </a:r>
                      <a:endParaRPr lang="en-AU" sz="1600" dirty="0"/>
                    </a:p>
                  </a:txBody>
                  <a:tcPr/>
                </a:tc>
                <a:tc>
                  <a:txBody>
                    <a:bodyPr/>
                    <a:lstStyle/>
                    <a:p>
                      <a:r>
                        <a:rPr lang="en-AU" sz="1600" dirty="0" smtClean="0"/>
                        <a:t>ACCESS</a:t>
                      </a:r>
                      <a:endParaRPr lang="en-AU" sz="1600" dirty="0"/>
                    </a:p>
                  </a:txBody>
                  <a:tcPr/>
                </a:tc>
              </a:tr>
              <a:tr h="370840">
                <a:tc>
                  <a:txBody>
                    <a:bodyPr/>
                    <a:lstStyle/>
                    <a:p>
                      <a:r>
                        <a:rPr lang="en-AU" sz="1600" dirty="0" smtClean="0"/>
                        <a:t>Reduction in rain area day1 </a:t>
                      </a:r>
                      <a:r>
                        <a:rPr lang="en-AU" sz="1600" dirty="0" smtClean="0">
                          <a:sym typeface="Wingdings" panose="05000000000000000000" pitchFamily="2" charset="2"/>
                        </a:rPr>
                        <a:t> day 5</a:t>
                      </a:r>
                      <a:endParaRPr lang="en-AU" sz="1600" dirty="0"/>
                    </a:p>
                  </a:txBody>
                  <a:tcPr anchor="ctr"/>
                </a:tc>
                <a:tc>
                  <a:txBody>
                    <a:bodyPr/>
                    <a:lstStyle/>
                    <a:p>
                      <a:pPr algn="ctr" fontAlgn="b"/>
                      <a:r>
                        <a:rPr lang="en-AU" sz="1600" b="0" i="0" u="none" strike="noStrike" dirty="0" smtClean="0">
                          <a:solidFill>
                            <a:srgbClr val="000000"/>
                          </a:solidFill>
                          <a:effectLst/>
                          <a:latin typeface="Calibri"/>
                        </a:rPr>
                        <a:t>7%</a:t>
                      </a:r>
                      <a:endParaRPr lang="en-AU" sz="1600" b="0" i="0" u="none" strike="noStrike" dirty="0">
                        <a:solidFill>
                          <a:srgbClr val="000000"/>
                        </a:solidFill>
                        <a:effectLst/>
                        <a:latin typeface="Calibri"/>
                      </a:endParaRPr>
                    </a:p>
                  </a:txBody>
                  <a:tcPr marL="9525" marR="9525" marT="9525" marB="0" anchor="ctr"/>
                </a:tc>
                <a:tc>
                  <a:txBody>
                    <a:bodyPr/>
                    <a:lstStyle/>
                    <a:p>
                      <a:pPr algn="ctr" fontAlgn="b"/>
                      <a:r>
                        <a:rPr lang="en-AU" sz="1600" b="0" i="0" u="none" strike="noStrike" dirty="0" smtClean="0">
                          <a:solidFill>
                            <a:srgbClr val="000000"/>
                          </a:solidFill>
                          <a:effectLst/>
                          <a:latin typeface="Calibri"/>
                        </a:rPr>
                        <a:t>6%</a:t>
                      </a:r>
                      <a:endParaRPr lang="en-AU" sz="1600" b="0" i="0" u="none" strike="noStrike" dirty="0">
                        <a:solidFill>
                          <a:srgbClr val="000000"/>
                        </a:solidFill>
                        <a:effectLst/>
                        <a:latin typeface="Calibri"/>
                      </a:endParaRPr>
                    </a:p>
                  </a:txBody>
                  <a:tcPr marL="9525" marR="9525" marT="9525" marB="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Reduction in rain rate day1 </a:t>
                      </a:r>
                      <a:r>
                        <a:rPr lang="en-AU" sz="1600" dirty="0" smtClean="0">
                          <a:sym typeface="Wingdings" panose="05000000000000000000" pitchFamily="2" charset="2"/>
                        </a:rPr>
                        <a:t> day 5</a:t>
                      </a:r>
                      <a:endParaRPr lang="en-AU" sz="1600" dirty="0" smtClean="0"/>
                    </a:p>
                  </a:txBody>
                  <a:tcPr anchor="ctr"/>
                </a:tc>
                <a:tc>
                  <a:txBody>
                    <a:bodyPr/>
                    <a:lstStyle/>
                    <a:p>
                      <a:pPr algn="ctr" fontAlgn="b"/>
                      <a:r>
                        <a:rPr lang="en-AU" sz="1600" b="0" i="0" u="none" strike="noStrike" dirty="0" smtClean="0">
                          <a:solidFill>
                            <a:srgbClr val="000000"/>
                          </a:solidFill>
                          <a:effectLst/>
                          <a:latin typeface="Calibri"/>
                        </a:rPr>
                        <a:t>9%</a:t>
                      </a:r>
                      <a:endParaRPr lang="en-AU" sz="1600" b="0" i="0" u="none" strike="noStrike" dirty="0">
                        <a:solidFill>
                          <a:srgbClr val="000000"/>
                        </a:solidFill>
                        <a:effectLst/>
                        <a:latin typeface="Calibri"/>
                      </a:endParaRPr>
                    </a:p>
                  </a:txBody>
                  <a:tcPr marL="9525" marR="9525" marT="9525" marB="0" anchor="ctr"/>
                </a:tc>
                <a:tc>
                  <a:txBody>
                    <a:bodyPr/>
                    <a:lstStyle/>
                    <a:p>
                      <a:pPr algn="ctr" fontAlgn="b"/>
                      <a:r>
                        <a:rPr lang="en-AU" sz="1600" b="0" i="0" u="none" strike="noStrike" dirty="0" smtClean="0">
                          <a:solidFill>
                            <a:srgbClr val="000000"/>
                          </a:solidFill>
                          <a:effectLst/>
                          <a:latin typeface="Calibri"/>
                        </a:rPr>
                        <a:t>7%</a:t>
                      </a:r>
                      <a:endParaRPr lang="en-AU" sz="1600" b="0" i="0" u="none" strike="noStrike" dirty="0">
                        <a:solidFill>
                          <a:srgbClr val="000000"/>
                        </a:solidFill>
                        <a:effectLst/>
                        <a:latin typeface="Calibri"/>
                      </a:endParaRPr>
                    </a:p>
                  </a:txBody>
                  <a:tcPr marL="9525" marR="9525" marT="9525" marB="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Reduction in rain volume day1 </a:t>
                      </a:r>
                      <a:r>
                        <a:rPr lang="en-AU" sz="1600" dirty="0" smtClean="0">
                          <a:sym typeface="Wingdings" panose="05000000000000000000" pitchFamily="2" charset="2"/>
                        </a:rPr>
                        <a:t> day 5</a:t>
                      </a:r>
                      <a:endParaRPr lang="en-AU" sz="1600" dirty="0" smtClean="0"/>
                    </a:p>
                  </a:txBody>
                  <a:tcPr anchor="ctr"/>
                </a:tc>
                <a:tc>
                  <a:txBody>
                    <a:bodyPr/>
                    <a:lstStyle/>
                    <a:p>
                      <a:pPr algn="ctr" fontAlgn="b"/>
                      <a:r>
                        <a:rPr lang="en-AU" sz="1600" b="0" i="0" u="none" strike="noStrike" dirty="0" smtClean="0">
                          <a:solidFill>
                            <a:srgbClr val="000000"/>
                          </a:solidFill>
                          <a:effectLst/>
                          <a:latin typeface="Calibri"/>
                        </a:rPr>
                        <a:t>6%</a:t>
                      </a:r>
                      <a:endParaRPr lang="en-AU" sz="1600" b="0" i="0" u="none" strike="noStrike" dirty="0">
                        <a:solidFill>
                          <a:srgbClr val="000000"/>
                        </a:solidFill>
                        <a:effectLst/>
                        <a:latin typeface="Calibri"/>
                      </a:endParaRPr>
                    </a:p>
                  </a:txBody>
                  <a:tcPr marL="9525" marR="9525" marT="9525" marB="0" anchor="ctr"/>
                </a:tc>
                <a:tc>
                  <a:txBody>
                    <a:bodyPr/>
                    <a:lstStyle/>
                    <a:p>
                      <a:pPr algn="ctr" fontAlgn="b"/>
                      <a:r>
                        <a:rPr lang="en-AU" sz="1600" b="0" i="0" u="none" strike="noStrike" dirty="0" smtClean="0">
                          <a:solidFill>
                            <a:srgbClr val="000000"/>
                          </a:solidFill>
                          <a:effectLst/>
                          <a:latin typeface="Calibri"/>
                        </a:rPr>
                        <a:t>4%</a:t>
                      </a:r>
                      <a:endParaRPr lang="en-AU" sz="16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779604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900" y="111125"/>
            <a:ext cx="7234238" cy="784614"/>
          </a:xfrm>
        </p:spPr>
        <p:txBody>
          <a:bodyPr/>
          <a:lstStyle/>
          <a:p>
            <a:r>
              <a:rPr lang="en-AU" dirty="0" smtClean="0"/>
              <a:t>Conclusions about global model rainfall performance</a:t>
            </a:r>
            <a:endParaRPr lang="en-AU" dirty="0"/>
          </a:p>
        </p:txBody>
      </p:sp>
      <p:sp>
        <p:nvSpPr>
          <p:cNvPr id="7" name="Content Placeholder 6"/>
          <p:cNvSpPr>
            <a:spLocks noGrp="1"/>
          </p:cNvSpPr>
          <p:nvPr>
            <p:ph idx="1"/>
          </p:nvPr>
        </p:nvSpPr>
        <p:spPr/>
        <p:txBody>
          <a:bodyPr/>
          <a:lstStyle/>
          <a:p>
            <a:pPr marL="0" indent="0">
              <a:buNone/>
            </a:pPr>
            <a:r>
              <a:rPr lang="en-AU" dirty="0" smtClean="0"/>
              <a:t>General</a:t>
            </a:r>
          </a:p>
          <a:p>
            <a:pPr lvl="1"/>
            <a:r>
              <a:rPr lang="en-AU" dirty="0" smtClean="0"/>
              <a:t>Models capture major features of monsoon rain</a:t>
            </a:r>
          </a:p>
          <a:p>
            <a:pPr lvl="1"/>
            <a:r>
              <a:rPr lang="en-AU" dirty="0" smtClean="0"/>
              <a:t>Models dry with increasing lead time</a:t>
            </a:r>
          </a:p>
          <a:p>
            <a:pPr lvl="1"/>
            <a:r>
              <a:rPr lang="en-US" dirty="0" smtClean="0"/>
              <a:t>Over-forecasting </a:t>
            </a:r>
            <a:r>
              <a:rPr lang="en-US" dirty="0"/>
              <a:t>at lower thresholds and under-forecasting at higher </a:t>
            </a:r>
            <a:r>
              <a:rPr lang="en-US" dirty="0" smtClean="0"/>
              <a:t>thresholds</a:t>
            </a:r>
          </a:p>
          <a:p>
            <a:pPr lvl="1"/>
            <a:r>
              <a:rPr lang="en-AU" dirty="0" smtClean="0"/>
              <a:t>For lower CRA rain thresholds pattern error dominates, for higher thresholds displacement error dominates</a:t>
            </a:r>
          </a:p>
          <a:p>
            <a:pPr marL="0" indent="0">
              <a:buNone/>
            </a:pPr>
            <a:r>
              <a:rPr lang="en-AU" dirty="0" smtClean="0"/>
              <a:t>India (JJA 2014)</a:t>
            </a:r>
          </a:p>
          <a:p>
            <a:pPr lvl="1"/>
            <a:r>
              <a:rPr lang="en-US" dirty="0"/>
              <a:t>Rainfall over central India (UKMO realistic), ACCESS-G and NCUM underestimate</a:t>
            </a:r>
          </a:p>
          <a:p>
            <a:pPr lvl="1"/>
            <a:r>
              <a:rPr lang="en-US" dirty="0" smtClean="0"/>
              <a:t>Rainfall </a:t>
            </a:r>
            <a:r>
              <a:rPr lang="en-US" dirty="0"/>
              <a:t>along the west coast </a:t>
            </a:r>
            <a:r>
              <a:rPr lang="en-US" dirty="0" smtClean="0"/>
              <a:t>underestimated</a:t>
            </a:r>
          </a:p>
          <a:p>
            <a:pPr lvl="1"/>
            <a:r>
              <a:rPr lang="en-US" dirty="0"/>
              <a:t>UKMO forecasts have relatively better skill in predicting the extremes</a:t>
            </a:r>
          </a:p>
          <a:p>
            <a:pPr marL="0" indent="0">
              <a:buNone/>
            </a:pPr>
            <a:r>
              <a:rPr lang="en-AU" dirty="0" smtClean="0"/>
              <a:t>Australia (DJF 2013-14)</a:t>
            </a:r>
          </a:p>
          <a:p>
            <a:pPr lvl="1"/>
            <a:r>
              <a:rPr lang="en-AU" dirty="0" smtClean="0"/>
              <a:t>ACCESS has high bias, NCUM relatively unbiased</a:t>
            </a:r>
          </a:p>
          <a:p>
            <a:pPr lvl="1"/>
            <a:endParaRPr lang="en-AU" dirty="0"/>
          </a:p>
        </p:txBody>
      </p:sp>
    </p:spTree>
    <p:extLst>
      <p:ext uri="{BB962C8B-B14F-4D97-AF65-F5344CB8AC3E}">
        <p14:creationId xmlns:p14="http://schemas.microsoft.com/office/powerpoint/2010/main" val="12469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additive="base">
                                        <p:cTn id="4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 calcmode="lin" valueType="num">
                                      <p:cBhvr additive="base">
                                        <p:cTn id="5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bwMode="auto">
          <a:xfrm>
            <a:off x="266700" y="288000"/>
            <a:ext cx="6845300" cy="381000"/>
          </a:xfrm>
          <a:prstGeom prst="rect">
            <a:avLst/>
          </a:prstGeom>
          <a:ln>
            <a:miter lim="800000"/>
            <a:headEnd/>
            <a:tailEnd/>
          </a:ln>
        </p:spPr>
        <p:txBody>
          <a:bodyPr/>
          <a:lstStyle/>
          <a:p>
            <a:pPr>
              <a:defRPr/>
            </a:pPr>
            <a:r>
              <a:rPr lang="en-AU" dirty="0" smtClean="0">
                <a:solidFill>
                  <a:schemeClr val="tx1"/>
                </a:solidFill>
                <a:effectLst>
                  <a:outerShdw blurRad="38100" dist="38100" dir="2700000" algn="tl">
                    <a:srgbClr val="000000">
                      <a:alpha val="43137"/>
                    </a:srgbClr>
                  </a:outerShdw>
                </a:effectLst>
              </a:rPr>
              <a:t> </a:t>
            </a:r>
            <a:r>
              <a:rPr lang="en-AU" dirty="0" smtClean="0">
                <a:solidFill>
                  <a:schemeClr val="bg1"/>
                </a:solidFill>
                <a:effectLst>
                  <a:outerShdw blurRad="38100" dist="38100" dir="2700000" algn="tl">
                    <a:srgbClr val="000000">
                      <a:alpha val="43137"/>
                    </a:srgbClr>
                  </a:outerShdw>
                </a:effectLst>
              </a:rPr>
              <a:t>ACCESS-TC</a:t>
            </a:r>
          </a:p>
        </p:txBody>
      </p:sp>
      <p:sp>
        <p:nvSpPr>
          <p:cNvPr id="17410" name="Text Placeholder 7"/>
          <p:cNvSpPr>
            <a:spLocks noGrp="1"/>
          </p:cNvSpPr>
          <p:nvPr>
            <p:ph type="body" sz="half" idx="4294967295"/>
          </p:nvPr>
        </p:nvSpPr>
        <p:spPr>
          <a:xfrm>
            <a:off x="0" y="1209675"/>
            <a:ext cx="8686800" cy="4691063"/>
          </a:xfrm>
        </p:spPr>
        <p:txBody>
          <a:bodyPr/>
          <a:lstStyle/>
          <a:p>
            <a:pPr marL="457200" lvl="1" indent="0">
              <a:buNone/>
            </a:pPr>
            <a:r>
              <a:rPr lang="en-AU" sz="2000" dirty="0" smtClean="0">
                <a:solidFill>
                  <a:srgbClr val="006F93"/>
                </a:solidFill>
              </a:rPr>
              <a:t>Designed specifically for tropical cyclone prediction</a:t>
            </a:r>
            <a:r>
              <a:rPr lang="en-AU" sz="2000" dirty="0" smtClean="0"/>
              <a:t> </a:t>
            </a:r>
            <a:endParaRPr lang="en-AU" sz="2000" dirty="0"/>
          </a:p>
          <a:p>
            <a:pPr marL="742950" lvl="1" indent="-285750"/>
            <a:r>
              <a:rPr lang="en-AU" sz="2000" dirty="0" smtClean="0">
                <a:solidFill>
                  <a:srgbClr val="996600"/>
                </a:solidFill>
              </a:rPr>
              <a:t>R</a:t>
            </a:r>
            <a:r>
              <a:rPr lang="en-AU" sz="2000" dirty="0">
                <a:solidFill>
                  <a:srgbClr val="996600"/>
                </a:solidFill>
              </a:rPr>
              <a:t>esolution</a:t>
            </a:r>
            <a:r>
              <a:rPr lang="en-AU" sz="2000" dirty="0"/>
              <a:t>: </a:t>
            </a:r>
            <a:r>
              <a:rPr lang="en-AU" sz="2000" dirty="0" smtClean="0"/>
              <a:t>0.11</a:t>
            </a:r>
            <a:r>
              <a:rPr lang="en-AU" sz="2000" baseline="30000" dirty="0" smtClean="0"/>
              <a:t>o</a:t>
            </a:r>
            <a:r>
              <a:rPr lang="en-AU" sz="2000" dirty="0" smtClean="0"/>
              <a:t>x0.11</a:t>
            </a:r>
            <a:r>
              <a:rPr lang="en-AU" sz="2000" baseline="30000" dirty="0" smtClean="0"/>
              <a:t>o</a:t>
            </a:r>
            <a:r>
              <a:rPr lang="en-AU" sz="2000" dirty="0" smtClean="0"/>
              <a:t>xL70</a:t>
            </a:r>
            <a:r>
              <a:rPr lang="en-AU" sz="2000" dirty="0"/>
              <a:t>, relocatable domain </a:t>
            </a:r>
          </a:p>
          <a:p>
            <a:pPr marL="742950" lvl="1" indent="-285750"/>
            <a:r>
              <a:rPr lang="en-AU" sz="2000" dirty="0" smtClean="0">
                <a:solidFill>
                  <a:srgbClr val="996600"/>
                </a:solidFill>
              </a:rPr>
              <a:t>Vortex specification</a:t>
            </a:r>
          </a:p>
          <a:p>
            <a:pPr marL="1155700" lvl="2" indent="-342900">
              <a:buFont typeface="Wingdings" pitchFamily="2" charset="2"/>
              <a:buChar char="Ø"/>
            </a:pPr>
            <a:r>
              <a:rPr lang="en-AU" sz="1800" dirty="0"/>
              <a:t>Structure based on observed location, central pressure and </a:t>
            </a:r>
            <a:r>
              <a:rPr lang="en-AU" sz="1800" dirty="0" smtClean="0"/>
              <a:t>size</a:t>
            </a:r>
          </a:p>
          <a:p>
            <a:pPr marL="1155700" lvl="2" indent="-342900">
              <a:buFont typeface="Wingdings" pitchFamily="2" charset="2"/>
              <a:buChar char="Ø"/>
            </a:pPr>
            <a:r>
              <a:rPr lang="en-AU" sz="1800" dirty="0" smtClean="0"/>
              <a:t>Only </a:t>
            </a:r>
            <a:r>
              <a:rPr lang="en-AU" sz="1800" dirty="0"/>
              <a:t>synthetic MSLP </a:t>
            </a:r>
            <a:r>
              <a:rPr lang="en-AU" sz="1800" dirty="0" err="1"/>
              <a:t>obs</a:t>
            </a:r>
            <a:r>
              <a:rPr lang="en-AU" sz="1800" dirty="0"/>
              <a:t> used in the </a:t>
            </a:r>
            <a:r>
              <a:rPr lang="en-AU" sz="1800" dirty="0" smtClean="0"/>
              <a:t>4DVAR</a:t>
            </a:r>
          </a:p>
          <a:p>
            <a:pPr marL="742950" lvl="1" indent="-285750"/>
            <a:r>
              <a:rPr lang="en-AU" sz="2000" dirty="0">
                <a:solidFill>
                  <a:srgbClr val="996600"/>
                </a:solidFill>
              </a:rPr>
              <a:t>Initialization using 4DVAR </a:t>
            </a:r>
            <a:r>
              <a:rPr lang="en-AU" sz="2000" dirty="0" smtClean="0">
                <a:solidFill>
                  <a:srgbClr val="996600"/>
                </a:solidFill>
              </a:rPr>
              <a:t>Assimilation</a:t>
            </a:r>
          </a:p>
          <a:p>
            <a:pPr marL="1098550" lvl="2" indent="-285750">
              <a:buFont typeface="Wingdings" pitchFamily="2" charset="2"/>
              <a:buChar char="Ø"/>
            </a:pPr>
            <a:r>
              <a:rPr lang="en-AU" sz="1800" dirty="0"/>
              <a:t>5 cycles of 4DVAR over 24 </a:t>
            </a:r>
            <a:r>
              <a:rPr lang="en-AU" sz="1800" dirty="0" smtClean="0"/>
              <a:t>hours</a:t>
            </a:r>
          </a:p>
          <a:p>
            <a:pPr marL="1098550" lvl="2" indent="-285750">
              <a:buFont typeface="Wingdings" pitchFamily="2" charset="2"/>
              <a:buChar char="Ø"/>
            </a:pPr>
            <a:r>
              <a:rPr lang="en-AU" sz="1800" dirty="0" smtClean="0"/>
              <a:t>Defines </a:t>
            </a:r>
            <a:r>
              <a:rPr lang="en-AU" sz="1800" dirty="0"/>
              <a:t>the horizontal structure of the inner-core at the observed </a:t>
            </a:r>
            <a:r>
              <a:rPr lang="en-AU" sz="1800" dirty="0" smtClean="0"/>
              <a:t>location</a:t>
            </a:r>
          </a:p>
          <a:p>
            <a:pPr marL="1098550" lvl="2" indent="-285750">
              <a:buFont typeface="Wingdings" pitchFamily="2" charset="2"/>
              <a:buChar char="Ø"/>
            </a:pPr>
            <a:r>
              <a:rPr lang="en-AU" sz="1800" dirty="0" smtClean="0"/>
              <a:t>Builds </a:t>
            </a:r>
            <a:r>
              <a:rPr lang="en-AU" sz="1800" dirty="0"/>
              <a:t>the vertical </a:t>
            </a:r>
            <a:r>
              <a:rPr lang="en-AU" sz="1800" dirty="0" smtClean="0"/>
              <a:t>structure</a:t>
            </a:r>
          </a:p>
          <a:p>
            <a:pPr marL="1098550" lvl="2" indent="-285750">
              <a:buFont typeface="Wingdings" pitchFamily="2" charset="2"/>
              <a:buChar char="Ø"/>
            </a:pPr>
            <a:r>
              <a:rPr lang="en-AU" sz="1800" dirty="0" smtClean="0"/>
              <a:t>Constructs </a:t>
            </a:r>
            <a:r>
              <a:rPr lang="en-AU" sz="1800" dirty="0"/>
              <a:t>the secondary </a:t>
            </a:r>
            <a:r>
              <a:rPr lang="en-AU" sz="1800" dirty="0" smtClean="0"/>
              <a:t>circulation</a:t>
            </a:r>
          </a:p>
          <a:p>
            <a:pPr marL="1098550" lvl="2" indent="-285750">
              <a:buFont typeface="Wingdings" pitchFamily="2" charset="2"/>
              <a:buChar char="Ø"/>
            </a:pPr>
            <a:r>
              <a:rPr lang="en-AU" sz="1800" dirty="0" smtClean="0"/>
              <a:t>Creates </a:t>
            </a:r>
            <a:r>
              <a:rPr lang="en-AU" sz="1800" dirty="0"/>
              <a:t>a balanced TC </a:t>
            </a:r>
            <a:r>
              <a:rPr lang="en-AU" sz="1800" dirty="0" smtClean="0"/>
              <a:t>circulation</a:t>
            </a:r>
          </a:p>
          <a:p>
            <a:pPr lvl="1"/>
            <a:endParaRPr lang="en-US" dirty="0" smtClean="0">
              <a:cs typeface="Arial" charset="0"/>
            </a:endParaRPr>
          </a:p>
          <a:p>
            <a:pPr marL="360363" lvl="1" indent="0">
              <a:buNone/>
            </a:pPr>
            <a:r>
              <a:rPr lang="en-US" dirty="0" smtClean="0">
                <a:solidFill>
                  <a:srgbClr val="006F93"/>
                </a:solidFill>
                <a:cs typeface="Arial" charset="0"/>
              </a:rPr>
              <a:t>Vortex </a:t>
            </a:r>
            <a:r>
              <a:rPr lang="en-US" dirty="0">
                <a:solidFill>
                  <a:srgbClr val="006F93"/>
                </a:solidFill>
                <a:cs typeface="Arial" charset="0"/>
              </a:rPr>
              <a:t>specification code being implemented at NCMRWF</a:t>
            </a:r>
          </a:p>
          <a:p>
            <a:pPr marL="0" indent="0">
              <a:buFontTx/>
              <a:buNone/>
            </a:pPr>
            <a:endParaRPr lang="en-AU" sz="1600" dirty="0" smtClean="0"/>
          </a:p>
        </p:txBody>
      </p:sp>
      <p:sp>
        <p:nvSpPr>
          <p:cNvPr id="2" name="Rectangle 1"/>
          <p:cNvSpPr/>
          <p:nvPr/>
        </p:nvSpPr>
        <p:spPr>
          <a:xfrm>
            <a:off x="0" y="6791325"/>
            <a:ext cx="9144000" cy="66675"/>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36469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286" y="3429000"/>
            <a:ext cx="2869873" cy="33157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429000"/>
            <a:ext cx="2808312" cy="32354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95" y="188640"/>
            <a:ext cx="2869873" cy="294919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32361"/>
            <a:ext cx="2592288" cy="2986607"/>
          </a:xfrm>
          <a:prstGeom prst="rect">
            <a:avLst/>
          </a:prstGeom>
        </p:spPr>
      </p:pic>
      <p:sp>
        <p:nvSpPr>
          <p:cNvPr id="6" name="TextBox 5"/>
          <p:cNvSpPr txBox="1"/>
          <p:nvPr/>
        </p:nvSpPr>
        <p:spPr>
          <a:xfrm>
            <a:off x="6129472" y="2828835"/>
            <a:ext cx="2880320" cy="1200329"/>
          </a:xfrm>
          <a:prstGeom prst="rect">
            <a:avLst/>
          </a:prstGeom>
          <a:solidFill>
            <a:srgbClr val="FFC000"/>
          </a:solidFill>
          <a:ln w="28575">
            <a:solidFill>
              <a:srgbClr val="0000FF"/>
            </a:solidFill>
          </a:ln>
        </p:spPr>
        <p:txBody>
          <a:bodyPr wrap="square" rtlCol="0">
            <a:spAutoFit/>
          </a:bodyPr>
          <a:lstStyle/>
          <a:p>
            <a:pPr fontAlgn="auto">
              <a:spcBef>
                <a:spcPts val="0"/>
              </a:spcBef>
              <a:spcAft>
                <a:spcPts val="0"/>
              </a:spcAft>
            </a:pPr>
            <a:r>
              <a:rPr lang="en-AU" b="1" dirty="0" smtClean="0">
                <a:solidFill>
                  <a:srgbClr val="0000FF"/>
                </a:solidFill>
                <a:latin typeface="Calibri"/>
              </a:rPr>
              <a:t>Selected operational landfall forecasts from ACCESS-TC, for </a:t>
            </a:r>
            <a:r>
              <a:rPr lang="en-AU" b="1" dirty="0" err="1" smtClean="0">
                <a:solidFill>
                  <a:srgbClr val="0000FF"/>
                </a:solidFill>
                <a:latin typeface="Calibri"/>
              </a:rPr>
              <a:t>Phailin</a:t>
            </a:r>
            <a:r>
              <a:rPr lang="en-AU" b="1" dirty="0" smtClean="0">
                <a:solidFill>
                  <a:srgbClr val="0000FF"/>
                </a:solidFill>
                <a:latin typeface="Calibri"/>
              </a:rPr>
              <a:t>, Lehar, Helen and </a:t>
            </a:r>
            <a:r>
              <a:rPr lang="en-AU" b="1" dirty="0" err="1" smtClean="0">
                <a:solidFill>
                  <a:srgbClr val="0000FF"/>
                </a:solidFill>
                <a:latin typeface="Calibri"/>
              </a:rPr>
              <a:t>Hudhud</a:t>
            </a:r>
            <a:endParaRPr lang="en-AU" b="1" dirty="0">
              <a:solidFill>
                <a:srgbClr val="0000FF"/>
              </a:solidFill>
              <a:latin typeface="Calibri"/>
            </a:endParaRPr>
          </a:p>
        </p:txBody>
      </p:sp>
      <p:sp>
        <p:nvSpPr>
          <p:cNvPr id="7" name="TextBox 6"/>
          <p:cNvSpPr txBox="1"/>
          <p:nvPr/>
        </p:nvSpPr>
        <p:spPr>
          <a:xfrm>
            <a:off x="468000" y="2448000"/>
            <a:ext cx="941283" cy="369332"/>
          </a:xfrm>
          <a:prstGeom prst="rect">
            <a:avLst/>
          </a:prstGeom>
          <a:noFill/>
        </p:spPr>
        <p:txBody>
          <a:bodyPr wrap="none" rtlCol="0">
            <a:spAutoFit/>
          </a:bodyPr>
          <a:lstStyle/>
          <a:p>
            <a:r>
              <a:rPr lang="en-AU" b="1" dirty="0" err="1" smtClean="0"/>
              <a:t>Phailin</a:t>
            </a:r>
            <a:endParaRPr lang="en-AU" b="1" dirty="0"/>
          </a:p>
        </p:txBody>
      </p:sp>
      <p:sp>
        <p:nvSpPr>
          <p:cNvPr id="8" name="TextBox 7"/>
          <p:cNvSpPr txBox="1"/>
          <p:nvPr/>
        </p:nvSpPr>
        <p:spPr>
          <a:xfrm>
            <a:off x="3492000" y="2448000"/>
            <a:ext cx="813043" cy="369332"/>
          </a:xfrm>
          <a:prstGeom prst="rect">
            <a:avLst/>
          </a:prstGeom>
          <a:noFill/>
        </p:spPr>
        <p:txBody>
          <a:bodyPr wrap="none" rtlCol="0">
            <a:spAutoFit/>
          </a:bodyPr>
          <a:lstStyle/>
          <a:p>
            <a:r>
              <a:rPr lang="en-AU" b="1" dirty="0" smtClean="0"/>
              <a:t>Lehar</a:t>
            </a:r>
            <a:endParaRPr lang="en-AU" b="1" dirty="0"/>
          </a:p>
        </p:txBody>
      </p:sp>
      <p:sp>
        <p:nvSpPr>
          <p:cNvPr id="9" name="TextBox 8"/>
          <p:cNvSpPr txBox="1"/>
          <p:nvPr/>
        </p:nvSpPr>
        <p:spPr>
          <a:xfrm>
            <a:off x="3492000" y="5976000"/>
            <a:ext cx="1056700" cy="369332"/>
          </a:xfrm>
          <a:prstGeom prst="rect">
            <a:avLst/>
          </a:prstGeom>
          <a:noFill/>
        </p:spPr>
        <p:txBody>
          <a:bodyPr wrap="none" rtlCol="0">
            <a:spAutoFit/>
          </a:bodyPr>
          <a:lstStyle/>
          <a:p>
            <a:r>
              <a:rPr lang="en-AU" b="1" dirty="0" err="1" smtClean="0"/>
              <a:t>Hudhud</a:t>
            </a:r>
            <a:endParaRPr lang="en-AU" b="1" dirty="0"/>
          </a:p>
        </p:txBody>
      </p:sp>
      <p:sp>
        <p:nvSpPr>
          <p:cNvPr id="10" name="TextBox 9"/>
          <p:cNvSpPr txBox="1"/>
          <p:nvPr/>
        </p:nvSpPr>
        <p:spPr>
          <a:xfrm>
            <a:off x="468000" y="5976000"/>
            <a:ext cx="813043" cy="369332"/>
          </a:xfrm>
          <a:prstGeom prst="rect">
            <a:avLst/>
          </a:prstGeom>
          <a:noFill/>
        </p:spPr>
        <p:txBody>
          <a:bodyPr wrap="none" rtlCol="0">
            <a:spAutoFit/>
          </a:bodyPr>
          <a:lstStyle/>
          <a:p>
            <a:r>
              <a:rPr lang="en-AU" b="1" dirty="0"/>
              <a:t>H</a:t>
            </a:r>
            <a:r>
              <a:rPr lang="en-AU" b="1" dirty="0" smtClean="0"/>
              <a:t>elen</a:t>
            </a:r>
            <a:endParaRPr lang="en-AU" b="1" dirty="0"/>
          </a:p>
        </p:txBody>
      </p:sp>
      <p:sp>
        <p:nvSpPr>
          <p:cNvPr id="11" name="Oval 10"/>
          <p:cNvSpPr>
            <a:spLocks noChangeAspect="1"/>
          </p:cNvSpPr>
          <p:nvPr/>
        </p:nvSpPr>
        <p:spPr>
          <a:xfrm>
            <a:off x="6516000" y="108000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a:spLocks noChangeAspect="1"/>
          </p:cNvSpPr>
          <p:nvPr/>
        </p:nvSpPr>
        <p:spPr>
          <a:xfrm>
            <a:off x="6588000" y="108000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a:spLocks noChangeAspect="1"/>
          </p:cNvSpPr>
          <p:nvPr/>
        </p:nvSpPr>
        <p:spPr>
          <a:xfrm>
            <a:off x="6660000" y="108000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a:spLocks noChangeAspect="1"/>
          </p:cNvSpPr>
          <p:nvPr/>
        </p:nvSpPr>
        <p:spPr>
          <a:xfrm>
            <a:off x="6732000" y="108000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a:spLocks noChangeAspect="1"/>
          </p:cNvSpPr>
          <p:nvPr/>
        </p:nvSpPr>
        <p:spPr>
          <a:xfrm>
            <a:off x="6804000" y="108000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a:spLocks noChangeAspect="1"/>
          </p:cNvSpPr>
          <p:nvPr/>
        </p:nvSpPr>
        <p:spPr>
          <a:xfrm>
            <a:off x="6876000" y="108000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a:spLocks noChangeAspect="1"/>
          </p:cNvSpPr>
          <p:nvPr/>
        </p:nvSpPr>
        <p:spPr>
          <a:xfrm>
            <a:off x="6948000" y="108000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a:spLocks noChangeAspect="1"/>
          </p:cNvSpPr>
          <p:nvPr/>
        </p:nvSpPr>
        <p:spPr>
          <a:xfrm>
            <a:off x="6516000" y="1332000"/>
            <a:ext cx="72000" cy="7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a:spLocks noChangeAspect="1"/>
          </p:cNvSpPr>
          <p:nvPr/>
        </p:nvSpPr>
        <p:spPr>
          <a:xfrm>
            <a:off x="6588000" y="1332000"/>
            <a:ext cx="72000" cy="7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a:spLocks noChangeAspect="1"/>
          </p:cNvSpPr>
          <p:nvPr/>
        </p:nvSpPr>
        <p:spPr>
          <a:xfrm>
            <a:off x="6660000" y="1332000"/>
            <a:ext cx="72000" cy="7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a:spLocks noChangeAspect="1"/>
          </p:cNvSpPr>
          <p:nvPr/>
        </p:nvSpPr>
        <p:spPr>
          <a:xfrm>
            <a:off x="6732000" y="1332000"/>
            <a:ext cx="72000" cy="7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a:spLocks noChangeAspect="1"/>
          </p:cNvSpPr>
          <p:nvPr/>
        </p:nvSpPr>
        <p:spPr>
          <a:xfrm>
            <a:off x="6804000" y="1332000"/>
            <a:ext cx="72000" cy="7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a:spLocks noChangeAspect="1"/>
          </p:cNvSpPr>
          <p:nvPr/>
        </p:nvSpPr>
        <p:spPr>
          <a:xfrm>
            <a:off x="6876000" y="1332000"/>
            <a:ext cx="72000" cy="7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a:spLocks noChangeAspect="1"/>
          </p:cNvSpPr>
          <p:nvPr/>
        </p:nvSpPr>
        <p:spPr>
          <a:xfrm>
            <a:off x="6948000" y="1332000"/>
            <a:ext cx="72000" cy="7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p:cNvSpPr txBox="1"/>
          <p:nvPr/>
        </p:nvSpPr>
        <p:spPr>
          <a:xfrm>
            <a:off x="7020000" y="936000"/>
            <a:ext cx="1495922" cy="338554"/>
          </a:xfrm>
          <a:prstGeom prst="rect">
            <a:avLst/>
          </a:prstGeom>
          <a:noFill/>
        </p:spPr>
        <p:txBody>
          <a:bodyPr wrap="none" rtlCol="0">
            <a:spAutoFit/>
          </a:bodyPr>
          <a:lstStyle/>
          <a:p>
            <a:r>
              <a:rPr lang="en-AU" sz="1600" b="1" dirty="0" smtClean="0">
                <a:solidFill>
                  <a:srgbClr val="FF0000"/>
                </a:solidFill>
              </a:rPr>
              <a:t>Observations</a:t>
            </a:r>
            <a:endParaRPr lang="en-AU" sz="1600" b="1" dirty="0">
              <a:solidFill>
                <a:srgbClr val="FF0000"/>
              </a:solidFill>
            </a:endParaRPr>
          </a:p>
        </p:txBody>
      </p:sp>
      <p:sp>
        <p:nvSpPr>
          <p:cNvPr id="27" name="TextBox 26"/>
          <p:cNvSpPr txBox="1"/>
          <p:nvPr/>
        </p:nvSpPr>
        <p:spPr>
          <a:xfrm>
            <a:off x="7020000" y="1188000"/>
            <a:ext cx="1152880" cy="338554"/>
          </a:xfrm>
          <a:prstGeom prst="rect">
            <a:avLst/>
          </a:prstGeom>
          <a:noFill/>
        </p:spPr>
        <p:txBody>
          <a:bodyPr wrap="none" rtlCol="0">
            <a:spAutoFit/>
          </a:bodyPr>
          <a:lstStyle/>
          <a:p>
            <a:r>
              <a:rPr lang="en-AU" sz="1600" b="1" dirty="0" smtClean="0">
                <a:solidFill>
                  <a:srgbClr val="00B050"/>
                </a:solidFill>
              </a:rPr>
              <a:t>Forecasts</a:t>
            </a:r>
            <a:endParaRPr lang="en-AU" sz="1600" b="1" dirty="0">
              <a:solidFill>
                <a:srgbClr val="00B050"/>
              </a:solidFill>
            </a:endParaRPr>
          </a:p>
        </p:txBody>
      </p:sp>
    </p:spTree>
    <p:extLst>
      <p:ext uri="{BB962C8B-B14F-4D97-AF65-F5344CB8AC3E}">
        <p14:creationId xmlns:p14="http://schemas.microsoft.com/office/powerpoint/2010/main" val="2864042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AU" dirty="0" smtClean="0"/>
              <a:t>Project goals</a:t>
            </a:r>
          </a:p>
        </p:txBody>
      </p:sp>
      <p:sp>
        <p:nvSpPr>
          <p:cNvPr id="43010" name="Content Placeholder 2"/>
          <p:cNvSpPr>
            <a:spLocks noGrp="1"/>
          </p:cNvSpPr>
          <p:nvPr>
            <p:ph idx="1"/>
          </p:nvPr>
        </p:nvSpPr>
        <p:spPr/>
        <p:txBody>
          <a:bodyPr/>
          <a:lstStyle/>
          <a:p>
            <a:pPr marL="363538" indent="-363538" eaLnBrk="1" hangingPunct="1">
              <a:lnSpc>
                <a:spcPct val="125000"/>
              </a:lnSpc>
              <a:spcBef>
                <a:spcPct val="0"/>
              </a:spcBef>
              <a:buFontTx/>
              <a:buNone/>
            </a:pPr>
            <a:r>
              <a:rPr lang="en-AU" dirty="0" smtClean="0"/>
              <a:t>Overall objectives: </a:t>
            </a:r>
            <a:endParaRPr lang="en-AU" dirty="0" smtClean="0">
              <a:solidFill>
                <a:schemeClr val="tx1"/>
              </a:solidFill>
            </a:endParaRPr>
          </a:p>
          <a:p>
            <a:pPr marL="457200" indent="-457200" eaLnBrk="1" hangingPunct="1">
              <a:lnSpc>
                <a:spcPct val="125000"/>
              </a:lnSpc>
              <a:spcBef>
                <a:spcPct val="0"/>
              </a:spcBef>
              <a:buFont typeface="+mj-lt"/>
              <a:buAutoNum type="arabicPeriod"/>
            </a:pPr>
            <a:r>
              <a:rPr lang="en-AU" dirty="0" smtClean="0">
                <a:solidFill>
                  <a:schemeClr val="tx1"/>
                </a:solidFill>
              </a:rPr>
              <a:t>Provide information on the accuracy and reliability of the Unified Model (UM) rainfall predictions</a:t>
            </a:r>
          </a:p>
          <a:p>
            <a:pPr marL="720726" lvl="1" indent="-363538" eaLnBrk="1" hangingPunct="1">
              <a:lnSpc>
                <a:spcPct val="125000"/>
              </a:lnSpc>
              <a:spcBef>
                <a:spcPct val="0"/>
              </a:spcBef>
            </a:pPr>
            <a:r>
              <a:rPr lang="en-AU" sz="2000" dirty="0" smtClean="0">
                <a:solidFill>
                  <a:schemeClr val="tx1"/>
                </a:solidFill>
              </a:rPr>
              <a:t>The UM is used by the following centres:</a:t>
            </a:r>
          </a:p>
          <a:p>
            <a:pPr marL="1076326" lvl="2" indent="-363538" eaLnBrk="1" hangingPunct="1">
              <a:lnSpc>
                <a:spcPct val="125000"/>
              </a:lnSpc>
              <a:spcBef>
                <a:spcPct val="0"/>
              </a:spcBef>
              <a:buFont typeface="Courier New" panose="02070309020205020404" pitchFamily="49" charset="0"/>
              <a:buChar char="o"/>
            </a:pPr>
            <a:r>
              <a:rPr lang="en-AU" sz="2000" dirty="0" smtClean="0"/>
              <a:t>Met Office</a:t>
            </a:r>
          </a:p>
          <a:p>
            <a:pPr marL="1076326" lvl="2" indent="-363538" eaLnBrk="1" hangingPunct="1">
              <a:lnSpc>
                <a:spcPct val="125000"/>
              </a:lnSpc>
              <a:spcBef>
                <a:spcPct val="0"/>
              </a:spcBef>
              <a:buFont typeface="Courier New" panose="02070309020205020404" pitchFamily="49" charset="0"/>
              <a:buChar char="o"/>
            </a:pPr>
            <a:r>
              <a:rPr lang="en-AU" sz="2000" dirty="0" smtClean="0"/>
              <a:t>NCMRWF – NCUM</a:t>
            </a:r>
          </a:p>
          <a:p>
            <a:pPr marL="1076326" lvl="2" indent="-363538" eaLnBrk="1" hangingPunct="1">
              <a:lnSpc>
                <a:spcPct val="125000"/>
              </a:lnSpc>
              <a:spcBef>
                <a:spcPct val="0"/>
              </a:spcBef>
              <a:buFont typeface="Courier New" panose="02070309020205020404" pitchFamily="49" charset="0"/>
              <a:buChar char="o"/>
            </a:pPr>
            <a:r>
              <a:rPr lang="en-AU" sz="2000" dirty="0" smtClean="0"/>
              <a:t>Bureau of Meteorology – ACCESS (Australian Community Climate and Earth System Simulator)</a:t>
            </a:r>
            <a:endParaRPr lang="en-AU" sz="2000" dirty="0"/>
          </a:p>
          <a:p>
            <a:pPr marL="1076326" lvl="2" indent="-363538" eaLnBrk="1" hangingPunct="1">
              <a:lnSpc>
                <a:spcPct val="125000"/>
              </a:lnSpc>
              <a:spcBef>
                <a:spcPct val="0"/>
              </a:spcBef>
              <a:buFont typeface="Courier New" panose="02070309020205020404" pitchFamily="49" charset="0"/>
              <a:buChar char="o"/>
            </a:pPr>
            <a:endParaRPr lang="en-AU" dirty="0" smtClean="0">
              <a:solidFill>
                <a:schemeClr val="tx1"/>
              </a:solidFill>
            </a:endParaRPr>
          </a:p>
          <a:p>
            <a:pPr marL="457200" indent="-457200" eaLnBrk="1" hangingPunct="1">
              <a:lnSpc>
                <a:spcPct val="125000"/>
              </a:lnSpc>
              <a:spcBef>
                <a:spcPct val="0"/>
              </a:spcBef>
              <a:buFont typeface="+mj-lt"/>
              <a:buAutoNum type="arabicPeriod"/>
            </a:pPr>
            <a:r>
              <a:rPr lang="en-AU" dirty="0" smtClean="0">
                <a:solidFill>
                  <a:schemeClr val="tx1"/>
                </a:solidFill>
              </a:rPr>
              <a:t>Conduct numerical experiments to guide improved </a:t>
            </a:r>
            <a:r>
              <a:rPr lang="en-AU" dirty="0" smtClean="0">
                <a:solidFill>
                  <a:schemeClr val="tx1"/>
                </a:solidFill>
              </a:rPr>
              <a:t>model performance</a:t>
            </a:r>
            <a:endParaRPr lang="en-AU" dirty="0" smtClean="0">
              <a:solidFill>
                <a:schemeClr val="tx1"/>
              </a:solidFill>
            </a:endParaRPr>
          </a:p>
          <a:p>
            <a:pPr marL="363538" indent="-363538" eaLnBrk="1" hangingPunct="1"/>
            <a:endParaRPr lang="en-A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 y="6120"/>
            <a:ext cx="2350704" cy="21748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 y="2124000"/>
            <a:ext cx="2338727" cy="21637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3" y="2124000"/>
            <a:ext cx="2376264" cy="219851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00" y="2124000"/>
            <a:ext cx="2434575" cy="225246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0000" y="4392000"/>
            <a:ext cx="2407050" cy="2226995"/>
          </a:xfrm>
          <a:prstGeom prst="rect">
            <a:avLst/>
          </a:prstGeom>
        </p:spPr>
      </p:pic>
      <p:sp>
        <p:nvSpPr>
          <p:cNvPr id="7" name="TextBox 6"/>
          <p:cNvSpPr txBox="1"/>
          <p:nvPr/>
        </p:nvSpPr>
        <p:spPr>
          <a:xfrm>
            <a:off x="2915816" y="114000"/>
            <a:ext cx="5760639" cy="1938992"/>
          </a:xfrm>
          <a:prstGeom prst="rect">
            <a:avLst/>
          </a:prstGeom>
          <a:solidFill>
            <a:srgbClr val="FFC000"/>
          </a:solidFill>
          <a:ln w="28575">
            <a:solidFill>
              <a:srgbClr val="0000FF"/>
            </a:solidFill>
          </a:ln>
        </p:spPr>
        <p:txBody>
          <a:bodyPr wrap="square" rtlCol="0">
            <a:spAutoFit/>
          </a:bodyPr>
          <a:lstStyle/>
          <a:p>
            <a:pPr fontAlgn="auto">
              <a:spcBef>
                <a:spcPts val="0"/>
              </a:spcBef>
              <a:spcAft>
                <a:spcPts val="0"/>
              </a:spcAft>
            </a:pPr>
            <a:r>
              <a:rPr lang="en-AU" sz="2000" b="1" dirty="0" smtClean="0">
                <a:solidFill>
                  <a:srgbClr val="0000FF"/>
                </a:solidFill>
                <a:latin typeface="Times New Roman" panose="02020603050405020304" pitchFamily="18" charset="0"/>
                <a:cs typeface="Times New Roman" panose="02020603050405020304" pitchFamily="18" charset="0"/>
              </a:rPr>
              <a:t>TC </a:t>
            </a:r>
            <a:r>
              <a:rPr lang="en-AU" sz="2000" b="1" dirty="0" err="1" smtClean="0">
                <a:solidFill>
                  <a:srgbClr val="0000FF"/>
                </a:solidFill>
                <a:latin typeface="Times New Roman" panose="02020603050405020304" pitchFamily="18" charset="0"/>
                <a:cs typeface="Times New Roman" panose="02020603050405020304" pitchFamily="18" charset="0"/>
              </a:rPr>
              <a:t>Phailin</a:t>
            </a:r>
            <a:r>
              <a:rPr lang="en-AU" sz="2000" b="1" dirty="0" smtClean="0">
                <a:solidFill>
                  <a:srgbClr val="0000FF"/>
                </a:solidFill>
                <a:latin typeface="Times New Roman" panose="02020603050405020304" pitchFamily="18" charset="0"/>
                <a:cs typeface="Times New Roman" panose="02020603050405020304" pitchFamily="18" charset="0"/>
              </a:rPr>
              <a:t>:</a:t>
            </a:r>
          </a:p>
          <a:p>
            <a:pPr fontAlgn="auto">
              <a:spcBef>
                <a:spcPts val="0"/>
              </a:spcBef>
              <a:spcAft>
                <a:spcPts val="0"/>
              </a:spcAft>
            </a:pPr>
            <a:r>
              <a:rPr lang="en-AU" sz="2000" b="1" dirty="0" smtClean="0">
                <a:solidFill>
                  <a:srgbClr val="0000FF"/>
                </a:solidFill>
                <a:latin typeface="Times New Roman" panose="02020603050405020304" pitchFamily="18" charset="0"/>
                <a:cs typeface="Times New Roman" panose="02020603050405020304" pitchFamily="18" charset="0"/>
              </a:rPr>
              <a:t>ACCESS-TC Operational Forecast of MSLP </a:t>
            </a:r>
          </a:p>
          <a:p>
            <a:pPr fontAlgn="auto">
              <a:spcBef>
                <a:spcPts val="0"/>
              </a:spcBef>
              <a:spcAft>
                <a:spcPts val="0"/>
              </a:spcAft>
            </a:pPr>
            <a:r>
              <a:rPr lang="en-AU" sz="2000" b="1" dirty="0" smtClean="0">
                <a:solidFill>
                  <a:srgbClr val="0000FF"/>
                </a:solidFill>
                <a:latin typeface="Times New Roman" panose="02020603050405020304" pitchFamily="18" charset="0"/>
                <a:cs typeface="Times New Roman" panose="02020603050405020304" pitchFamily="18" charset="0"/>
              </a:rPr>
              <a:t>Base time 00UTC, 20131010. </a:t>
            </a:r>
          </a:p>
          <a:p>
            <a:pPr fontAlgn="auto">
              <a:spcBef>
                <a:spcPts val="0"/>
              </a:spcBef>
              <a:spcAft>
                <a:spcPts val="0"/>
              </a:spcAft>
            </a:pPr>
            <a:r>
              <a:rPr lang="en-AU" sz="2000" b="1" dirty="0" smtClean="0">
                <a:solidFill>
                  <a:prstClr val="black">
                    <a:lumMod val="95000"/>
                    <a:lumOff val="5000"/>
                  </a:prstClr>
                </a:solidFill>
                <a:latin typeface="Times New Roman" panose="02020603050405020304" pitchFamily="18" charset="0"/>
                <a:cs typeface="Times New Roman" panose="02020603050405020304" pitchFamily="18" charset="0"/>
              </a:rPr>
              <a:t>&lt; Initial condition </a:t>
            </a:r>
          </a:p>
          <a:p>
            <a:pPr fontAlgn="auto">
              <a:spcBef>
                <a:spcPts val="0"/>
              </a:spcBef>
              <a:spcAft>
                <a:spcPts val="0"/>
              </a:spcAft>
            </a:pPr>
            <a:r>
              <a:rPr lang="en-AU" sz="2000" b="1" dirty="0" smtClean="0">
                <a:solidFill>
                  <a:prstClr val="black">
                    <a:lumMod val="95000"/>
                    <a:lumOff val="5000"/>
                  </a:prstClr>
                </a:solidFill>
                <a:latin typeface="Times New Roman" panose="02020603050405020304" pitchFamily="18" charset="0"/>
                <a:cs typeface="Times New Roman" panose="02020603050405020304" pitchFamily="18" charset="0"/>
              </a:rPr>
              <a:t>24-, 48-, 72- hour forecast</a:t>
            </a:r>
          </a:p>
          <a:p>
            <a:pPr fontAlgn="auto">
              <a:spcBef>
                <a:spcPts val="0"/>
              </a:spcBef>
              <a:spcAft>
                <a:spcPts val="0"/>
              </a:spcAft>
            </a:pPr>
            <a:r>
              <a:rPr lang="en-AU" sz="2000" b="1" dirty="0" smtClean="0">
                <a:solidFill>
                  <a:prstClr val="black">
                    <a:lumMod val="95000"/>
                    <a:lumOff val="5000"/>
                  </a:prstClr>
                </a:solidFill>
                <a:latin typeface="Times New Roman" panose="02020603050405020304" pitchFamily="18" charset="0"/>
                <a:cs typeface="Times New Roman" panose="02020603050405020304" pitchFamily="18" charset="0"/>
              </a:rPr>
              <a:t>24-, 48-, 72- hour verifying, (initialized) analyses </a:t>
            </a:r>
            <a:endParaRPr lang="en-AU" sz="20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0000" y="4392000"/>
            <a:ext cx="2378972" cy="220101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00" y="4392000"/>
            <a:ext cx="2316595" cy="2143306"/>
          </a:xfrm>
          <a:prstGeom prst="rect">
            <a:avLst/>
          </a:prstGeom>
        </p:spPr>
      </p:pic>
      <p:sp>
        <p:nvSpPr>
          <p:cNvPr id="10" name="TextBox 9"/>
          <p:cNvSpPr txBox="1"/>
          <p:nvPr/>
        </p:nvSpPr>
        <p:spPr>
          <a:xfrm>
            <a:off x="144000" y="216000"/>
            <a:ext cx="1406154" cy="307777"/>
          </a:xfrm>
          <a:prstGeom prst="rect">
            <a:avLst/>
          </a:prstGeom>
          <a:noFill/>
        </p:spPr>
        <p:txBody>
          <a:bodyPr wrap="none" rtlCol="0">
            <a:spAutoFit/>
          </a:bodyPr>
          <a:lstStyle/>
          <a:p>
            <a:r>
              <a:rPr lang="en-AU" sz="1400" b="1" dirty="0" smtClean="0"/>
              <a:t>Initial analysis</a:t>
            </a:r>
            <a:endParaRPr lang="en-AU" sz="1400" b="1" dirty="0"/>
          </a:p>
        </p:txBody>
      </p:sp>
      <p:sp>
        <p:nvSpPr>
          <p:cNvPr id="11" name="TextBox 10"/>
          <p:cNvSpPr txBox="1"/>
          <p:nvPr/>
        </p:nvSpPr>
        <p:spPr>
          <a:xfrm>
            <a:off x="7812000" y="2376000"/>
            <a:ext cx="930063" cy="307777"/>
          </a:xfrm>
          <a:prstGeom prst="rect">
            <a:avLst/>
          </a:prstGeom>
          <a:noFill/>
        </p:spPr>
        <p:txBody>
          <a:bodyPr wrap="none" rtlCol="0">
            <a:spAutoFit/>
          </a:bodyPr>
          <a:lstStyle/>
          <a:p>
            <a:r>
              <a:rPr lang="en-AU" sz="1400" b="1" dirty="0" smtClean="0">
                <a:solidFill>
                  <a:srgbClr val="FF0000"/>
                </a:solidFill>
              </a:rPr>
              <a:t>Forecast</a:t>
            </a:r>
            <a:endParaRPr lang="en-AU" sz="1400" b="1" dirty="0">
              <a:solidFill>
                <a:srgbClr val="FF0000"/>
              </a:solidFill>
            </a:endParaRPr>
          </a:p>
        </p:txBody>
      </p:sp>
      <p:sp>
        <p:nvSpPr>
          <p:cNvPr id="12" name="TextBox 11"/>
          <p:cNvSpPr txBox="1"/>
          <p:nvPr/>
        </p:nvSpPr>
        <p:spPr>
          <a:xfrm>
            <a:off x="7812000" y="4608000"/>
            <a:ext cx="1378647" cy="307777"/>
          </a:xfrm>
          <a:prstGeom prst="rect">
            <a:avLst/>
          </a:prstGeom>
          <a:noFill/>
        </p:spPr>
        <p:txBody>
          <a:bodyPr wrap="none" rtlCol="0">
            <a:spAutoFit/>
          </a:bodyPr>
          <a:lstStyle/>
          <a:p>
            <a:r>
              <a:rPr lang="en-AU" sz="1400" b="1" dirty="0" err="1" smtClean="0"/>
              <a:t>Verif</a:t>
            </a:r>
            <a:r>
              <a:rPr lang="en-AU" sz="1400" b="1" dirty="0" smtClean="0"/>
              <a:t>. analysis</a:t>
            </a:r>
            <a:endParaRPr lang="en-AU" sz="1400" b="1" dirty="0"/>
          </a:p>
        </p:txBody>
      </p:sp>
      <p:sp>
        <p:nvSpPr>
          <p:cNvPr id="13" name="TextBox 12"/>
          <p:cNvSpPr txBox="1"/>
          <p:nvPr/>
        </p:nvSpPr>
        <p:spPr>
          <a:xfrm>
            <a:off x="144000" y="2376000"/>
            <a:ext cx="946093" cy="307777"/>
          </a:xfrm>
          <a:prstGeom prst="rect">
            <a:avLst/>
          </a:prstGeom>
          <a:noFill/>
        </p:spPr>
        <p:txBody>
          <a:bodyPr wrap="none" rtlCol="0">
            <a:spAutoFit/>
          </a:bodyPr>
          <a:lstStyle/>
          <a:p>
            <a:r>
              <a:rPr lang="en-AU" sz="1400" b="1" dirty="0" smtClean="0">
                <a:solidFill>
                  <a:srgbClr val="FF0000"/>
                </a:solidFill>
              </a:rPr>
              <a:t>IC + 24hr</a:t>
            </a:r>
            <a:endParaRPr lang="en-AU" sz="1400" b="1" dirty="0">
              <a:solidFill>
                <a:srgbClr val="FF0000"/>
              </a:solidFill>
            </a:endParaRPr>
          </a:p>
        </p:txBody>
      </p:sp>
      <p:sp>
        <p:nvSpPr>
          <p:cNvPr id="14" name="TextBox 13"/>
          <p:cNvSpPr txBox="1"/>
          <p:nvPr/>
        </p:nvSpPr>
        <p:spPr>
          <a:xfrm>
            <a:off x="2736000" y="2376000"/>
            <a:ext cx="946093" cy="307777"/>
          </a:xfrm>
          <a:prstGeom prst="rect">
            <a:avLst/>
          </a:prstGeom>
          <a:noFill/>
        </p:spPr>
        <p:txBody>
          <a:bodyPr wrap="none" rtlCol="0">
            <a:spAutoFit/>
          </a:bodyPr>
          <a:lstStyle/>
          <a:p>
            <a:r>
              <a:rPr lang="en-AU" sz="1400" b="1" dirty="0" smtClean="0">
                <a:solidFill>
                  <a:srgbClr val="FF0000"/>
                </a:solidFill>
              </a:rPr>
              <a:t>IC + 48hr</a:t>
            </a:r>
            <a:endParaRPr lang="en-AU" sz="1400" b="1" dirty="0">
              <a:solidFill>
                <a:srgbClr val="FF0000"/>
              </a:solidFill>
            </a:endParaRPr>
          </a:p>
        </p:txBody>
      </p:sp>
      <p:sp>
        <p:nvSpPr>
          <p:cNvPr id="15" name="TextBox 14"/>
          <p:cNvSpPr txBox="1"/>
          <p:nvPr/>
        </p:nvSpPr>
        <p:spPr>
          <a:xfrm>
            <a:off x="5436000" y="2376000"/>
            <a:ext cx="946093" cy="307777"/>
          </a:xfrm>
          <a:prstGeom prst="rect">
            <a:avLst/>
          </a:prstGeom>
          <a:noFill/>
        </p:spPr>
        <p:txBody>
          <a:bodyPr wrap="none" rtlCol="0">
            <a:spAutoFit/>
          </a:bodyPr>
          <a:lstStyle/>
          <a:p>
            <a:r>
              <a:rPr lang="en-AU" sz="1400" b="1" dirty="0" smtClean="0">
                <a:solidFill>
                  <a:srgbClr val="FF0000"/>
                </a:solidFill>
              </a:rPr>
              <a:t>IC + 72hr</a:t>
            </a:r>
            <a:endParaRPr lang="en-AU" sz="1400" b="1" dirty="0">
              <a:solidFill>
                <a:srgbClr val="FF0000"/>
              </a:solidFill>
            </a:endParaRPr>
          </a:p>
        </p:txBody>
      </p:sp>
    </p:spTree>
    <p:extLst>
      <p:ext uri="{BB962C8B-B14F-4D97-AF65-F5344CB8AC3E}">
        <p14:creationId xmlns:p14="http://schemas.microsoft.com/office/powerpoint/2010/main" val="344125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Forecast tracks for VSCS </a:t>
            </a:r>
            <a:r>
              <a:rPr lang="en-AU" dirty="0" err="1" smtClean="0"/>
              <a:t>Hudhud</a:t>
            </a:r>
            <a:endParaRPr lang="en-AU" dirty="0"/>
          </a:p>
        </p:txBody>
      </p:sp>
      <p:pic>
        <p:nvPicPr>
          <p:cNvPr id="4" name="Picture 3" descr="00z08102014-ncmrwf-fcst-bob-track-12.png"/>
          <p:cNvPicPr>
            <a:picLocks noChangeAspect="1"/>
          </p:cNvPicPr>
          <p:nvPr/>
        </p:nvPicPr>
        <p:blipFill>
          <a:blip r:embed="rId2"/>
          <a:srcRect l="17111" r="20667" b="4444"/>
          <a:stretch>
            <a:fillRect/>
          </a:stretch>
        </p:blipFill>
        <p:spPr>
          <a:xfrm>
            <a:off x="619932" y="945396"/>
            <a:ext cx="2370658" cy="2912547"/>
          </a:xfrm>
          <a:prstGeom prst="rect">
            <a:avLst/>
          </a:prstGeom>
        </p:spPr>
      </p:pic>
      <p:pic>
        <p:nvPicPr>
          <p:cNvPr id="5" name="Picture 4" descr="00z09102014-ncmrwf-fcst-bob-track-12.png"/>
          <p:cNvPicPr>
            <a:picLocks noChangeAspect="1"/>
          </p:cNvPicPr>
          <p:nvPr/>
        </p:nvPicPr>
        <p:blipFill>
          <a:blip r:embed="rId3"/>
          <a:srcRect l="17111" r="20667" b="4444"/>
          <a:stretch>
            <a:fillRect/>
          </a:stretch>
        </p:blipFill>
        <p:spPr>
          <a:xfrm>
            <a:off x="3439332" y="945396"/>
            <a:ext cx="2370658" cy="2912547"/>
          </a:xfrm>
          <a:prstGeom prst="rect">
            <a:avLst/>
          </a:prstGeom>
        </p:spPr>
      </p:pic>
      <p:pic>
        <p:nvPicPr>
          <p:cNvPr id="6" name="Picture 5" descr="00z10102014-ncmrwf-fcst-bob-track-12.png"/>
          <p:cNvPicPr>
            <a:picLocks noChangeAspect="1"/>
          </p:cNvPicPr>
          <p:nvPr/>
        </p:nvPicPr>
        <p:blipFill>
          <a:blip r:embed="rId4"/>
          <a:srcRect l="18000" r="20667" b="4444"/>
          <a:stretch>
            <a:fillRect/>
          </a:stretch>
        </p:blipFill>
        <p:spPr>
          <a:xfrm>
            <a:off x="6258733" y="945396"/>
            <a:ext cx="2336787" cy="2912547"/>
          </a:xfrm>
          <a:prstGeom prst="rect">
            <a:avLst/>
          </a:prstGeom>
        </p:spPr>
      </p:pic>
      <p:pic>
        <p:nvPicPr>
          <p:cNvPr id="7" name="Picture 6" descr="00z11102014-ncmrwf-fcst-bob-track-12.png"/>
          <p:cNvPicPr>
            <a:picLocks noChangeAspect="1"/>
          </p:cNvPicPr>
          <p:nvPr/>
        </p:nvPicPr>
        <p:blipFill>
          <a:blip r:embed="rId5"/>
          <a:srcRect l="17111" r="20667" b="4444"/>
          <a:stretch>
            <a:fillRect/>
          </a:stretch>
        </p:blipFill>
        <p:spPr>
          <a:xfrm>
            <a:off x="619932" y="3945453"/>
            <a:ext cx="2370658" cy="2912547"/>
          </a:xfrm>
          <a:prstGeom prst="rect">
            <a:avLst/>
          </a:prstGeom>
        </p:spPr>
      </p:pic>
      <p:pic>
        <p:nvPicPr>
          <p:cNvPr id="8" name="Picture 7" descr="00z12102014-ncmrwf-fcst-bob-track-12.png"/>
          <p:cNvPicPr>
            <a:picLocks noChangeAspect="1"/>
          </p:cNvPicPr>
          <p:nvPr/>
        </p:nvPicPr>
        <p:blipFill>
          <a:blip r:embed="rId6"/>
          <a:srcRect l="17111" r="20667" b="4444"/>
          <a:stretch>
            <a:fillRect/>
          </a:stretch>
        </p:blipFill>
        <p:spPr>
          <a:xfrm>
            <a:off x="3439332" y="3945453"/>
            <a:ext cx="2370658" cy="2912547"/>
          </a:xfrm>
          <a:prstGeom prst="rect">
            <a:avLst/>
          </a:prstGeom>
        </p:spPr>
      </p:pic>
      <p:cxnSp>
        <p:nvCxnSpPr>
          <p:cNvPr id="9" name="Straight Connector 8"/>
          <p:cNvCxnSpPr>
            <a:cxnSpLocks noChangeAspect="1"/>
          </p:cNvCxnSpPr>
          <p:nvPr/>
        </p:nvCxnSpPr>
        <p:spPr>
          <a:xfrm rot="-2700000">
            <a:off x="6624000" y="4320000"/>
            <a:ext cx="504000" cy="504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noChangeAspect="1"/>
          </p:cNvCxnSpPr>
          <p:nvPr/>
        </p:nvCxnSpPr>
        <p:spPr>
          <a:xfrm rot="-2700000">
            <a:off x="6624000" y="4572000"/>
            <a:ext cx="504000" cy="504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noChangeAspect="1"/>
          </p:cNvCxnSpPr>
          <p:nvPr/>
        </p:nvCxnSpPr>
        <p:spPr>
          <a:xfrm rot="-2700000">
            <a:off x="6624000" y="4824000"/>
            <a:ext cx="504000" cy="50400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noChangeAspect="1"/>
          </p:cNvCxnSpPr>
          <p:nvPr/>
        </p:nvCxnSpPr>
        <p:spPr>
          <a:xfrm rot="-2700000">
            <a:off x="6624000" y="5076000"/>
            <a:ext cx="504000" cy="5040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6000" y="4428000"/>
            <a:ext cx="532518" cy="307777"/>
          </a:xfrm>
          <a:prstGeom prst="rect">
            <a:avLst/>
          </a:prstGeom>
          <a:noFill/>
        </p:spPr>
        <p:txBody>
          <a:bodyPr wrap="none" rtlCol="0">
            <a:spAutoFit/>
          </a:bodyPr>
          <a:lstStyle/>
          <a:p>
            <a:r>
              <a:rPr lang="en-AU" sz="1400" b="1" dirty="0" err="1" smtClean="0"/>
              <a:t>Obs</a:t>
            </a:r>
            <a:endParaRPr lang="en-AU" sz="1400" b="1" dirty="0"/>
          </a:p>
        </p:txBody>
      </p:sp>
      <p:sp>
        <p:nvSpPr>
          <p:cNvPr id="14" name="TextBox 13"/>
          <p:cNvSpPr txBox="1"/>
          <p:nvPr/>
        </p:nvSpPr>
        <p:spPr>
          <a:xfrm>
            <a:off x="7236000" y="4680000"/>
            <a:ext cx="683200" cy="307777"/>
          </a:xfrm>
          <a:prstGeom prst="rect">
            <a:avLst/>
          </a:prstGeom>
          <a:noFill/>
        </p:spPr>
        <p:txBody>
          <a:bodyPr wrap="none" rtlCol="0">
            <a:spAutoFit/>
          </a:bodyPr>
          <a:lstStyle/>
          <a:p>
            <a:r>
              <a:rPr lang="en-AU" sz="1400" b="1" dirty="0" smtClean="0">
                <a:solidFill>
                  <a:srgbClr val="FF0000"/>
                </a:solidFill>
              </a:rPr>
              <a:t>NGFS</a:t>
            </a:r>
            <a:endParaRPr lang="en-AU" sz="1400" b="1" dirty="0">
              <a:solidFill>
                <a:srgbClr val="FF0000"/>
              </a:solidFill>
            </a:endParaRPr>
          </a:p>
        </p:txBody>
      </p:sp>
      <p:sp>
        <p:nvSpPr>
          <p:cNvPr id="15" name="TextBox 14"/>
          <p:cNvSpPr txBox="1"/>
          <p:nvPr/>
        </p:nvSpPr>
        <p:spPr>
          <a:xfrm>
            <a:off x="7236000" y="4932000"/>
            <a:ext cx="723275" cy="307777"/>
          </a:xfrm>
          <a:prstGeom prst="rect">
            <a:avLst/>
          </a:prstGeom>
          <a:noFill/>
        </p:spPr>
        <p:txBody>
          <a:bodyPr wrap="none" rtlCol="0">
            <a:spAutoFit/>
          </a:bodyPr>
          <a:lstStyle/>
          <a:p>
            <a:r>
              <a:rPr lang="en-AU" sz="1400" b="1" dirty="0" smtClean="0">
                <a:solidFill>
                  <a:srgbClr val="00B050"/>
                </a:solidFill>
              </a:rPr>
              <a:t>NCUM</a:t>
            </a:r>
            <a:endParaRPr lang="en-AU" sz="1400" b="1" dirty="0">
              <a:solidFill>
                <a:srgbClr val="00B050"/>
              </a:solidFill>
            </a:endParaRPr>
          </a:p>
        </p:txBody>
      </p:sp>
      <p:sp>
        <p:nvSpPr>
          <p:cNvPr id="16" name="TextBox 15"/>
          <p:cNvSpPr txBox="1"/>
          <p:nvPr/>
        </p:nvSpPr>
        <p:spPr>
          <a:xfrm>
            <a:off x="7236000" y="5184000"/>
            <a:ext cx="732893" cy="307777"/>
          </a:xfrm>
          <a:prstGeom prst="rect">
            <a:avLst/>
          </a:prstGeom>
          <a:noFill/>
        </p:spPr>
        <p:txBody>
          <a:bodyPr wrap="none" rtlCol="0">
            <a:spAutoFit/>
          </a:bodyPr>
          <a:lstStyle/>
          <a:p>
            <a:r>
              <a:rPr lang="en-AU" sz="1400" b="1" dirty="0" smtClean="0">
                <a:solidFill>
                  <a:srgbClr val="0070C0"/>
                </a:solidFill>
              </a:rPr>
              <a:t>UKMO</a:t>
            </a:r>
            <a:endParaRPr lang="en-AU" sz="1400" b="1" dirty="0">
              <a:solidFill>
                <a:srgbClr val="0070C0"/>
              </a:solidFill>
            </a:endParaRPr>
          </a:p>
        </p:txBody>
      </p:sp>
      <p:cxnSp>
        <p:nvCxnSpPr>
          <p:cNvPr id="17" name="Straight Connector 16"/>
          <p:cNvCxnSpPr>
            <a:cxnSpLocks noChangeAspect="1"/>
          </p:cNvCxnSpPr>
          <p:nvPr/>
        </p:nvCxnSpPr>
        <p:spPr>
          <a:xfrm rot="-2700000">
            <a:off x="6624000" y="5328000"/>
            <a:ext cx="504000" cy="504000"/>
          </a:xfrm>
          <a:prstGeom prst="line">
            <a:avLst/>
          </a:prstGeom>
          <a:ln w="317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36000" y="5436000"/>
            <a:ext cx="1233030" cy="307777"/>
          </a:xfrm>
          <a:prstGeom prst="rect">
            <a:avLst/>
          </a:prstGeom>
          <a:noFill/>
        </p:spPr>
        <p:txBody>
          <a:bodyPr wrap="none" rtlCol="0">
            <a:spAutoFit/>
          </a:bodyPr>
          <a:lstStyle/>
          <a:p>
            <a:r>
              <a:rPr lang="en-AU" sz="1400" b="1" dirty="0" smtClean="0">
                <a:solidFill>
                  <a:schemeClr val="accent1">
                    <a:lumMod val="20000"/>
                    <a:lumOff val="80000"/>
                  </a:schemeClr>
                </a:solidFill>
              </a:rPr>
              <a:t>ACCESS-TC</a:t>
            </a:r>
            <a:endParaRPr lang="en-AU" sz="1400" b="1" dirty="0">
              <a:solidFill>
                <a:schemeClr val="accent1">
                  <a:lumMod val="20000"/>
                  <a:lumOff val="80000"/>
                </a:schemeClr>
              </a:solidFill>
            </a:endParaRPr>
          </a:p>
        </p:txBody>
      </p:sp>
      <p:sp>
        <p:nvSpPr>
          <p:cNvPr id="19" name="TextBox 18"/>
          <p:cNvSpPr txBox="1"/>
          <p:nvPr/>
        </p:nvSpPr>
        <p:spPr>
          <a:xfrm>
            <a:off x="828000" y="1224000"/>
            <a:ext cx="1178528" cy="307777"/>
          </a:xfrm>
          <a:prstGeom prst="rect">
            <a:avLst/>
          </a:prstGeom>
          <a:noFill/>
        </p:spPr>
        <p:txBody>
          <a:bodyPr wrap="none" rtlCol="0">
            <a:spAutoFit/>
          </a:bodyPr>
          <a:lstStyle/>
          <a:p>
            <a:r>
              <a:rPr lang="en-AU" sz="1400" b="1" dirty="0" smtClean="0">
                <a:solidFill>
                  <a:srgbClr val="FF0000"/>
                </a:solidFill>
              </a:rPr>
              <a:t>08 Oct 2014</a:t>
            </a:r>
            <a:endParaRPr lang="en-AU" sz="1400" b="1" dirty="0">
              <a:solidFill>
                <a:srgbClr val="FF0000"/>
              </a:solidFill>
            </a:endParaRPr>
          </a:p>
        </p:txBody>
      </p:sp>
      <p:sp>
        <p:nvSpPr>
          <p:cNvPr id="20" name="TextBox 19"/>
          <p:cNvSpPr txBox="1"/>
          <p:nvPr/>
        </p:nvSpPr>
        <p:spPr>
          <a:xfrm>
            <a:off x="6408000" y="1224000"/>
            <a:ext cx="1178528" cy="307777"/>
          </a:xfrm>
          <a:prstGeom prst="rect">
            <a:avLst/>
          </a:prstGeom>
          <a:noFill/>
        </p:spPr>
        <p:txBody>
          <a:bodyPr wrap="none" rtlCol="0">
            <a:spAutoFit/>
          </a:bodyPr>
          <a:lstStyle/>
          <a:p>
            <a:r>
              <a:rPr lang="en-AU" sz="1400" b="1" dirty="0" smtClean="0">
                <a:solidFill>
                  <a:srgbClr val="FF0000"/>
                </a:solidFill>
              </a:rPr>
              <a:t>10 Oct 2014</a:t>
            </a:r>
            <a:endParaRPr lang="en-AU" sz="1400" b="1" dirty="0">
              <a:solidFill>
                <a:srgbClr val="FF0000"/>
              </a:solidFill>
            </a:endParaRPr>
          </a:p>
        </p:txBody>
      </p:sp>
      <p:sp>
        <p:nvSpPr>
          <p:cNvPr id="21" name="TextBox 20"/>
          <p:cNvSpPr txBox="1"/>
          <p:nvPr/>
        </p:nvSpPr>
        <p:spPr>
          <a:xfrm>
            <a:off x="3636000" y="1224000"/>
            <a:ext cx="1178528" cy="307777"/>
          </a:xfrm>
          <a:prstGeom prst="rect">
            <a:avLst/>
          </a:prstGeom>
          <a:noFill/>
        </p:spPr>
        <p:txBody>
          <a:bodyPr wrap="none" rtlCol="0">
            <a:spAutoFit/>
          </a:bodyPr>
          <a:lstStyle/>
          <a:p>
            <a:r>
              <a:rPr lang="en-AU" sz="1400" b="1" dirty="0" smtClean="0">
                <a:solidFill>
                  <a:srgbClr val="FF0000"/>
                </a:solidFill>
              </a:rPr>
              <a:t>09 Oct 2014</a:t>
            </a:r>
            <a:endParaRPr lang="en-AU" sz="1400" b="1" dirty="0">
              <a:solidFill>
                <a:srgbClr val="FF0000"/>
              </a:solidFill>
            </a:endParaRPr>
          </a:p>
        </p:txBody>
      </p:sp>
      <p:sp>
        <p:nvSpPr>
          <p:cNvPr id="22" name="TextBox 21"/>
          <p:cNvSpPr txBox="1"/>
          <p:nvPr/>
        </p:nvSpPr>
        <p:spPr>
          <a:xfrm>
            <a:off x="3636000" y="4212000"/>
            <a:ext cx="1178528" cy="307777"/>
          </a:xfrm>
          <a:prstGeom prst="rect">
            <a:avLst/>
          </a:prstGeom>
          <a:noFill/>
        </p:spPr>
        <p:txBody>
          <a:bodyPr wrap="none" rtlCol="0">
            <a:spAutoFit/>
          </a:bodyPr>
          <a:lstStyle/>
          <a:p>
            <a:r>
              <a:rPr lang="en-AU" sz="1400" b="1" dirty="0" smtClean="0">
                <a:solidFill>
                  <a:srgbClr val="FF0000"/>
                </a:solidFill>
              </a:rPr>
              <a:t>12 Oct 2014</a:t>
            </a:r>
            <a:endParaRPr lang="en-AU" sz="1400" b="1" dirty="0">
              <a:solidFill>
                <a:srgbClr val="FF0000"/>
              </a:solidFill>
            </a:endParaRPr>
          </a:p>
        </p:txBody>
      </p:sp>
      <p:sp>
        <p:nvSpPr>
          <p:cNvPr id="23" name="TextBox 22"/>
          <p:cNvSpPr txBox="1"/>
          <p:nvPr/>
        </p:nvSpPr>
        <p:spPr>
          <a:xfrm>
            <a:off x="828000" y="4212000"/>
            <a:ext cx="1168653" cy="307777"/>
          </a:xfrm>
          <a:prstGeom prst="rect">
            <a:avLst/>
          </a:prstGeom>
          <a:noFill/>
        </p:spPr>
        <p:txBody>
          <a:bodyPr wrap="none" rtlCol="0">
            <a:spAutoFit/>
          </a:bodyPr>
          <a:lstStyle/>
          <a:p>
            <a:r>
              <a:rPr lang="en-AU" sz="1400" b="1" dirty="0" smtClean="0">
                <a:solidFill>
                  <a:srgbClr val="FF0000"/>
                </a:solidFill>
              </a:rPr>
              <a:t>11 Oct 2014</a:t>
            </a:r>
            <a:endParaRPr lang="en-AU" sz="1400" b="1" dirty="0">
              <a:solidFill>
                <a:srgbClr val="FF0000"/>
              </a:solidFill>
            </a:endParaRPr>
          </a:p>
        </p:txBody>
      </p:sp>
    </p:spTree>
    <p:extLst>
      <p:ext uri="{BB962C8B-B14F-4D97-AF65-F5344CB8AC3E}">
        <p14:creationId xmlns:p14="http://schemas.microsoft.com/office/powerpoint/2010/main" val="1079642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Track error for VSCS </a:t>
            </a:r>
            <a:r>
              <a:rPr lang="en-AU" dirty="0" err="1" smtClean="0"/>
              <a:t>Hudhud</a:t>
            </a:r>
            <a:endParaRPr lang="en-AU" dirty="0"/>
          </a:p>
        </p:txBody>
      </p:sp>
      <p:sp>
        <p:nvSpPr>
          <p:cNvPr id="3" name="Content Placeholder 2"/>
          <p:cNvSpPr>
            <a:spLocks noGrp="1"/>
          </p:cNvSpPr>
          <p:nvPr>
            <p:ph idx="1"/>
          </p:nvPr>
        </p:nvSpPr>
        <p:spPr>
          <a:xfrm>
            <a:off x="570712" y="4386021"/>
            <a:ext cx="8204200" cy="2201673"/>
          </a:xfrm>
        </p:spPr>
        <p:txBody>
          <a:bodyPr/>
          <a:lstStyle/>
          <a:p>
            <a:pPr marL="0" indent="0">
              <a:spcBef>
                <a:spcPts val="1200"/>
              </a:spcBef>
              <a:buNone/>
            </a:pPr>
            <a:r>
              <a:rPr lang="en-US" dirty="0"/>
              <a:t>Direct Position Error (DPE)</a:t>
            </a:r>
          </a:p>
          <a:p>
            <a:pPr lvl="1">
              <a:spcBef>
                <a:spcPts val="1200"/>
              </a:spcBef>
            </a:pPr>
            <a:r>
              <a:rPr lang="en-US" sz="2000" dirty="0"/>
              <a:t>Errors are computed against the IMD best track data</a:t>
            </a:r>
          </a:p>
          <a:p>
            <a:pPr lvl="1">
              <a:spcBef>
                <a:spcPts val="1200"/>
              </a:spcBef>
            </a:pPr>
            <a:r>
              <a:rPr lang="en-US" sz="2000" dirty="0"/>
              <a:t>Average of track errors from 8-12 Oct 2014 is </a:t>
            </a:r>
            <a:r>
              <a:rPr lang="en-US" sz="2000" dirty="0" smtClean="0"/>
              <a:t>shown </a:t>
            </a:r>
            <a:br>
              <a:rPr lang="en-US" sz="2000" dirty="0" smtClean="0"/>
            </a:br>
            <a:r>
              <a:rPr lang="en-US" sz="2000" dirty="0" smtClean="0"/>
              <a:t>(9-12 </a:t>
            </a:r>
            <a:r>
              <a:rPr lang="en-US" sz="2000" dirty="0"/>
              <a:t>Oct for ACCESS-TC)</a:t>
            </a:r>
          </a:p>
          <a:p>
            <a:pPr lvl="1">
              <a:spcBef>
                <a:spcPts val="1200"/>
              </a:spcBef>
            </a:pPr>
            <a:r>
              <a:rPr lang="en-US" sz="2000" dirty="0"/>
              <a:t>ACCESS-TC has least initial position error (33km</a:t>
            </a:r>
            <a:r>
              <a:rPr lang="en-US" sz="2000" dirty="0" smtClean="0"/>
              <a:t>)</a:t>
            </a:r>
            <a:endParaRPr lang="en-US" sz="2000" dirty="0"/>
          </a:p>
        </p:txBody>
      </p:sp>
      <p:pic>
        <p:nvPicPr>
          <p:cNvPr id="4" name="Picture 3" descr="ERROR_HUDHUD_28011_image001.png"/>
          <p:cNvPicPr>
            <a:picLocks noChangeAspect="1"/>
          </p:cNvPicPr>
          <p:nvPr/>
        </p:nvPicPr>
        <p:blipFill rotWithShape="1">
          <a:blip r:embed="rId2"/>
          <a:srcRect l="1356" t="1593" r="849" b="3337"/>
          <a:stretch/>
        </p:blipFill>
        <p:spPr>
          <a:xfrm>
            <a:off x="93138" y="1141612"/>
            <a:ext cx="8942376" cy="3244409"/>
          </a:xfrm>
          <a:prstGeom prst="rect">
            <a:avLst/>
          </a:prstGeom>
        </p:spPr>
      </p:pic>
    </p:spTree>
    <p:extLst>
      <p:ext uri="{BB962C8B-B14F-4D97-AF65-F5344CB8AC3E}">
        <p14:creationId xmlns:p14="http://schemas.microsoft.com/office/powerpoint/2010/main" val="1201528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69900" y="111125"/>
            <a:ext cx="7234238" cy="715963"/>
          </a:xfrm>
        </p:spPr>
        <p:txBody>
          <a:bodyPr/>
          <a:lstStyle/>
          <a:p>
            <a:pPr eaLnBrk="1" hangingPunct="1"/>
            <a:r>
              <a:rPr lang="en-AU" dirty="0" smtClean="0"/>
              <a:t>Progress</a:t>
            </a:r>
          </a:p>
        </p:txBody>
      </p:sp>
      <p:graphicFrame>
        <p:nvGraphicFramePr>
          <p:cNvPr id="13" name="Table 12"/>
          <p:cNvGraphicFramePr>
            <a:graphicFrameLocks noGrp="1"/>
          </p:cNvGraphicFramePr>
          <p:nvPr>
            <p:extLst>
              <p:ext uri="{D42A27DB-BD31-4B8C-83A1-F6EECF244321}">
                <p14:modId xmlns:p14="http://schemas.microsoft.com/office/powerpoint/2010/main" val="114599765"/>
              </p:ext>
            </p:extLst>
          </p:nvPr>
        </p:nvGraphicFramePr>
        <p:xfrm>
          <a:off x="493713" y="1281113"/>
          <a:ext cx="8253412" cy="1833564"/>
        </p:xfrm>
        <a:graphic>
          <a:graphicData uri="http://schemas.openxmlformats.org/drawingml/2006/table">
            <a:tbl>
              <a:tblPr/>
              <a:tblGrid>
                <a:gridCol w="2751137"/>
                <a:gridCol w="2751138"/>
                <a:gridCol w="2751137"/>
              </a:tblGrid>
              <a:tr h="369888">
                <a:tc gridSpan="3">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rgbClr val="FFFFFF"/>
                          </a:solidFill>
                          <a:effectLst/>
                          <a:latin typeface="Arial" charset="0"/>
                        </a:rPr>
                        <a:t>1. Diagnostic verification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731838">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rPr>
                        <a:t>UM rainfall performance assessed for 2 wet seasons</a:t>
                      </a:r>
                    </a:p>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rPr>
                        <a:t>Documentation of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charset="0"/>
                        </a:rPr>
                        <a:t>Interaction with forecasters on UM tropical rainfall quality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731838">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Diagnostic verification methods working at NCMRWF </a:t>
                      </a:r>
                    </a:p>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Dataset of verification statistics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Journal publication and conference presentation(s)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r>
            </a:tbl>
          </a:graphicData>
        </a:graphic>
      </p:graphicFrame>
      <p:graphicFrame>
        <p:nvGraphicFramePr>
          <p:cNvPr id="48189" name="Group 61"/>
          <p:cNvGraphicFramePr>
            <a:graphicFrameLocks noGrp="1"/>
          </p:cNvGraphicFramePr>
          <p:nvPr/>
        </p:nvGraphicFramePr>
        <p:xfrm>
          <a:off x="493713" y="3138488"/>
          <a:ext cx="8253412" cy="1834515"/>
        </p:xfrm>
        <a:graphic>
          <a:graphicData uri="http://schemas.openxmlformats.org/drawingml/2006/table">
            <a:tbl>
              <a:tblPr/>
              <a:tblGrid>
                <a:gridCol w="2751137"/>
                <a:gridCol w="2751138"/>
                <a:gridCol w="2751137"/>
              </a:tblGrid>
              <a:tr h="3714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rgbClr val="FFFFFF"/>
                          </a:solidFill>
                          <a:effectLst/>
                          <a:latin typeface="Arial" charset="0"/>
                        </a:rPr>
                        <a:t>2. Numerical experimentation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rPr>
                        <a:t>Data preparation for selected rainfall cases</a:t>
                      </a:r>
                      <a:endParaRPr kumimoji="0" lang="en-AU"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rPr>
                        <a:t>Numerical experimentation with 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CB"/>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charset="0"/>
                        </a:rPr>
                        <a:t>Further numerical experimentation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8E7"/>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000000"/>
                          </a:solidFill>
                          <a:effectLst/>
                          <a:latin typeface="Arial" charset="0"/>
                        </a:rPr>
                        <a:t>Dataset of verification results for case studies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8E7"/>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Information to guide optimal UM model configuration &amp; settings</a:t>
                      </a:r>
                    </a:p>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Journal publication and conference presentation(s)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8E7"/>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55881240"/>
              </p:ext>
            </p:extLst>
          </p:nvPr>
        </p:nvGraphicFramePr>
        <p:xfrm>
          <a:off x="493713" y="4995863"/>
          <a:ext cx="8253412" cy="1835785"/>
        </p:xfrm>
        <a:graphic>
          <a:graphicData uri="http://schemas.openxmlformats.org/drawingml/2006/table">
            <a:tbl>
              <a:tblPr/>
              <a:tblGrid>
                <a:gridCol w="2751137"/>
                <a:gridCol w="2751138"/>
                <a:gridCol w="2751137"/>
              </a:tblGrid>
              <a:tr h="3714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rgbClr val="FFFFFF"/>
                          </a:solidFill>
                          <a:effectLst/>
                          <a:latin typeface="Arial" charset="0"/>
                        </a:rPr>
                        <a:t>3. Ensemble prediction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ACAE2"/>
                    </a:solidFill>
                  </a:tcPr>
                </a:tc>
                <a:tc hMerge="1">
                  <a:txBody>
                    <a:bodyPr/>
                    <a:lstStyle/>
                    <a:p>
                      <a:endParaRPr lang="en-US"/>
                    </a:p>
                  </a:txBody>
                  <a:tcPr/>
                </a:tc>
                <a:tc hMerge="1">
                  <a:txBody>
                    <a:bodyPr/>
                    <a:lstStyle/>
                    <a:p>
                      <a:endParaRPr lang="en-US"/>
                    </a:p>
                  </a:txBody>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1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CF4"/>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rPr>
                        <a:t>Probabilistic rainfall forecasts generated from MOGREPS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rPr>
                        <a:t>Verification of MOGREPS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rPr>
                        <a:t>Documentation of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CF4"/>
                    </a:solidFill>
                  </a:tcPr>
                </a:tc>
              </a:tr>
              <a:tr h="94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6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6FA"/>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Dataset of ensemble rainfall and verification statistics </a:t>
                      </a:r>
                    </a:p>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Journal publication and conference presentation(s)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6FA"/>
                    </a:solidFill>
                  </a:tcPr>
                </a:tc>
              </a:tr>
            </a:tbl>
          </a:graphicData>
        </a:graphic>
      </p:graphicFrame>
      <p:sp>
        <p:nvSpPr>
          <p:cNvPr id="58419" name="TextBox 16"/>
          <p:cNvSpPr txBox="1">
            <a:spLocks noChangeArrowheads="1"/>
          </p:cNvSpPr>
          <p:nvPr/>
        </p:nvSpPr>
        <p:spPr bwMode="auto">
          <a:xfrm>
            <a:off x="1393825" y="973138"/>
            <a:ext cx="842963" cy="276225"/>
          </a:xfrm>
          <a:prstGeom prst="rect">
            <a:avLst/>
          </a:prstGeom>
          <a:solidFill>
            <a:schemeClr val="bg1"/>
          </a:solidFill>
          <a:ln w="9525">
            <a:noFill/>
            <a:miter lim="800000"/>
            <a:headEnd/>
            <a:tailEnd/>
          </a:ln>
        </p:spPr>
        <p:txBody>
          <a:bodyPr wrap="none" tIns="0" bIns="0">
            <a:spAutoFit/>
          </a:bodyPr>
          <a:lstStyle/>
          <a:p>
            <a:r>
              <a:rPr lang="en-AU"/>
              <a:t>Year 1</a:t>
            </a:r>
          </a:p>
        </p:txBody>
      </p:sp>
      <p:sp>
        <p:nvSpPr>
          <p:cNvPr id="58420" name="TextBox 17"/>
          <p:cNvSpPr txBox="1">
            <a:spLocks noChangeArrowheads="1"/>
          </p:cNvSpPr>
          <p:nvPr/>
        </p:nvSpPr>
        <p:spPr bwMode="auto">
          <a:xfrm>
            <a:off x="4100513" y="973138"/>
            <a:ext cx="842962" cy="276225"/>
          </a:xfrm>
          <a:prstGeom prst="rect">
            <a:avLst/>
          </a:prstGeom>
          <a:solidFill>
            <a:schemeClr val="bg1"/>
          </a:solidFill>
          <a:ln w="9525">
            <a:noFill/>
            <a:miter lim="800000"/>
            <a:headEnd/>
            <a:tailEnd/>
          </a:ln>
        </p:spPr>
        <p:txBody>
          <a:bodyPr wrap="none" tIns="0" bIns="0">
            <a:spAutoFit/>
          </a:bodyPr>
          <a:lstStyle/>
          <a:p>
            <a:r>
              <a:rPr lang="en-AU"/>
              <a:t>Year 2</a:t>
            </a:r>
          </a:p>
        </p:txBody>
      </p:sp>
      <p:sp>
        <p:nvSpPr>
          <p:cNvPr id="58421" name="TextBox 18"/>
          <p:cNvSpPr txBox="1">
            <a:spLocks noChangeArrowheads="1"/>
          </p:cNvSpPr>
          <p:nvPr/>
        </p:nvSpPr>
        <p:spPr bwMode="auto">
          <a:xfrm>
            <a:off x="6807200" y="973138"/>
            <a:ext cx="842963" cy="276225"/>
          </a:xfrm>
          <a:prstGeom prst="rect">
            <a:avLst/>
          </a:prstGeom>
          <a:solidFill>
            <a:schemeClr val="bg1"/>
          </a:solidFill>
          <a:ln w="9525">
            <a:noFill/>
            <a:miter lim="800000"/>
            <a:headEnd/>
            <a:tailEnd/>
          </a:ln>
        </p:spPr>
        <p:txBody>
          <a:bodyPr wrap="none" tIns="0" bIns="0">
            <a:spAutoFit/>
          </a:bodyPr>
          <a:lstStyle/>
          <a:p>
            <a:r>
              <a:rPr lang="en-AU"/>
              <a:t>Year 3</a:t>
            </a:r>
          </a:p>
        </p:txBody>
      </p:sp>
      <p:pic>
        <p:nvPicPr>
          <p:cNvPr id="1029" name="Picture 5" descr="C:\Users\eee\AppData\Local\Microsoft\Windows\Temporary Internet Files\Content.IE5\UO56K4JI\large-right-check-166.6-615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172" y="1790664"/>
            <a:ext cx="36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eee\AppData\Local\Microsoft\Windows\Temporary Internet Files\Content.IE5\UO56K4JI\large-right-check-166.6-615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093" y="3632379"/>
            <a:ext cx="36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eee\AppData\Local\Microsoft\Windows\Temporary Internet Files\Content.IE5\UO56K4JI\large-right-check-166.6-615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7287" y="2748975"/>
            <a:ext cx="36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eee\AppData\Local\Microsoft\Windows\Temporary Internet Files\Content.IE5\UO56K4JI\large-right-check-166.6-615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7287" y="2060664"/>
            <a:ext cx="36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eee\AppData\Local\Microsoft\Windows\Temporary Internet Files\Content.IE5\UO56K4JI\large-right-check-166.6-615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1306" y="4500285"/>
            <a:ext cx="36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eee\AppData\Local\Microsoft\Windows\Temporary Internet Files\Content.IE5\UO56K4JI\large-right-check-166.6-615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7287" y="5523172"/>
            <a:ext cx="36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eee\AppData\Local\Microsoft\Windows\Temporary Internet Files\Content.IE5\UO56K4JI\large-right-check-166.6-615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172" y="2655375"/>
            <a:ext cx="360000" cy="27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Next steps</a:t>
            </a:r>
            <a:endParaRPr lang="en-AU" dirty="0"/>
          </a:p>
        </p:txBody>
      </p:sp>
      <p:sp>
        <p:nvSpPr>
          <p:cNvPr id="3" name="Content Placeholder 2"/>
          <p:cNvSpPr>
            <a:spLocks noGrp="1"/>
          </p:cNvSpPr>
          <p:nvPr>
            <p:ph idx="1"/>
          </p:nvPr>
        </p:nvSpPr>
        <p:spPr/>
        <p:txBody>
          <a:bodyPr/>
          <a:lstStyle/>
          <a:p>
            <a:pPr marL="0" indent="0">
              <a:buNone/>
            </a:pPr>
            <a:r>
              <a:rPr lang="en-AU" dirty="0" smtClean="0"/>
              <a:t>3-month visit to CAWCR by </a:t>
            </a:r>
            <a:r>
              <a:rPr lang="en-AU" dirty="0" err="1" smtClean="0"/>
              <a:t>Vivek</a:t>
            </a:r>
            <a:r>
              <a:rPr lang="en-AU" dirty="0" smtClean="0"/>
              <a:t> Singh</a:t>
            </a:r>
          </a:p>
          <a:p>
            <a:pPr lvl="1"/>
            <a:r>
              <a:rPr lang="en-AU" dirty="0" smtClean="0"/>
              <a:t>Detailed examination of 3D rainfall structure</a:t>
            </a:r>
          </a:p>
          <a:p>
            <a:pPr lvl="1"/>
            <a:r>
              <a:rPr lang="en-AU" dirty="0" smtClean="0"/>
              <a:t>Comparison to radar, </a:t>
            </a:r>
            <a:r>
              <a:rPr lang="en-AU" dirty="0" err="1" smtClean="0"/>
              <a:t>Cloudsat</a:t>
            </a:r>
            <a:r>
              <a:rPr lang="en-AU" dirty="0" smtClean="0"/>
              <a:t>/CALIPSO</a:t>
            </a:r>
          </a:p>
          <a:p>
            <a:endParaRPr lang="en-AU" dirty="0"/>
          </a:p>
          <a:p>
            <a:pPr marL="0" indent="0">
              <a:buNone/>
            </a:pPr>
            <a:r>
              <a:rPr lang="en-AU" dirty="0" smtClean="0"/>
              <a:t>Numerical experimentation with high resolution model</a:t>
            </a:r>
          </a:p>
          <a:p>
            <a:pPr lvl="1"/>
            <a:r>
              <a:rPr lang="en-AU" dirty="0" smtClean="0"/>
              <a:t>Test configurations</a:t>
            </a:r>
          </a:p>
          <a:p>
            <a:pPr lvl="1"/>
            <a:r>
              <a:rPr lang="en-AU" dirty="0" smtClean="0"/>
              <a:t>Verification using traditional and spatial (CRA, neighbourhood) methods</a:t>
            </a:r>
          </a:p>
          <a:p>
            <a:pPr lvl="1"/>
            <a:endParaRPr lang="en-AU" dirty="0"/>
          </a:p>
          <a:p>
            <a:pPr marL="0" indent="0">
              <a:buNone/>
            </a:pPr>
            <a:r>
              <a:rPr lang="en-AU" dirty="0" smtClean="0"/>
              <a:t>Ensemble modelling </a:t>
            </a:r>
          </a:p>
          <a:p>
            <a:pPr lvl="1"/>
            <a:r>
              <a:rPr lang="en-AU" dirty="0" smtClean="0"/>
              <a:t>Spatial verification applied to ensembles</a:t>
            </a:r>
          </a:p>
          <a:p>
            <a:pPr lvl="1"/>
            <a:endParaRPr lang="en-AU" dirty="0"/>
          </a:p>
          <a:p>
            <a:pPr marL="0" indent="0">
              <a:buNone/>
            </a:pPr>
            <a:r>
              <a:rPr lang="en-AU" dirty="0" smtClean="0"/>
              <a:t>Model intercomparison of NCUM and ACCESS</a:t>
            </a:r>
          </a:p>
          <a:p>
            <a:pPr lvl="1"/>
            <a:r>
              <a:rPr lang="en-AU" dirty="0" smtClean="0"/>
              <a:t>Tropical cyclone track, intensity, precipitation</a:t>
            </a:r>
          </a:p>
          <a:p>
            <a:pPr lvl="1"/>
            <a:r>
              <a:rPr lang="en-AU" dirty="0" smtClean="0"/>
              <a:t>Global model precipitation</a:t>
            </a:r>
          </a:p>
          <a:p>
            <a:pPr lvl="1"/>
            <a:r>
              <a:rPr lang="en-AU" dirty="0" smtClean="0"/>
              <a:t>Ensemble rainfall predictions</a:t>
            </a:r>
            <a:endParaRPr lang="en-AU" dirty="0"/>
          </a:p>
        </p:txBody>
      </p:sp>
    </p:spTree>
    <p:extLst>
      <p:ext uri="{BB962C8B-B14F-4D97-AF65-F5344CB8AC3E}">
        <p14:creationId xmlns:p14="http://schemas.microsoft.com/office/powerpoint/2010/main" val="287975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1" name="Picture 50" descr="cawcrback01"/>
          <p:cNvPicPr>
            <a:picLocks noChangeAspect="1" noChangeArrowheads="1"/>
          </p:cNvPicPr>
          <p:nvPr/>
        </p:nvPicPr>
        <p:blipFill>
          <a:blip r:embed="rId2"/>
          <a:srcRect/>
          <a:stretch>
            <a:fillRect/>
          </a:stretch>
        </p:blipFill>
        <p:spPr bwMode="auto">
          <a:xfrm>
            <a:off x="0" y="3309938"/>
            <a:ext cx="9144000" cy="3554412"/>
          </a:xfrm>
          <a:prstGeom prst="rect">
            <a:avLst/>
          </a:prstGeom>
          <a:noFill/>
          <a:ln w="9525">
            <a:noFill/>
            <a:miter lim="800000"/>
            <a:headEnd/>
            <a:tailEnd/>
          </a:ln>
        </p:spPr>
      </p:pic>
      <p:pic>
        <p:nvPicPr>
          <p:cNvPr id="61442" name="Picture 40"/>
          <p:cNvPicPr>
            <a:picLocks noChangeAspect="1" noChangeArrowheads="1"/>
          </p:cNvPicPr>
          <p:nvPr/>
        </p:nvPicPr>
        <p:blipFill>
          <a:blip r:embed="rId3"/>
          <a:srcRect/>
          <a:stretch>
            <a:fillRect/>
          </a:stretch>
        </p:blipFill>
        <p:spPr bwMode="auto">
          <a:xfrm>
            <a:off x="8023225" y="293688"/>
            <a:ext cx="663575" cy="787400"/>
          </a:xfrm>
          <a:prstGeom prst="rect">
            <a:avLst/>
          </a:prstGeom>
          <a:noFill/>
          <a:ln w="9525">
            <a:noFill/>
            <a:miter lim="800000"/>
            <a:headEnd/>
            <a:tailEnd/>
          </a:ln>
        </p:spPr>
      </p:pic>
      <p:sp>
        <p:nvSpPr>
          <p:cNvPr id="61443" name="Text Box 41"/>
          <p:cNvSpPr txBox="1">
            <a:spLocks noChangeArrowheads="1"/>
          </p:cNvSpPr>
          <p:nvPr/>
        </p:nvSpPr>
        <p:spPr bwMode="auto">
          <a:xfrm>
            <a:off x="2060575" y="754063"/>
            <a:ext cx="5965825" cy="503237"/>
          </a:xfrm>
          <a:prstGeom prst="rect">
            <a:avLst/>
          </a:prstGeom>
          <a:noFill/>
          <a:ln w="9525">
            <a:noFill/>
            <a:miter lim="800000"/>
            <a:headEnd/>
            <a:tailEnd/>
          </a:ln>
        </p:spPr>
        <p:txBody>
          <a:bodyPr>
            <a:spAutoFit/>
          </a:bodyPr>
          <a:lstStyle/>
          <a:p>
            <a:pPr algn="ctr"/>
            <a:r>
              <a:rPr lang="en-US" sz="1400">
                <a:solidFill>
                  <a:srgbClr val="006F93"/>
                </a:solidFill>
              </a:rPr>
              <a:t>The Centre for Australian Weather and Climate Research</a:t>
            </a:r>
          </a:p>
          <a:p>
            <a:pPr algn="ctr"/>
            <a:r>
              <a:rPr lang="en-AU" sz="1300"/>
              <a:t>A partnership between CSIRO and the Bureau of Meteorology</a:t>
            </a:r>
            <a:endParaRPr lang="en-US" sz="1300"/>
          </a:p>
        </p:txBody>
      </p:sp>
      <p:pic>
        <p:nvPicPr>
          <p:cNvPr id="61444" name="Picture 42"/>
          <p:cNvPicPr>
            <a:picLocks noChangeAspect="1" noChangeArrowheads="1"/>
          </p:cNvPicPr>
          <p:nvPr/>
        </p:nvPicPr>
        <p:blipFill>
          <a:blip r:embed="rId4"/>
          <a:srcRect/>
          <a:stretch>
            <a:fillRect/>
          </a:stretch>
        </p:blipFill>
        <p:spPr bwMode="auto">
          <a:xfrm>
            <a:off x="457200" y="142875"/>
            <a:ext cx="1619250" cy="1079500"/>
          </a:xfrm>
          <a:prstGeom prst="rect">
            <a:avLst/>
          </a:prstGeom>
          <a:noFill/>
          <a:ln w="9525">
            <a:noFill/>
            <a:miter lim="800000"/>
            <a:headEnd/>
            <a:tailEnd/>
          </a:ln>
        </p:spPr>
      </p:pic>
      <p:sp>
        <p:nvSpPr>
          <p:cNvPr id="61445" name="Rectangle 47"/>
          <p:cNvSpPr>
            <a:spLocks noChangeArrowheads="1"/>
          </p:cNvSpPr>
          <p:nvPr/>
        </p:nvSpPr>
        <p:spPr bwMode="auto">
          <a:xfrm>
            <a:off x="1368425" y="3435350"/>
            <a:ext cx="3228975" cy="709613"/>
          </a:xfrm>
          <a:prstGeom prst="rect">
            <a:avLst/>
          </a:prstGeom>
          <a:noFill/>
          <a:ln w="9525">
            <a:noFill/>
            <a:miter lim="800000"/>
            <a:headEnd/>
            <a:tailEnd/>
          </a:ln>
        </p:spPr>
        <p:txBody>
          <a:bodyPr lIns="0" rIns="0" anchor="b"/>
          <a:lstStyle/>
          <a:p>
            <a:r>
              <a:rPr lang="en-US" sz="3600">
                <a:solidFill>
                  <a:schemeClr val="tx2"/>
                </a:solidFill>
              </a:rPr>
              <a:t>Thank you</a:t>
            </a:r>
          </a:p>
        </p:txBody>
      </p:sp>
      <p:sp>
        <p:nvSpPr>
          <p:cNvPr id="61446" name="Text Box 48"/>
          <p:cNvSpPr txBox="1">
            <a:spLocks noChangeArrowheads="1"/>
          </p:cNvSpPr>
          <p:nvPr/>
        </p:nvSpPr>
        <p:spPr bwMode="auto">
          <a:xfrm>
            <a:off x="1285875" y="4325938"/>
            <a:ext cx="1774825" cy="304800"/>
          </a:xfrm>
          <a:prstGeom prst="rect">
            <a:avLst/>
          </a:prstGeom>
          <a:noFill/>
          <a:ln w="9525">
            <a:noFill/>
            <a:miter lim="800000"/>
            <a:headEnd/>
            <a:tailEnd/>
          </a:ln>
        </p:spPr>
        <p:txBody>
          <a:bodyPr>
            <a:spAutoFit/>
          </a:bodyPr>
          <a:lstStyle/>
          <a:p>
            <a:r>
              <a:rPr lang="en-US" sz="1400">
                <a:solidFill>
                  <a:srgbClr val="006F93"/>
                </a:solidFill>
              </a:rPr>
              <a:t>www.cawcr.gov.au</a:t>
            </a:r>
            <a:endParaRPr lang="en-US" sz="1300"/>
          </a:p>
        </p:txBody>
      </p:sp>
      <p:sp>
        <p:nvSpPr>
          <p:cNvPr id="61447" name="TextBox 8"/>
          <p:cNvSpPr txBox="1">
            <a:spLocks noChangeArrowheads="1"/>
          </p:cNvSpPr>
          <p:nvPr/>
        </p:nvSpPr>
        <p:spPr bwMode="auto">
          <a:xfrm>
            <a:off x="3013075" y="1770063"/>
            <a:ext cx="2779713" cy="708025"/>
          </a:xfrm>
          <a:prstGeom prst="rect">
            <a:avLst/>
          </a:prstGeom>
          <a:noFill/>
          <a:ln w="9525">
            <a:noFill/>
            <a:miter lim="800000"/>
            <a:headEnd/>
            <a:tailEnd/>
          </a:ln>
        </p:spPr>
        <p:txBody>
          <a:bodyPr wrap="none">
            <a:spAutoFit/>
          </a:bodyPr>
          <a:lstStyle/>
          <a:p>
            <a:pPr algn="ctr"/>
            <a:r>
              <a:rPr lang="en-AU" sz="4000"/>
              <a:t>Questions?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25905" cy="1143000"/>
          </a:xfrm>
        </p:spPr>
        <p:txBody>
          <a:bodyPr>
            <a:normAutofit fontScale="90000"/>
          </a:bodyPr>
          <a:lstStyle/>
          <a:p>
            <a:r>
              <a:rPr lang="en-US" sz="3600" dirty="0" smtClean="0"/>
              <a:t>Summary for Indian Monsoon, JJA2014</a:t>
            </a:r>
            <a:endParaRPr lang="en-US" sz="3600" dirty="0"/>
          </a:p>
        </p:txBody>
      </p:sp>
      <p:sp>
        <p:nvSpPr>
          <p:cNvPr id="3" name="Content Placeholder 2"/>
          <p:cNvSpPr>
            <a:spLocks noGrp="1"/>
          </p:cNvSpPr>
          <p:nvPr>
            <p:ph idx="1"/>
          </p:nvPr>
        </p:nvSpPr>
        <p:spPr>
          <a:xfrm>
            <a:off x="457200" y="1530458"/>
            <a:ext cx="8113363" cy="4525963"/>
          </a:xfrm>
        </p:spPr>
        <p:txBody>
          <a:bodyPr>
            <a:normAutofit/>
          </a:bodyPr>
          <a:lstStyle/>
          <a:p>
            <a:r>
              <a:rPr lang="en-US" sz="2000" dirty="0" smtClean="0"/>
              <a:t>JJA Mean Rainfall</a:t>
            </a:r>
          </a:p>
          <a:p>
            <a:pPr lvl="1"/>
            <a:r>
              <a:rPr lang="en-US" sz="1800" dirty="0" smtClean="0"/>
              <a:t>NCUM: Day-1 to Day-5 drying</a:t>
            </a:r>
          </a:p>
          <a:p>
            <a:pPr lvl="1"/>
            <a:r>
              <a:rPr lang="en-US" sz="1800" dirty="0" smtClean="0"/>
              <a:t>Forecast skill (ETS) reasonable for lower rainfall thresholds</a:t>
            </a:r>
          </a:p>
          <a:p>
            <a:pPr lvl="1"/>
            <a:r>
              <a:rPr lang="en-US" sz="1800" dirty="0" smtClean="0"/>
              <a:t>Frequency bias : over-forecasting at lower thresholds and under-forecasting at higher thresholds.</a:t>
            </a:r>
          </a:p>
          <a:p>
            <a:r>
              <a:rPr lang="en-US" sz="1800" dirty="0" smtClean="0"/>
              <a:t> </a:t>
            </a:r>
            <a:r>
              <a:rPr lang="en-US" sz="2000" dirty="0" smtClean="0"/>
              <a:t>JJA Maximum Rainfall</a:t>
            </a:r>
          </a:p>
          <a:p>
            <a:pPr lvl="1"/>
            <a:r>
              <a:rPr lang="en-US" sz="1800" dirty="0" smtClean="0"/>
              <a:t>Rainfall over central India (UKMO realistic), ACCESS-G and NCUM underestimate</a:t>
            </a:r>
          </a:p>
          <a:p>
            <a:pPr lvl="1"/>
            <a:r>
              <a:rPr lang="en-US" sz="1800" dirty="0" smtClean="0"/>
              <a:t>NCUM: Day-1 to Day-5 drying</a:t>
            </a:r>
          </a:p>
          <a:p>
            <a:pPr lvl="1"/>
            <a:r>
              <a:rPr lang="en-US" sz="1800" dirty="0" smtClean="0"/>
              <a:t>Rainfall along the west coast missing</a:t>
            </a:r>
          </a:p>
          <a:p>
            <a:r>
              <a:rPr lang="en-US" sz="1800" dirty="0" smtClean="0"/>
              <a:t> EDS, EDI and SEDI</a:t>
            </a:r>
          </a:p>
          <a:p>
            <a:pPr lvl="1"/>
            <a:r>
              <a:rPr lang="en-US" sz="1600" dirty="0" smtClean="0"/>
              <a:t>Extreme dependency family of scores highlight relative skill at higher thresholds.</a:t>
            </a:r>
          </a:p>
          <a:p>
            <a:pPr lvl="1"/>
            <a:r>
              <a:rPr lang="en-US" sz="1600" dirty="0" smtClean="0"/>
              <a:t>UKMO forecasts have relatively better skill in predicting the extremes.</a:t>
            </a:r>
          </a:p>
          <a:p>
            <a:pPr lvl="1"/>
            <a:endParaRPr lang="en-US" sz="1800" dirty="0"/>
          </a:p>
        </p:txBody>
      </p:sp>
    </p:spTree>
    <p:extLst>
      <p:ext uri="{BB962C8B-B14F-4D97-AF65-F5344CB8AC3E}">
        <p14:creationId xmlns:p14="http://schemas.microsoft.com/office/powerpoint/2010/main" val="901200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254000" y="-216000"/>
            <a:ext cx="8637588" cy="1143000"/>
          </a:xfrm>
        </p:spPr>
        <p:txBody>
          <a:bodyPr tIns="10800" bIns="10800"/>
          <a:lstStyle/>
          <a:p>
            <a:pPr algn="l" eaLnBrk="1" hangingPunct="1"/>
            <a:r>
              <a:rPr lang="en-US" sz="2800" dirty="0" smtClean="0"/>
              <a:t>What is ACCESS </a:t>
            </a:r>
            <a:br>
              <a:rPr lang="en-US" sz="2800" dirty="0" smtClean="0"/>
            </a:br>
            <a:r>
              <a:rPr lang="en-US" sz="2800" i="1" dirty="0" smtClean="0"/>
              <a:t>Schematic</a:t>
            </a:r>
            <a:endParaRPr lang="en-US" sz="2800" dirty="0" smtClean="0"/>
          </a:p>
        </p:txBody>
      </p:sp>
      <p:sp>
        <p:nvSpPr>
          <p:cNvPr id="2055" name="Freeform 5"/>
          <p:cNvSpPr>
            <a:spLocks/>
          </p:cNvSpPr>
          <p:nvPr/>
        </p:nvSpPr>
        <p:spPr bwMode="auto">
          <a:xfrm>
            <a:off x="3949700" y="14288"/>
            <a:ext cx="2743200" cy="2971800"/>
          </a:xfrm>
          <a:custGeom>
            <a:avLst/>
            <a:gdLst>
              <a:gd name="T0" fmla="*/ 0 w 1728"/>
              <a:gd name="T1" fmla="*/ 0 h 1872"/>
              <a:gd name="T2" fmla="*/ 0 w 1728"/>
              <a:gd name="T3" fmla="*/ 1536 h 1872"/>
              <a:gd name="T4" fmla="*/ 384 w 1728"/>
              <a:gd name="T5" fmla="*/ 1872 h 1872"/>
              <a:gd name="T6" fmla="*/ 1344 w 1728"/>
              <a:gd name="T7" fmla="*/ 1872 h 1872"/>
              <a:gd name="T8" fmla="*/ 1728 w 1728"/>
              <a:gd name="T9" fmla="*/ 1536 h 1872"/>
              <a:gd name="T10" fmla="*/ 1728 w 1728"/>
              <a:gd name="T11" fmla="*/ 0 h 1872"/>
              <a:gd name="T12" fmla="*/ 0 w 1728"/>
              <a:gd name="T13" fmla="*/ 0 h 1872"/>
              <a:gd name="T14" fmla="*/ 0 60000 65536"/>
              <a:gd name="T15" fmla="*/ 0 60000 65536"/>
              <a:gd name="T16" fmla="*/ 0 60000 65536"/>
              <a:gd name="T17" fmla="*/ 0 60000 65536"/>
              <a:gd name="T18" fmla="*/ 0 60000 65536"/>
              <a:gd name="T19" fmla="*/ 0 60000 65536"/>
              <a:gd name="T20" fmla="*/ 0 60000 65536"/>
              <a:gd name="T21" fmla="*/ 0 w 1728"/>
              <a:gd name="T22" fmla="*/ 0 h 1872"/>
              <a:gd name="T23" fmla="*/ 1728 w 1728"/>
              <a:gd name="T24" fmla="*/ 1872 h 1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1872">
                <a:moveTo>
                  <a:pt x="0" y="0"/>
                </a:moveTo>
                <a:lnTo>
                  <a:pt x="0" y="1536"/>
                </a:lnTo>
                <a:lnTo>
                  <a:pt x="384" y="1872"/>
                </a:lnTo>
                <a:lnTo>
                  <a:pt x="1344" y="1872"/>
                </a:lnTo>
                <a:lnTo>
                  <a:pt x="1728" y="1536"/>
                </a:lnTo>
                <a:lnTo>
                  <a:pt x="1728" y="0"/>
                </a:lnTo>
                <a:lnTo>
                  <a:pt x="0" y="0"/>
                </a:lnTo>
                <a:close/>
              </a:path>
            </a:pathLst>
          </a:custGeom>
          <a:solidFill>
            <a:schemeClr val="bg1">
              <a:lumMod val="85000"/>
              <a:alpha val="74901"/>
            </a:schemeClr>
          </a:solidFill>
          <a:ln w="25400">
            <a:noFill/>
            <a:round/>
            <a:headEnd/>
            <a:tailEnd/>
          </a:ln>
        </p:spPr>
        <p:txBody>
          <a:bodyPr/>
          <a:lstStyle/>
          <a:p>
            <a:pPr eaLnBrk="0" hangingPunct="0">
              <a:spcBef>
                <a:spcPct val="20000"/>
              </a:spcBef>
              <a:buFontTx/>
              <a:buChar char="•"/>
              <a:defRPr/>
            </a:pPr>
            <a:endParaRPr lang="en-US" sz="1600">
              <a:ea typeface="ＭＳ Ｐゴシック" pitchFamily="-107" charset="-128"/>
            </a:endParaRPr>
          </a:p>
        </p:txBody>
      </p:sp>
      <p:sp>
        <p:nvSpPr>
          <p:cNvPr id="6150" name="Oval 6"/>
          <p:cNvSpPr>
            <a:spLocks noChangeArrowheads="1"/>
          </p:cNvSpPr>
          <p:nvPr/>
        </p:nvSpPr>
        <p:spPr bwMode="auto">
          <a:xfrm>
            <a:off x="4597400" y="3068638"/>
            <a:ext cx="1439863" cy="989012"/>
          </a:xfrm>
          <a:prstGeom prst="ellipse">
            <a:avLst/>
          </a:prstGeom>
          <a:solidFill>
            <a:srgbClr val="FF6600"/>
          </a:solidFill>
          <a:ln w="9525">
            <a:noFill/>
            <a:round/>
            <a:headEnd/>
            <a:tailEnd/>
          </a:ln>
        </p:spPr>
        <p:txBody>
          <a:bodyPr wrap="none" anchor="ctr"/>
          <a:lstStyle/>
          <a:p>
            <a:pPr algn="ctr"/>
            <a:r>
              <a:rPr lang="en-AU" sz="1400" b="1" dirty="0">
                <a:solidFill>
                  <a:srgbClr val="010000"/>
                </a:solidFill>
                <a:ea typeface="ＭＳ Ｐゴシック" charset="-128"/>
              </a:rPr>
              <a:t>Coupler</a:t>
            </a:r>
          </a:p>
          <a:p>
            <a:pPr algn="ctr"/>
            <a:r>
              <a:rPr lang="en-AU" sz="1400" b="1" dirty="0">
                <a:solidFill>
                  <a:srgbClr val="010000"/>
                </a:solidFill>
                <a:ea typeface="ＭＳ Ｐゴシック" charset="-128"/>
              </a:rPr>
              <a:t>(OASIS)</a:t>
            </a:r>
          </a:p>
        </p:txBody>
      </p:sp>
      <p:sp>
        <p:nvSpPr>
          <p:cNvPr id="6151" name="Rectangle 7"/>
          <p:cNvSpPr>
            <a:spLocks noChangeArrowheads="1"/>
          </p:cNvSpPr>
          <p:nvPr/>
        </p:nvSpPr>
        <p:spPr bwMode="auto">
          <a:xfrm>
            <a:off x="4525963" y="2060575"/>
            <a:ext cx="1547812" cy="539750"/>
          </a:xfrm>
          <a:prstGeom prst="rect">
            <a:avLst/>
          </a:prstGeom>
          <a:solidFill>
            <a:srgbClr val="CC0099"/>
          </a:solidFill>
          <a:ln w="9525">
            <a:noFill/>
            <a:miter lim="800000"/>
            <a:headEnd/>
            <a:tailEnd/>
          </a:ln>
        </p:spPr>
        <p:txBody>
          <a:bodyPr wrap="none" anchor="ctr"/>
          <a:lstStyle/>
          <a:p>
            <a:pPr algn="ctr"/>
            <a:r>
              <a:rPr lang="en-AU" sz="1400" b="1">
                <a:solidFill>
                  <a:schemeClr val="bg1"/>
                </a:solidFill>
                <a:ea typeface="ＭＳ Ｐゴシック" charset="-128"/>
              </a:rPr>
              <a:t>Atmosphere</a:t>
            </a:r>
          </a:p>
          <a:p>
            <a:pPr algn="ctr"/>
            <a:r>
              <a:rPr lang="en-AU" sz="1400" b="1">
                <a:solidFill>
                  <a:schemeClr val="bg1"/>
                </a:solidFill>
                <a:ea typeface="ＭＳ Ｐゴシック" charset="-128"/>
              </a:rPr>
              <a:t>(UM)</a:t>
            </a:r>
          </a:p>
        </p:txBody>
      </p:sp>
      <p:sp>
        <p:nvSpPr>
          <p:cNvPr id="6152" name="Rectangle 8"/>
          <p:cNvSpPr>
            <a:spLocks noChangeArrowheads="1"/>
          </p:cNvSpPr>
          <p:nvPr/>
        </p:nvSpPr>
        <p:spPr bwMode="auto">
          <a:xfrm>
            <a:off x="7078663" y="4570413"/>
            <a:ext cx="1547812" cy="539750"/>
          </a:xfrm>
          <a:prstGeom prst="rect">
            <a:avLst/>
          </a:prstGeom>
          <a:solidFill>
            <a:srgbClr val="DDDDDD"/>
          </a:solidFill>
          <a:ln w="9525">
            <a:noFill/>
            <a:miter lim="800000"/>
            <a:headEnd/>
            <a:tailEnd/>
          </a:ln>
        </p:spPr>
        <p:txBody>
          <a:bodyPr wrap="none" anchor="ctr"/>
          <a:lstStyle/>
          <a:p>
            <a:pPr algn="ctr"/>
            <a:r>
              <a:rPr lang="en-AU" sz="1400" b="1">
                <a:ea typeface="ＭＳ Ｐゴシック" charset="-128"/>
              </a:rPr>
              <a:t>Sea-ice</a:t>
            </a:r>
          </a:p>
          <a:p>
            <a:pPr algn="ctr"/>
            <a:r>
              <a:rPr lang="en-AU" sz="1400" b="1">
                <a:ea typeface="ＭＳ Ｐゴシック" charset="-128"/>
              </a:rPr>
              <a:t>(CICE4)</a:t>
            </a:r>
          </a:p>
        </p:txBody>
      </p:sp>
      <p:sp>
        <p:nvSpPr>
          <p:cNvPr id="6153" name="Rectangle 9"/>
          <p:cNvSpPr>
            <a:spLocks noChangeArrowheads="1"/>
          </p:cNvSpPr>
          <p:nvPr/>
        </p:nvSpPr>
        <p:spPr bwMode="auto">
          <a:xfrm>
            <a:off x="2078038" y="4618038"/>
            <a:ext cx="1547812" cy="539750"/>
          </a:xfrm>
          <a:prstGeom prst="rect">
            <a:avLst/>
          </a:prstGeom>
          <a:solidFill>
            <a:srgbClr val="0099CC"/>
          </a:solidFill>
          <a:ln w="9525">
            <a:noFill/>
            <a:miter lim="800000"/>
            <a:headEnd/>
            <a:tailEnd/>
          </a:ln>
        </p:spPr>
        <p:txBody>
          <a:bodyPr wrap="none" anchor="ctr"/>
          <a:lstStyle/>
          <a:p>
            <a:pPr algn="ctr"/>
            <a:r>
              <a:rPr lang="en-AU" sz="1400" b="1" dirty="0">
                <a:solidFill>
                  <a:srgbClr val="FFFFFF"/>
                </a:solidFill>
                <a:ea typeface="ＭＳ Ｐゴシック" charset="-128"/>
              </a:rPr>
              <a:t>Ocean Carbon</a:t>
            </a:r>
          </a:p>
          <a:p>
            <a:pPr algn="ctr"/>
            <a:r>
              <a:rPr lang="en-AU" sz="1400" b="1" dirty="0">
                <a:solidFill>
                  <a:srgbClr val="FFFFFF"/>
                </a:solidFill>
                <a:ea typeface="ＭＳ Ｐゴシック" charset="-128"/>
              </a:rPr>
              <a:t>(CSIRO)</a:t>
            </a:r>
          </a:p>
        </p:txBody>
      </p:sp>
      <p:sp>
        <p:nvSpPr>
          <p:cNvPr id="6154" name="Rectangle 10"/>
          <p:cNvSpPr>
            <a:spLocks noChangeArrowheads="1"/>
          </p:cNvSpPr>
          <p:nvPr/>
        </p:nvSpPr>
        <p:spPr bwMode="auto">
          <a:xfrm>
            <a:off x="7078663" y="3309938"/>
            <a:ext cx="1547812" cy="539750"/>
          </a:xfrm>
          <a:prstGeom prst="rect">
            <a:avLst/>
          </a:prstGeom>
          <a:solidFill>
            <a:srgbClr val="CC9900"/>
          </a:solidFill>
          <a:ln w="9525">
            <a:noFill/>
            <a:miter lim="800000"/>
            <a:headEnd/>
            <a:tailEnd/>
          </a:ln>
        </p:spPr>
        <p:txBody>
          <a:bodyPr wrap="none" anchor="ctr"/>
          <a:lstStyle/>
          <a:p>
            <a:pPr algn="ctr"/>
            <a:r>
              <a:rPr lang="en-AU" sz="1400" b="1" dirty="0">
                <a:solidFill>
                  <a:srgbClr val="010000"/>
                </a:solidFill>
                <a:ea typeface="ＭＳ Ｐゴシック" charset="-128"/>
              </a:rPr>
              <a:t>Chemistry</a:t>
            </a:r>
          </a:p>
          <a:p>
            <a:pPr algn="ctr"/>
            <a:r>
              <a:rPr lang="en-AU" sz="1400" b="1" dirty="0">
                <a:solidFill>
                  <a:srgbClr val="010000"/>
                </a:solidFill>
                <a:ea typeface="ＭＳ Ｐゴシック" charset="-128"/>
              </a:rPr>
              <a:t>(UKCA)</a:t>
            </a:r>
          </a:p>
        </p:txBody>
      </p:sp>
      <p:sp>
        <p:nvSpPr>
          <p:cNvPr id="6155" name="Rectangle 11"/>
          <p:cNvSpPr>
            <a:spLocks noChangeArrowheads="1"/>
          </p:cNvSpPr>
          <p:nvPr/>
        </p:nvSpPr>
        <p:spPr bwMode="auto">
          <a:xfrm>
            <a:off x="2112963" y="3309938"/>
            <a:ext cx="1582737" cy="539750"/>
          </a:xfrm>
          <a:prstGeom prst="rect">
            <a:avLst/>
          </a:prstGeom>
          <a:solidFill>
            <a:srgbClr val="99FF33"/>
          </a:solidFill>
          <a:ln w="9525">
            <a:noFill/>
            <a:miter lim="800000"/>
            <a:headEnd/>
            <a:tailEnd/>
          </a:ln>
        </p:spPr>
        <p:txBody>
          <a:bodyPr wrap="none" anchor="ctr"/>
          <a:lstStyle/>
          <a:p>
            <a:pPr algn="ctr"/>
            <a:r>
              <a:rPr lang="en-AU" sz="1400" b="1" dirty="0">
                <a:solidFill>
                  <a:srgbClr val="010000"/>
                </a:solidFill>
                <a:ea typeface="ＭＳ Ｐゴシック" charset="-128"/>
              </a:rPr>
              <a:t>Land surface</a:t>
            </a:r>
          </a:p>
          <a:p>
            <a:pPr algn="ctr"/>
            <a:r>
              <a:rPr lang="en-AU" sz="1400" b="1" dirty="0">
                <a:solidFill>
                  <a:srgbClr val="010000"/>
                </a:solidFill>
                <a:ea typeface="ＭＳ Ｐゴシック" charset="-128"/>
              </a:rPr>
              <a:t>(CABLE)</a:t>
            </a:r>
          </a:p>
        </p:txBody>
      </p:sp>
      <p:sp>
        <p:nvSpPr>
          <p:cNvPr id="6156" name="Rectangle 12"/>
          <p:cNvSpPr>
            <a:spLocks noChangeArrowheads="1"/>
          </p:cNvSpPr>
          <p:nvPr/>
        </p:nvSpPr>
        <p:spPr bwMode="auto">
          <a:xfrm>
            <a:off x="4559300" y="4572000"/>
            <a:ext cx="1547813" cy="539750"/>
          </a:xfrm>
          <a:prstGeom prst="rect">
            <a:avLst/>
          </a:prstGeom>
          <a:solidFill>
            <a:srgbClr val="0099CC"/>
          </a:solidFill>
          <a:ln w="9525">
            <a:noFill/>
            <a:miter lim="800000"/>
            <a:headEnd/>
            <a:tailEnd/>
          </a:ln>
        </p:spPr>
        <p:txBody>
          <a:bodyPr wrap="none" anchor="ctr"/>
          <a:lstStyle/>
          <a:p>
            <a:pPr algn="ctr"/>
            <a:r>
              <a:rPr lang="en-AU" sz="1400" b="1" dirty="0">
                <a:solidFill>
                  <a:srgbClr val="FFFFFF"/>
                </a:solidFill>
                <a:ea typeface="ＭＳ Ｐゴシック" charset="-128"/>
              </a:rPr>
              <a:t>Ocean</a:t>
            </a:r>
          </a:p>
          <a:p>
            <a:pPr algn="ctr"/>
            <a:r>
              <a:rPr lang="en-AU" sz="1400" b="1" dirty="0" err="1">
                <a:solidFill>
                  <a:srgbClr val="FFFFFF"/>
                </a:solidFill>
                <a:ea typeface="ＭＳ Ｐゴシック" charset="-128"/>
              </a:rPr>
              <a:t>AusCOM</a:t>
            </a:r>
            <a:r>
              <a:rPr lang="en-AU" sz="1400" b="1" dirty="0">
                <a:solidFill>
                  <a:srgbClr val="FFFFFF"/>
                </a:solidFill>
                <a:ea typeface="ＭＳ Ｐゴシック" charset="-128"/>
              </a:rPr>
              <a:t> (MOM4)</a:t>
            </a:r>
          </a:p>
        </p:txBody>
      </p:sp>
      <p:sp>
        <p:nvSpPr>
          <p:cNvPr id="6157" name="Line 13"/>
          <p:cNvSpPr>
            <a:spLocks noChangeShapeType="1"/>
          </p:cNvSpPr>
          <p:nvPr/>
        </p:nvSpPr>
        <p:spPr bwMode="auto">
          <a:xfrm flipV="1">
            <a:off x="6037263" y="3573463"/>
            <a:ext cx="1025525" cy="0"/>
          </a:xfrm>
          <a:prstGeom prst="line">
            <a:avLst/>
          </a:prstGeom>
          <a:noFill/>
          <a:ln w="25400">
            <a:solidFill>
              <a:srgbClr val="800000"/>
            </a:solidFill>
            <a:round/>
            <a:headEnd type="arrow" w="med" len="med"/>
            <a:tailEnd type="arrow" w="med" len="med"/>
          </a:ln>
        </p:spPr>
        <p:txBody>
          <a:bodyPr/>
          <a:lstStyle/>
          <a:p>
            <a:endParaRPr lang="en-US"/>
          </a:p>
        </p:txBody>
      </p:sp>
      <p:sp>
        <p:nvSpPr>
          <p:cNvPr id="6158" name="Line 14"/>
          <p:cNvSpPr>
            <a:spLocks noChangeShapeType="1"/>
          </p:cNvSpPr>
          <p:nvPr/>
        </p:nvSpPr>
        <p:spPr bwMode="auto">
          <a:xfrm flipV="1">
            <a:off x="3678238" y="3579813"/>
            <a:ext cx="954087" cy="0"/>
          </a:xfrm>
          <a:prstGeom prst="line">
            <a:avLst/>
          </a:prstGeom>
          <a:noFill/>
          <a:ln w="25400">
            <a:solidFill>
              <a:srgbClr val="800000"/>
            </a:solidFill>
            <a:round/>
            <a:headEnd type="arrow" w="med" len="med"/>
            <a:tailEnd type="arrow" w="med" len="med"/>
          </a:ln>
        </p:spPr>
        <p:txBody>
          <a:bodyPr/>
          <a:lstStyle/>
          <a:p>
            <a:endParaRPr lang="en-US"/>
          </a:p>
        </p:txBody>
      </p:sp>
      <p:sp>
        <p:nvSpPr>
          <p:cNvPr id="6159" name="Rectangle 15"/>
          <p:cNvSpPr>
            <a:spLocks noChangeArrowheads="1"/>
          </p:cNvSpPr>
          <p:nvPr/>
        </p:nvSpPr>
        <p:spPr bwMode="auto">
          <a:xfrm>
            <a:off x="2112963" y="1936750"/>
            <a:ext cx="1547812" cy="539750"/>
          </a:xfrm>
          <a:prstGeom prst="rect">
            <a:avLst/>
          </a:prstGeom>
          <a:solidFill>
            <a:srgbClr val="99FF33"/>
          </a:solidFill>
          <a:ln w="9525">
            <a:noFill/>
            <a:miter lim="800000"/>
            <a:headEnd/>
            <a:tailEnd/>
          </a:ln>
        </p:spPr>
        <p:txBody>
          <a:bodyPr wrap="none" anchor="ctr"/>
          <a:lstStyle/>
          <a:p>
            <a:pPr algn="ctr"/>
            <a:r>
              <a:rPr lang="en-AU" sz="1400" b="1" dirty="0">
                <a:solidFill>
                  <a:srgbClr val="010000"/>
                </a:solidFill>
                <a:ea typeface="ＭＳ Ｐゴシック" charset="-128"/>
              </a:rPr>
              <a:t>Dynamic Veg.</a:t>
            </a:r>
          </a:p>
          <a:p>
            <a:pPr algn="ctr"/>
            <a:r>
              <a:rPr lang="en-AU" sz="1400" b="1" dirty="0">
                <a:solidFill>
                  <a:srgbClr val="010000"/>
                </a:solidFill>
                <a:ea typeface="ＭＳ Ｐゴシック" charset="-128"/>
              </a:rPr>
              <a:t>(LPJ)</a:t>
            </a:r>
          </a:p>
        </p:txBody>
      </p:sp>
      <p:sp>
        <p:nvSpPr>
          <p:cNvPr id="6160" name="Line 16"/>
          <p:cNvSpPr>
            <a:spLocks noChangeShapeType="1"/>
          </p:cNvSpPr>
          <p:nvPr/>
        </p:nvSpPr>
        <p:spPr bwMode="auto">
          <a:xfrm rot="21540000" flipH="1">
            <a:off x="2868613" y="2457450"/>
            <a:ext cx="14287" cy="842963"/>
          </a:xfrm>
          <a:prstGeom prst="line">
            <a:avLst/>
          </a:prstGeom>
          <a:noFill/>
          <a:ln w="25400">
            <a:solidFill>
              <a:srgbClr val="800000"/>
            </a:solidFill>
            <a:round/>
            <a:headEnd type="arrow" w="med" len="med"/>
            <a:tailEnd type="arrow" w="med" len="med"/>
          </a:ln>
        </p:spPr>
        <p:txBody>
          <a:bodyPr/>
          <a:lstStyle/>
          <a:p>
            <a:endParaRPr lang="en-US"/>
          </a:p>
        </p:txBody>
      </p:sp>
      <p:sp>
        <p:nvSpPr>
          <p:cNvPr id="6161" name="Rectangle 17"/>
          <p:cNvSpPr>
            <a:spLocks noChangeArrowheads="1"/>
          </p:cNvSpPr>
          <p:nvPr/>
        </p:nvSpPr>
        <p:spPr bwMode="auto">
          <a:xfrm>
            <a:off x="4559300" y="1150938"/>
            <a:ext cx="1547813" cy="539750"/>
          </a:xfrm>
          <a:prstGeom prst="rect">
            <a:avLst/>
          </a:prstGeom>
          <a:solidFill>
            <a:srgbClr val="CC0099"/>
          </a:solidFill>
          <a:ln w="9525">
            <a:noFill/>
            <a:miter lim="800000"/>
            <a:headEnd/>
            <a:tailEnd/>
          </a:ln>
        </p:spPr>
        <p:txBody>
          <a:bodyPr wrap="none" anchor="ctr"/>
          <a:lstStyle/>
          <a:p>
            <a:pPr algn="ctr"/>
            <a:r>
              <a:rPr lang="en-AU" sz="1400" b="1">
                <a:solidFill>
                  <a:schemeClr val="bg1"/>
                </a:solidFill>
                <a:ea typeface="ＭＳ Ｐゴシック" charset="-128"/>
              </a:rPr>
              <a:t>Assimilation</a:t>
            </a:r>
          </a:p>
          <a:p>
            <a:pPr algn="ctr"/>
            <a:r>
              <a:rPr lang="en-AU" sz="1400" b="1">
                <a:solidFill>
                  <a:schemeClr val="bg1"/>
                </a:solidFill>
                <a:ea typeface="ＭＳ Ｐゴシック" charset="-128"/>
              </a:rPr>
              <a:t>(4DVAR)</a:t>
            </a:r>
          </a:p>
        </p:txBody>
      </p:sp>
      <p:sp>
        <p:nvSpPr>
          <p:cNvPr id="6162" name="Rectangle 18"/>
          <p:cNvSpPr>
            <a:spLocks noChangeArrowheads="1"/>
          </p:cNvSpPr>
          <p:nvPr/>
        </p:nvSpPr>
        <p:spPr bwMode="auto">
          <a:xfrm>
            <a:off x="4559300" y="215900"/>
            <a:ext cx="1547813" cy="539750"/>
          </a:xfrm>
          <a:prstGeom prst="rect">
            <a:avLst/>
          </a:prstGeom>
          <a:solidFill>
            <a:srgbClr val="CC0099"/>
          </a:solidFill>
          <a:ln w="9525">
            <a:noFill/>
            <a:miter lim="800000"/>
            <a:headEnd/>
            <a:tailEnd/>
          </a:ln>
        </p:spPr>
        <p:txBody>
          <a:bodyPr wrap="none" anchor="ctr"/>
          <a:lstStyle/>
          <a:p>
            <a:pPr algn="ctr"/>
            <a:r>
              <a:rPr lang="en-AU" sz="1400" b="1">
                <a:solidFill>
                  <a:schemeClr val="bg1"/>
                </a:solidFill>
                <a:ea typeface="ＭＳ Ｐゴシック" charset="-128"/>
              </a:rPr>
              <a:t>OBS</a:t>
            </a:r>
          </a:p>
        </p:txBody>
      </p:sp>
      <p:sp>
        <p:nvSpPr>
          <p:cNvPr id="6163" name="Rectangle 19"/>
          <p:cNvSpPr>
            <a:spLocks noChangeArrowheads="1"/>
          </p:cNvSpPr>
          <p:nvPr/>
        </p:nvSpPr>
        <p:spPr bwMode="auto">
          <a:xfrm>
            <a:off x="5173663" y="5410200"/>
            <a:ext cx="1547812" cy="539750"/>
          </a:xfrm>
          <a:prstGeom prst="rect">
            <a:avLst/>
          </a:prstGeom>
          <a:solidFill>
            <a:srgbClr val="0099CC"/>
          </a:solidFill>
          <a:ln w="9525">
            <a:noFill/>
            <a:miter lim="800000"/>
            <a:headEnd/>
            <a:tailEnd/>
          </a:ln>
        </p:spPr>
        <p:txBody>
          <a:bodyPr wrap="none" anchor="ctr"/>
          <a:lstStyle/>
          <a:p>
            <a:pPr algn="ctr"/>
            <a:r>
              <a:rPr lang="en-AU" sz="1400" b="1">
                <a:solidFill>
                  <a:srgbClr val="FFFFFF"/>
                </a:solidFill>
                <a:ea typeface="ＭＳ Ｐゴシック" charset="-128"/>
              </a:rPr>
              <a:t>Assimilation</a:t>
            </a:r>
          </a:p>
          <a:p>
            <a:pPr algn="ctr"/>
            <a:r>
              <a:rPr lang="en-AU" sz="1400" b="1">
                <a:solidFill>
                  <a:srgbClr val="FFFFFF"/>
                </a:solidFill>
                <a:ea typeface="ＭＳ Ｐゴシック" charset="-128"/>
              </a:rPr>
              <a:t>(BODAS)</a:t>
            </a:r>
          </a:p>
        </p:txBody>
      </p:sp>
      <p:sp>
        <p:nvSpPr>
          <p:cNvPr id="6164" name="Rectangle 20"/>
          <p:cNvSpPr>
            <a:spLocks noChangeArrowheads="1"/>
          </p:cNvSpPr>
          <p:nvPr/>
        </p:nvSpPr>
        <p:spPr bwMode="auto">
          <a:xfrm>
            <a:off x="6037263" y="6261100"/>
            <a:ext cx="1547812" cy="539750"/>
          </a:xfrm>
          <a:prstGeom prst="rect">
            <a:avLst/>
          </a:prstGeom>
          <a:solidFill>
            <a:srgbClr val="0099CC"/>
          </a:solidFill>
          <a:ln w="9525">
            <a:noFill/>
            <a:miter lim="800000"/>
            <a:headEnd/>
            <a:tailEnd/>
          </a:ln>
        </p:spPr>
        <p:txBody>
          <a:bodyPr wrap="none" anchor="ctr"/>
          <a:lstStyle/>
          <a:p>
            <a:pPr algn="ctr"/>
            <a:r>
              <a:rPr lang="en-AU" sz="1400" b="1">
                <a:solidFill>
                  <a:srgbClr val="FFFFFF"/>
                </a:solidFill>
                <a:ea typeface="ＭＳ Ｐゴシック" charset="-128"/>
              </a:rPr>
              <a:t>OBS</a:t>
            </a:r>
          </a:p>
        </p:txBody>
      </p:sp>
      <p:sp>
        <p:nvSpPr>
          <p:cNvPr id="6165" name="Line 21"/>
          <p:cNvSpPr>
            <a:spLocks noChangeShapeType="1"/>
          </p:cNvSpPr>
          <p:nvPr/>
        </p:nvSpPr>
        <p:spPr bwMode="auto">
          <a:xfrm rot="-300000">
            <a:off x="5324475" y="5103813"/>
            <a:ext cx="630238" cy="339725"/>
          </a:xfrm>
          <a:prstGeom prst="line">
            <a:avLst/>
          </a:prstGeom>
          <a:noFill/>
          <a:ln w="25400">
            <a:solidFill>
              <a:srgbClr val="800000"/>
            </a:solidFill>
            <a:round/>
            <a:headEnd type="arrow" w="med" len="med"/>
            <a:tailEnd type="arrow" w="med" len="med"/>
          </a:ln>
        </p:spPr>
        <p:txBody>
          <a:bodyPr/>
          <a:lstStyle/>
          <a:p>
            <a:endParaRPr lang="en-US"/>
          </a:p>
        </p:txBody>
      </p:sp>
      <p:sp>
        <p:nvSpPr>
          <p:cNvPr id="6166" name="Line 22"/>
          <p:cNvSpPr>
            <a:spLocks noChangeShapeType="1"/>
          </p:cNvSpPr>
          <p:nvPr/>
        </p:nvSpPr>
        <p:spPr bwMode="auto">
          <a:xfrm>
            <a:off x="5318125" y="725488"/>
            <a:ext cx="0" cy="431800"/>
          </a:xfrm>
          <a:prstGeom prst="line">
            <a:avLst/>
          </a:prstGeom>
          <a:noFill/>
          <a:ln w="19050">
            <a:solidFill>
              <a:srgbClr val="800000"/>
            </a:solidFill>
            <a:round/>
            <a:headEnd type="arrow" w="med" len="med"/>
            <a:tailEnd type="arrow" w="med" len="med"/>
          </a:ln>
        </p:spPr>
        <p:txBody>
          <a:bodyPr/>
          <a:lstStyle/>
          <a:p>
            <a:endParaRPr lang="en-US"/>
          </a:p>
        </p:txBody>
      </p:sp>
      <p:sp>
        <p:nvSpPr>
          <p:cNvPr id="6167" name="Line 23"/>
          <p:cNvSpPr>
            <a:spLocks noChangeShapeType="1"/>
          </p:cNvSpPr>
          <p:nvPr/>
        </p:nvSpPr>
        <p:spPr bwMode="auto">
          <a:xfrm>
            <a:off x="5318125" y="1706563"/>
            <a:ext cx="0" cy="354012"/>
          </a:xfrm>
          <a:prstGeom prst="line">
            <a:avLst/>
          </a:prstGeom>
          <a:noFill/>
          <a:ln w="19050">
            <a:solidFill>
              <a:srgbClr val="800000"/>
            </a:solidFill>
            <a:round/>
            <a:headEnd type="arrow" w="med" len="med"/>
            <a:tailEnd type="arrow" w="med" len="med"/>
          </a:ln>
        </p:spPr>
        <p:txBody>
          <a:bodyPr/>
          <a:lstStyle/>
          <a:p>
            <a:endParaRPr lang="en-US"/>
          </a:p>
        </p:txBody>
      </p:sp>
      <p:sp>
        <p:nvSpPr>
          <p:cNvPr id="6168" name="Rectangle 24"/>
          <p:cNvSpPr>
            <a:spLocks noChangeArrowheads="1"/>
          </p:cNvSpPr>
          <p:nvPr/>
        </p:nvSpPr>
        <p:spPr bwMode="auto">
          <a:xfrm>
            <a:off x="709613" y="2636838"/>
            <a:ext cx="1547812" cy="539750"/>
          </a:xfrm>
          <a:prstGeom prst="rect">
            <a:avLst/>
          </a:prstGeom>
          <a:solidFill>
            <a:srgbClr val="99FF33"/>
          </a:solidFill>
          <a:ln w="9525">
            <a:noFill/>
            <a:miter lim="800000"/>
            <a:headEnd/>
            <a:tailEnd/>
          </a:ln>
        </p:spPr>
        <p:txBody>
          <a:bodyPr wrap="none" anchor="ctr"/>
          <a:lstStyle/>
          <a:p>
            <a:pPr algn="ctr"/>
            <a:r>
              <a:rPr lang="en-AU" sz="1400" b="1" dirty="0">
                <a:solidFill>
                  <a:srgbClr val="010000"/>
                </a:solidFill>
                <a:ea typeface="ＭＳ Ｐゴシック" charset="-128"/>
              </a:rPr>
              <a:t>Assimilation</a:t>
            </a:r>
          </a:p>
        </p:txBody>
      </p:sp>
      <p:sp>
        <p:nvSpPr>
          <p:cNvPr id="6169" name="Line 25"/>
          <p:cNvSpPr>
            <a:spLocks noChangeShapeType="1"/>
          </p:cNvSpPr>
          <p:nvPr/>
        </p:nvSpPr>
        <p:spPr bwMode="auto">
          <a:xfrm>
            <a:off x="1465263" y="3165475"/>
            <a:ext cx="647700" cy="431800"/>
          </a:xfrm>
          <a:prstGeom prst="line">
            <a:avLst/>
          </a:prstGeom>
          <a:noFill/>
          <a:ln w="25400">
            <a:solidFill>
              <a:srgbClr val="800000"/>
            </a:solidFill>
            <a:round/>
            <a:headEnd type="arrow" w="med" len="med"/>
            <a:tailEnd type="arrow" w="med" len="med"/>
          </a:ln>
        </p:spPr>
        <p:txBody>
          <a:bodyPr/>
          <a:lstStyle/>
          <a:p>
            <a:endParaRPr lang="en-US"/>
          </a:p>
        </p:txBody>
      </p:sp>
      <p:sp>
        <p:nvSpPr>
          <p:cNvPr id="6170" name="Line 26"/>
          <p:cNvSpPr>
            <a:spLocks noChangeShapeType="1"/>
          </p:cNvSpPr>
          <p:nvPr/>
        </p:nvSpPr>
        <p:spPr bwMode="auto">
          <a:xfrm flipV="1">
            <a:off x="6107113" y="4821238"/>
            <a:ext cx="971550" cy="0"/>
          </a:xfrm>
          <a:prstGeom prst="line">
            <a:avLst/>
          </a:prstGeom>
          <a:noFill/>
          <a:ln w="25400">
            <a:solidFill>
              <a:srgbClr val="800000"/>
            </a:solidFill>
            <a:round/>
            <a:headEnd type="arrow" w="med" len="med"/>
            <a:tailEnd type="arrow" w="med" len="med"/>
          </a:ln>
        </p:spPr>
        <p:txBody>
          <a:bodyPr/>
          <a:lstStyle/>
          <a:p>
            <a:endParaRPr lang="en-US"/>
          </a:p>
        </p:txBody>
      </p:sp>
      <p:sp>
        <p:nvSpPr>
          <p:cNvPr id="6171" name="Line 27"/>
          <p:cNvSpPr>
            <a:spLocks noChangeShapeType="1"/>
          </p:cNvSpPr>
          <p:nvPr/>
        </p:nvSpPr>
        <p:spPr bwMode="auto">
          <a:xfrm flipV="1">
            <a:off x="3641725" y="4821238"/>
            <a:ext cx="917575" cy="0"/>
          </a:xfrm>
          <a:prstGeom prst="line">
            <a:avLst/>
          </a:prstGeom>
          <a:noFill/>
          <a:ln w="25400">
            <a:solidFill>
              <a:srgbClr val="800000"/>
            </a:solidFill>
            <a:round/>
            <a:headEnd type="arrow" w="med" len="med"/>
            <a:tailEnd type="arrow" w="med" len="med"/>
          </a:ln>
        </p:spPr>
        <p:txBody>
          <a:bodyPr/>
          <a:lstStyle/>
          <a:p>
            <a:endParaRPr lang="en-US"/>
          </a:p>
        </p:txBody>
      </p:sp>
      <p:sp>
        <p:nvSpPr>
          <p:cNvPr id="6172" name="Line 28"/>
          <p:cNvSpPr>
            <a:spLocks noChangeShapeType="1"/>
          </p:cNvSpPr>
          <p:nvPr/>
        </p:nvSpPr>
        <p:spPr bwMode="auto">
          <a:xfrm rot="-300000">
            <a:off x="5999163" y="5937250"/>
            <a:ext cx="630237" cy="339725"/>
          </a:xfrm>
          <a:prstGeom prst="line">
            <a:avLst/>
          </a:prstGeom>
          <a:noFill/>
          <a:ln w="25400">
            <a:solidFill>
              <a:srgbClr val="800000"/>
            </a:solidFill>
            <a:round/>
            <a:headEnd type="arrow" w="med" len="med"/>
            <a:tailEnd type="arrow" w="med" len="med"/>
          </a:ln>
        </p:spPr>
        <p:txBody>
          <a:bodyPr/>
          <a:lstStyle/>
          <a:p>
            <a:endParaRPr lang="en-US"/>
          </a:p>
        </p:txBody>
      </p:sp>
      <p:sp>
        <p:nvSpPr>
          <p:cNvPr id="6174" name="Line 30"/>
          <p:cNvSpPr>
            <a:spLocks noChangeShapeType="1"/>
          </p:cNvSpPr>
          <p:nvPr/>
        </p:nvSpPr>
        <p:spPr bwMode="auto">
          <a:xfrm>
            <a:off x="5318125" y="2565400"/>
            <a:ext cx="0" cy="503238"/>
          </a:xfrm>
          <a:prstGeom prst="line">
            <a:avLst/>
          </a:prstGeom>
          <a:noFill/>
          <a:ln w="19050">
            <a:solidFill>
              <a:srgbClr val="800000"/>
            </a:solidFill>
            <a:round/>
            <a:headEnd type="arrow" w="med" len="med"/>
            <a:tailEnd type="arrow" w="med" len="med"/>
          </a:ln>
        </p:spPr>
        <p:txBody>
          <a:bodyPr/>
          <a:lstStyle/>
          <a:p>
            <a:endParaRPr lang="en-US"/>
          </a:p>
        </p:txBody>
      </p:sp>
      <p:sp>
        <p:nvSpPr>
          <p:cNvPr id="6175" name="Line 31"/>
          <p:cNvSpPr>
            <a:spLocks noChangeShapeType="1"/>
          </p:cNvSpPr>
          <p:nvPr/>
        </p:nvSpPr>
        <p:spPr bwMode="auto">
          <a:xfrm>
            <a:off x="5318125" y="4040188"/>
            <a:ext cx="0" cy="525462"/>
          </a:xfrm>
          <a:prstGeom prst="line">
            <a:avLst/>
          </a:prstGeom>
          <a:noFill/>
          <a:ln w="19050">
            <a:solidFill>
              <a:srgbClr val="800000"/>
            </a:solidFill>
            <a:round/>
            <a:headEnd type="arrow" w="med" len="med"/>
            <a:tailEnd type="arrow" w="med" len="med"/>
          </a:ln>
        </p:spPr>
        <p:txBody>
          <a:bodyPr/>
          <a:lstStyle/>
          <a:p>
            <a:endParaRPr lang="en-US"/>
          </a:p>
        </p:txBody>
      </p:sp>
      <p:sp>
        <p:nvSpPr>
          <p:cNvPr id="17437" name="Footer Placeholder 3"/>
          <p:cNvSpPr txBox="1">
            <a:spLocks noGrp="1"/>
          </p:cNvSpPr>
          <p:nvPr/>
        </p:nvSpPr>
        <p:spPr bwMode="auto">
          <a:xfrm>
            <a:off x="8505825" y="6559550"/>
            <a:ext cx="596900" cy="257175"/>
          </a:xfrm>
          <a:prstGeom prst="rect">
            <a:avLst/>
          </a:prstGeom>
          <a:noFill/>
          <a:ln w="9525">
            <a:noFill/>
            <a:miter lim="800000"/>
            <a:headEnd/>
            <a:tailEnd/>
          </a:ln>
        </p:spPr>
        <p:txBody>
          <a:bodyPr/>
          <a:lstStyle/>
          <a:p>
            <a:pPr algn="r" eaLnBrk="0" hangingPunct="0">
              <a:spcBef>
                <a:spcPct val="20000"/>
              </a:spcBef>
            </a:pPr>
            <a:fld id="{328DF736-F6EB-4587-90B3-D7C4288D404C}" type="slidenum">
              <a:rPr lang="en-AU" sz="1200">
                <a:solidFill>
                  <a:schemeClr val="bg2"/>
                </a:solidFill>
                <a:ea typeface="ＭＳ Ｐゴシック" charset="-128"/>
              </a:rPr>
              <a:pPr algn="r" eaLnBrk="0" hangingPunct="0">
                <a:spcBef>
                  <a:spcPct val="20000"/>
                </a:spcBef>
              </a:pPr>
              <a:t>3</a:t>
            </a:fld>
            <a:endParaRPr lang="en-AU" sz="1200">
              <a:solidFill>
                <a:schemeClr val="bg2"/>
              </a:solidFill>
              <a:ea typeface="ＭＳ Ｐゴシック" charset="-128"/>
            </a:endParaRPr>
          </a:p>
        </p:txBody>
      </p:sp>
      <p:sp>
        <p:nvSpPr>
          <p:cNvPr id="2" name="TextBox 1"/>
          <p:cNvSpPr txBox="1">
            <a:spLocks noChangeArrowheads="1"/>
          </p:cNvSpPr>
          <p:nvPr/>
        </p:nvSpPr>
        <p:spPr bwMode="auto">
          <a:xfrm>
            <a:off x="7199313" y="1439863"/>
            <a:ext cx="1462087" cy="369887"/>
          </a:xfrm>
          <a:prstGeom prst="rect">
            <a:avLst/>
          </a:prstGeom>
          <a:noFill/>
          <a:ln w="9525">
            <a:noFill/>
            <a:miter lim="800000"/>
            <a:headEnd/>
            <a:tailEnd/>
          </a:ln>
        </p:spPr>
        <p:txBody>
          <a:bodyPr>
            <a:spAutoFit/>
          </a:bodyPr>
          <a:lstStyle/>
          <a:p>
            <a:r>
              <a:rPr lang="en-AU" b="1"/>
              <a:t>NWP</a:t>
            </a:r>
          </a:p>
        </p:txBody>
      </p:sp>
      <p:sp>
        <p:nvSpPr>
          <p:cNvPr id="36" name="TextBox 35"/>
          <p:cNvSpPr txBox="1">
            <a:spLocks noChangeArrowheads="1"/>
          </p:cNvSpPr>
          <p:nvPr/>
        </p:nvSpPr>
        <p:spPr bwMode="auto">
          <a:xfrm>
            <a:off x="7199313" y="1800225"/>
            <a:ext cx="2305050" cy="646113"/>
          </a:xfrm>
          <a:prstGeom prst="rect">
            <a:avLst/>
          </a:prstGeom>
          <a:noFill/>
          <a:ln w="9525">
            <a:noFill/>
            <a:miter lim="800000"/>
            <a:headEnd/>
            <a:tailEnd/>
          </a:ln>
        </p:spPr>
        <p:txBody>
          <a:bodyPr>
            <a:spAutoFit/>
          </a:bodyPr>
          <a:lstStyle/>
          <a:p>
            <a:r>
              <a:rPr lang="en-AU" b="1">
                <a:solidFill>
                  <a:srgbClr val="006F93"/>
                </a:solidFill>
              </a:rPr>
              <a:t>Seasonal</a:t>
            </a:r>
          </a:p>
          <a:p>
            <a:r>
              <a:rPr lang="en-AU" b="1">
                <a:solidFill>
                  <a:srgbClr val="006F93"/>
                </a:solidFill>
              </a:rPr>
              <a:t>Climate</a:t>
            </a:r>
          </a:p>
        </p:txBody>
      </p:sp>
      <p:sp>
        <p:nvSpPr>
          <p:cNvPr id="37" name="TextBox 36"/>
          <p:cNvSpPr txBox="1">
            <a:spLocks noChangeArrowheads="1"/>
          </p:cNvSpPr>
          <p:nvPr/>
        </p:nvSpPr>
        <p:spPr bwMode="auto">
          <a:xfrm>
            <a:off x="7199313" y="2447925"/>
            <a:ext cx="1903412" cy="646113"/>
          </a:xfrm>
          <a:prstGeom prst="rect">
            <a:avLst/>
          </a:prstGeom>
          <a:noFill/>
          <a:ln w="9525">
            <a:noFill/>
            <a:miter lim="800000"/>
            <a:headEnd/>
            <a:tailEnd/>
          </a:ln>
        </p:spPr>
        <p:txBody>
          <a:bodyPr>
            <a:spAutoFit/>
          </a:bodyPr>
          <a:lstStyle/>
          <a:p>
            <a:r>
              <a:rPr lang="en-AU" b="1">
                <a:solidFill>
                  <a:srgbClr val="FF0000"/>
                </a:solidFill>
              </a:rPr>
              <a:t>Climate </a:t>
            </a:r>
          </a:p>
          <a:p>
            <a:r>
              <a:rPr lang="en-AU" b="1">
                <a:solidFill>
                  <a:srgbClr val="FF0000"/>
                </a:solidFill>
              </a:rPr>
              <a:t>Earth system</a:t>
            </a:r>
          </a:p>
        </p:txBody>
      </p:sp>
      <p:sp>
        <p:nvSpPr>
          <p:cNvPr id="3" name="TextBox 2"/>
          <p:cNvSpPr txBox="1"/>
          <p:nvPr/>
        </p:nvSpPr>
        <p:spPr>
          <a:xfrm>
            <a:off x="180000" y="1188000"/>
            <a:ext cx="2971800" cy="400110"/>
          </a:xfrm>
          <a:prstGeom prst="rect">
            <a:avLst/>
          </a:prstGeom>
          <a:noFill/>
        </p:spPr>
        <p:txBody>
          <a:bodyPr wrap="square" rtlCol="0">
            <a:spAutoFit/>
          </a:bodyPr>
          <a:lstStyle/>
          <a:p>
            <a:r>
              <a:rPr lang="en-AU" sz="2000" b="1" dirty="0" smtClean="0">
                <a:solidFill>
                  <a:srgbClr val="010000"/>
                </a:solidFill>
              </a:rPr>
              <a:t>Fully coupled system</a:t>
            </a:r>
            <a:endParaRPr lang="en-AU" sz="2000" b="1" dirty="0">
              <a:solidFill>
                <a:srgbClr val="010000"/>
              </a:solidFill>
            </a:endParaRPr>
          </a:p>
        </p:txBody>
      </p:sp>
      <p:sp>
        <p:nvSpPr>
          <p:cNvPr id="35" name="TextBox 34"/>
          <p:cNvSpPr txBox="1"/>
          <p:nvPr/>
        </p:nvSpPr>
        <p:spPr>
          <a:xfrm>
            <a:off x="180000" y="5400000"/>
            <a:ext cx="2971800" cy="1015663"/>
          </a:xfrm>
          <a:prstGeom prst="rect">
            <a:avLst/>
          </a:prstGeom>
          <a:noFill/>
        </p:spPr>
        <p:txBody>
          <a:bodyPr wrap="square" rtlCol="0">
            <a:spAutoFit/>
          </a:bodyPr>
          <a:lstStyle/>
          <a:p>
            <a:r>
              <a:rPr lang="en-AU" sz="2000" b="1" dirty="0" smtClean="0">
                <a:solidFill>
                  <a:srgbClr val="010000"/>
                </a:solidFill>
              </a:rPr>
              <a:t>Collaborations key:</a:t>
            </a:r>
          </a:p>
          <a:p>
            <a:r>
              <a:rPr lang="en-AU" sz="2000" b="1" dirty="0" smtClean="0">
                <a:solidFill>
                  <a:srgbClr val="FF0000"/>
                </a:solidFill>
              </a:rPr>
              <a:t>Met Office</a:t>
            </a:r>
            <a:r>
              <a:rPr lang="en-AU" sz="2000" b="1" dirty="0" smtClean="0">
                <a:solidFill>
                  <a:srgbClr val="010000"/>
                </a:solidFill>
              </a:rPr>
              <a:t>, GFDL</a:t>
            </a:r>
          </a:p>
          <a:p>
            <a:r>
              <a:rPr lang="en-AU" sz="2000" b="1" dirty="0" smtClean="0">
                <a:solidFill>
                  <a:srgbClr val="010000"/>
                </a:solidFill>
              </a:rPr>
              <a:t>Australian Universities</a:t>
            </a:r>
            <a:endParaRPr lang="en-AU" sz="2000" b="1" dirty="0">
              <a:solidFill>
                <a:srgbClr val="010000"/>
              </a:solidFill>
            </a:endParaRPr>
          </a:p>
        </p:txBody>
      </p:sp>
    </p:spTree>
    <p:extLst>
      <p:ext uri="{BB962C8B-B14F-4D97-AF65-F5344CB8AC3E}">
        <p14:creationId xmlns:p14="http://schemas.microsoft.com/office/powerpoint/2010/main" val="22916816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62"/>
                                        </p:tgtEl>
                                        <p:attrNameLst>
                                          <p:attrName>style.visibility</p:attrName>
                                        </p:attrNameLst>
                                      </p:cBhvr>
                                      <p:to>
                                        <p:strVal val="visible"/>
                                      </p:to>
                                    </p:set>
                                    <p:anim calcmode="lin" valueType="num">
                                      <p:cBhvr additive="base">
                                        <p:cTn id="11" dur="500" fill="hold"/>
                                        <p:tgtEl>
                                          <p:spTgt spid="6162"/>
                                        </p:tgtEl>
                                        <p:attrNameLst>
                                          <p:attrName>ppt_x</p:attrName>
                                        </p:attrNameLst>
                                      </p:cBhvr>
                                      <p:tavLst>
                                        <p:tav tm="0">
                                          <p:val>
                                            <p:strVal val="#ppt_x"/>
                                          </p:val>
                                        </p:tav>
                                        <p:tav tm="100000">
                                          <p:val>
                                            <p:strVal val="#ppt_x"/>
                                          </p:val>
                                        </p:tav>
                                      </p:tavLst>
                                    </p:anim>
                                    <p:anim calcmode="lin" valueType="num">
                                      <p:cBhvr additive="base">
                                        <p:cTn id="12" dur="500" fill="hold"/>
                                        <p:tgtEl>
                                          <p:spTgt spid="616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66"/>
                                        </p:tgtEl>
                                        <p:attrNameLst>
                                          <p:attrName>style.visibility</p:attrName>
                                        </p:attrNameLst>
                                      </p:cBhvr>
                                      <p:to>
                                        <p:strVal val="visible"/>
                                      </p:to>
                                    </p:set>
                                    <p:anim calcmode="lin" valueType="num">
                                      <p:cBhvr additive="base">
                                        <p:cTn id="15" dur="500" fill="hold"/>
                                        <p:tgtEl>
                                          <p:spTgt spid="6166"/>
                                        </p:tgtEl>
                                        <p:attrNameLst>
                                          <p:attrName>ppt_x</p:attrName>
                                        </p:attrNameLst>
                                      </p:cBhvr>
                                      <p:tavLst>
                                        <p:tav tm="0">
                                          <p:val>
                                            <p:strVal val="#ppt_x"/>
                                          </p:val>
                                        </p:tav>
                                        <p:tav tm="100000">
                                          <p:val>
                                            <p:strVal val="#ppt_x"/>
                                          </p:val>
                                        </p:tav>
                                      </p:tavLst>
                                    </p:anim>
                                    <p:anim calcmode="lin" valueType="num">
                                      <p:cBhvr additive="base">
                                        <p:cTn id="16" dur="500" fill="hold"/>
                                        <p:tgtEl>
                                          <p:spTgt spid="61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61"/>
                                        </p:tgtEl>
                                        <p:attrNameLst>
                                          <p:attrName>style.visibility</p:attrName>
                                        </p:attrNameLst>
                                      </p:cBhvr>
                                      <p:to>
                                        <p:strVal val="visible"/>
                                      </p:to>
                                    </p:set>
                                    <p:anim calcmode="lin" valueType="num">
                                      <p:cBhvr additive="base">
                                        <p:cTn id="19" dur="500" fill="hold"/>
                                        <p:tgtEl>
                                          <p:spTgt spid="6161"/>
                                        </p:tgtEl>
                                        <p:attrNameLst>
                                          <p:attrName>ppt_x</p:attrName>
                                        </p:attrNameLst>
                                      </p:cBhvr>
                                      <p:tavLst>
                                        <p:tav tm="0">
                                          <p:val>
                                            <p:strVal val="#ppt_x"/>
                                          </p:val>
                                        </p:tav>
                                        <p:tav tm="100000">
                                          <p:val>
                                            <p:strVal val="#ppt_x"/>
                                          </p:val>
                                        </p:tav>
                                      </p:tavLst>
                                    </p:anim>
                                    <p:anim calcmode="lin" valueType="num">
                                      <p:cBhvr additive="base">
                                        <p:cTn id="20" dur="500" fill="hold"/>
                                        <p:tgtEl>
                                          <p:spTgt spid="616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67"/>
                                        </p:tgtEl>
                                        <p:attrNameLst>
                                          <p:attrName>style.visibility</p:attrName>
                                        </p:attrNameLst>
                                      </p:cBhvr>
                                      <p:to>
                                        <p:strVal val="visible"/>
                                      </p:to>
                                    </p:set>
                                    <p:anim calcmode="lin" valueType="num">
                                      <p:cBhvr additive="base">
                                        <p:cTn id="23" dur="500" fill="hold"/>
                                        <p:tgtEl>
                                          <p:spTgt spid="6167"/>
                                        </p:tgtEl>
                                        <p:attrNameLst>
                                          <p:attrName>ppt_x</p:attrName>
                                        </p:attrNameLst>
                                      </p:cBhvr>
                                      <p:tavLst>
                                        <p:tav tm="0">
                                          <p:val>
                                            <p:strVal val="#ppt_x"/>
                                          </p:val>
                                        </p:tav>
                                        <p:tav tm="100000">
                                          <p:val>
                                            <p:strVal val="#ppt_x"/>
                                          </p:val>
                                        </p:tav>
                                      </p:tavLst>
                                    </p:anim>
                                    <p:anim calcmode="lin" valueType="num">
                                      <p:cBhvr additive="base">
                                        <p:cTn id="24" dur="500" fill="hold"/>
                                        <p:tgtEl>
                                          <p:spTgt spid="616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51"/>
                                        </p:tgtEl>
                                        <p:attrNameLst>
                                          <p:attrName>style.visibility</p:attrName>
                                        </p:attrNameLst>
                                      </p:cBhvr>
                                      <p:to>
                                        <p:strVal val="visible"/>
                                      </p:to>
                                    </p:set>
                                    <p:anim calcmode="lin" valueType="num">
                                      <p:cBhvr additive="base">
                                        <p:cTn id="27" dur="500" fill="hold"/>
                                        <p:tgtEl>
                                          <p:spTgt spid="6151"/>
                                        </p:tgtEl>
                                        <p:attrNameLst>
                                          <p:attrName>ppt_x</p:attrName>
                                        </p:attrNameLst>
                                      </p:cBhvr>
                                      <p:tavLst>
                                        <p:tav tm="0">
                                          <p:val>
                                            <p:strVal val="#ppt_x"/>
                                          </p:val>
                                        </p:tav>
                                        <p:tav tm="100000">
                                          <p:val>
                                            <p:strVal val="#ppt_x"/>
                                          </p:val>
                                        </p:tav>
                                      </p:tavLst>
                                    </p:anim>
                                    <p:anim calcmode="lin" valueType="num">
                                      <p:cBhvr additive="base">
                                        <p:cTn id="28" dur="500" fill="hold"/>
                                        <p:tgtEl>
                                          <p:spTgt spid="615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74"/>
                                        </p:tgtEl>
                                        <p:attrNameLst>
                                          <p:attrName>style.visibility</p:attrName>
                                        </p:attrNameLst>
                                      </p:cBhvr>
                                      <p:to>
                                        <p:strVal val="visible"/>
                                      </p:to>
                                    </p:set>
                                    <p:anim calcmode="lin" valueType="num">
                                      <p:cBhvr additive="base">
                                        <p:cTn id="31" dur="500" fill="hold"/>
                                        <p:tgtEl>
                                          <p:spTgt spid="6174"/>
                                        </p:tgtEl>
                                        <p:attrNameLst>
                                          <p:attrName>ppt_x</p:attrName>
                                        </p:attrNameLst>
                                      </p:cBhvr>
                                      <p:tavLst>
                                        <p:tav tm="0">
                                          <p:val>
                                            <p:strVal val="#ppt_x"/>
                                          </p:val>
                                        </p:tav>
                                        <p:tav tm="100000">
                                          <p:val>
                                            <p:strVal val="#ppt_x"/>
                                          </p:val>
                                        </p:tav>
                                      </p:tavLst>
                                    </p:anim>
                                    <p:anim calcmode="lin" valueType="num">
                                      <p:cBhvr additive="base">
                                        <p:cTn id="32" dur="500" fill="hold"/>
                                        <p:tgtEl>
                                          <p:spTgt spid="617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50"/>
                                        </p:tgtEl>
                                        <p:attrNameLst>
                                          <p:attrName>style.visibility</p:attrName>
                                        </p:attrNameLst>
                                      </p:cBhvr>
                                      <p:to>
                                        <p:strVal val="visible"/>
                                      </p:to>
                                    </p:set>
                                    <p:anim calcmode="lin" valueType="num">
                                      <p:cBhvr additive="base">
                                        <p:cTn id="35" dur="500" fill="hold"/>
                                        <p:tgtEl>
                                          <p:spTgt spid="6150"/>
                                        </p:tgtEl>
                                        <p:attrNameLst>
                                          <p:attrName>ppt_x</p:attrName>
                                        </p:attrNameLst>
                                      </p:cBhvr>
                                      <p:tavLst>
                                        <p:tav tm="0">
                                          <p:val>
                                            <p:strVal val="#ppt_x"/>
                                          </p:val>
                                        </p:tav>
                                        <p:tav tm="100000">
                                          <p:val>
                                            <p:strVal val="#ppt_x"/>
                                          </p:val>
                                        </p:tav>
                                      </p:tavLst>
                                    </p:anim>
                                    <p:anim calcmode="lin" valueType="num">
                                      <p:cBhvr additive="base">
                                        <p:cTn id="36" dur="500" fill="hold"/>
                                        <p:tgtEl>
                                          <p:spTgt spid="61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158"/>
                                        </p:tgtEl>
                                        <p:attrNameLst>
                                          <p:attrName>style.visibility</p:attrName>
                                        </p:attrNameLst>
                                      </p:cBhvr>
                                      <p:to>
                                        <p:strVal val="visible"/>
                                      </p:to>
                                    </p:set>
                                    <p:anim calcmode="lin" valueType="num">
                                      <p:cBhvr additive="base">
                                        <p:cTn id="39" dur="500" fill="hold"/>
                                        <p:tgtEl>
                                          <p:spTgt spid="6158"/>
                                        </p:tgtEl>
                                        <p:attrNameLst>
                                          <p:attrName>ppt_x</p:attrName>
                                        </p:attrNameLst>
                                      </p:cBhvr>
                                      <p:tavLst>
                                        <p:tav tm="0">
                                          <p:val>
                                            <p:strVal val="#ppt_x"/>
                                          </p:val>
                                        </p:tav>
                                        <p:tav tm="100000">
                                          <p:val>
                                            <p:strVal val="#ppt_x"/>
                                          </p:val>
                                        </p:tav>
                                      </p:tavLst>
                                    </p:anim>
                                    <p:anim calcmode="lin" valueType="num">
                                      <p:cBhvr additive="base">
                                        <p:cTn id="40" dur="500" fill="hold"/>
                                        <p:tgtEl>
                                          <p:spTgt spid="61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155"/>
                                        </p:tgtEl>
                                        <p:attrNameLst>
                                          <p:attrName>style.visibility</p:attrName>
                                        </p:attrNameLst>
                                      </p:cBhvr>
                                      <p:to>
                                        <p:strVal val="visible"/>
                                      </p:to>
                                    </p:set>
                                    <p:anim calcmode="lin" valueType="num">
                                      <p:cBhvr additive="base">
                                        <p:cTn id="43" dur="500" fill="hold"/>
                                        <p:tgtEl>
                                          <p:spTgt spid="6155"/>
                                        </p:tgtEl>
                                        <p:attrNameLst>
                                          <p:attrName>ppt_x</p:attrName>
                                        </p:attrNameLst>
                                      </p:cBhvr>
                                      <p:tavLst>
                                        <p:tav tm="0">
                                          <p:val>
                                            <p:strVal val="#ppt_x"/>
                                          </p:val>
                                        </p:tav>
                                        <p:tav tm="100000">
                                          <p:val>
                                            <p:strVal val="#ppt_x"/>
                                          </p:val>
                                        </p:tav>
                                      </p:tavLst>
                                    </p:anim>
                                    <p:anim calcmode="lin" valueType="num">
                                      <p:cBhvr additive="base">
                                        <p:cTn id="44" dur="500" fill="hold"/>
                                        <p:tgtEl>
                                          <p:spTgt spid="615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169"/>
                                        </p:tgtEl>
                                        <p:attrNameLst>
                                          <p:attrName>style.visibility</p:attrName>
                                        </p:attrNameLst>
                                      </p:cBhvr>
                                      <p:to>
                                        <p:strVal val="visible"/>
                                      </p:to>
                                    </p:set>
                                    <p:anim calcmode="lin" valueType="num">
                                      <p:cBhvr additive="base">
                                        <p:cTn id="47" dur="500" fill="hold"/>
                                        <p:tgtEl>
                                          <p:spTgt spid="6169"/>
                                        </p:tgtEl>
                                        <p:attrNameLst>
                                          <p:attrName>ppt_x</p:attrName>
                                        </p:attrNameLst>
                                      </p:cBhvr>
                                      <p:tavLst>
                                        <p:tav tm="0">
                                          <p:val>
                                            <p:strVal val="#ppt_x"/>
                                          </p:val>
                                        </p:tav>
                                        <p:tav tm="100000">
                                          <p:val>
                                            <p:strVal val="#ppt_x"/>
                                          </p:val>
                                        </p:tav>
                                      </p:tavLst>
                                    </p:anim>
                                    <p:anim calcmode="lin" valueType="num">
                                      <p:cBhvr additive="base">
                                        <p:cTn id="48" dur="500" fill="hold"/>
                                        <p:tgtEl>
                                          <p:spTgt spid="616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68"/>
                                        </p:tgtEl>
                                        <p:attrNameLst>
                                          <p:attrName>style.visibility</p:attrName>
                                        </p:attrNameLst>
                                      </p:cBhvr>
                                      <p:to>
                                        <p:strVal val="visible"/>
                                      </p:to>
                                    </p:set>
                                    <p:anim calcmode="lin" valueType="num">
                                      <p:cBhvr additive="base">
                                        <p:cTn id="51" dur="500" fill="hold"/>
                                        <p:tgtEl>
                                          <p:spTgt spid="6168"/>
                                        </p:tgtEl>
                                        <p:attrNameLst>
                                          <p:attrName>ppt_x</p:attrName>
                                        </p:attrNameLst>
                                      </p:cBhvr>
                                      <p:tavLst>
                                        <p:tav tm="0">
                                          <p:val>
                                            <p:strVal val="#ppt_x"/>
                                          </p:val>
                                        </p:tav>
                                        <p:tav tm="100000">
                                          <p:val>
                                            <p:strVal val="#ppt_x"/>
                                          </p:val>
                                        </p:tav>
                                      </p:tavLst>
                                    </p:anim>
                                    <p:anim calcmode="lin" valueType="num">
                                      <p:cBhvr additive="base">
                                        <p:cTn id="52" dur="500" fill="hold"/>
                                        <p:tgtEl>
                                          <p:spTgt spid="616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75"/>
                                        </p:tgtEl>
                                        <p:attrNameLst>
                                          <p:attrName>style.visibility</p:attrName>
                                        </p:attrNameLst>
                                      </p:cBhvr>
                                      <p:to>
                                        <p:strVal val="visible"/>
                                      </p:to>
                                    </p:set>
                                    <p:anim calcmode="lin" valueType="num">
                                      <p:cBhvr additive="base">
                                        <p:cTn id="61" dur="500" fill="hold"/>
                                        <p:tgtEl>
                                          <p:spTgt spid="6175"/>
                                        </p:tgtEl>
                                        <p:attrNameLst>
                                          <p:attrName>ppt_x</p:attrName>
                                        </p:attrNameLst>
                                      </p:cBhvr>
                                      <p:tavLst>
                                        <p:tav tm="0">
                                          <p:val>
                                            <p:strVal val="#ppt_x"/>
                                          </p:val>
                                        </p:tav>
                                        <p:tav tm="100000">
                                          <p:val>
                                            <p:strVal val="#ppt_x"/>
                                          </p:val>
                                        </p:tav>
                                      </p:tavLst>
                                    </p:anim>
                                    <p:anim calcmode="lin" valueType="num">
                                      <p:cBhvr additive="base">
                                        <p:cTn id="62" dur="500" fill="hold"/>
                                        <p:tgtEl>
                                          <p:spTgt spid="617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156"/>
                                        </p:tgtEl>
                                        <p:attrNameLst>
                                          <p:attrName>style.visibility</p:attrName>
                                        </p:attrNameLst>
                                      </p:cBhvr>
                                      <p:to>
                                        <p:strVal val="visible"/>
                                      </p:to>
                                    </p:set>
                                    <p:anim calcmode="lin" valueType="num">
                                      <p:cBhvr additive="base">
                                        <p:cTn id="65" dur="500" fill="hold"/>
                                        <p:tgtEl>
                                          <p:spTgt spid="6156"/>
                                        </p:tgtEl>
                                        <p:attrNameLst>
                                          <p:attrName>ppt_x</p:attrName>
                                        </p:attrNameLst>
                                      </p:cBhvr>
                                      <p:tavLst>
                                        <p:tav tm="0">
                                          <p:val>
                                            <p:strVal val="#ppt_x"/>
                                          </p:val>
                                        </p:tav>
                                        <p:tav tm="100000">
                                          <p:val>
                                            <p:strVal val="#ppt_x"/>
                                          </p:val>
                                        </p:tav>
                                      </p:tavLst>
                                    </p:anim>
                                    <p:anim calcmode="lin" valueType="num">
                                      <p:cBhvr additive="base">
                                        <p:cTn id="66" dur="500" fill="hold"/>
                                        <p:tgtEl>
                                          <p:spTgt spid="615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165"/>
                                        </p:tgtEl>
                                        <p:attrNameLst>
                                          <p:attrName>style.visibility</p:attrName>
                                        </p:attrNameLst>
                                      </p:cBhvr>
                                      <p:to>
                                        <p:strVal val="visible"/>
                                      </p:to>
                                    </p:set>
                                    <p:anim calcmode="lin" valueType="num">
                                      <p:cBhvr additive="base">
                                        <p:cTn id="69" dur="500" fill="hold"/>
                                        <p:tgtEl>
                                          <p:spTgt spid="6165"/>
                                        </p:tgtEl>
                                        <p:attrNameLst>
                                          <p:attrName>ppt_x</p:attrName>
                                        </p:attrNameLst>
                                      </p:cBhvr>
                                      <p:tavLst>
                                        <p:tav tm="0">
                                          <p:val>
                                            <p:strVal val="#ppt_x"/>
                                          </p:val>
                                        </p:tav>
                                        <p:tav tm="100000">
                                          <p:val>
                                            <p:strVal val="#ppt_x"/>
                                          </p:val>
                                        </p:tav>
                                      </p:tavLst>
                                    </p:anim>
                                    <p:anim calcmode="lin" valueType="num">
                                      <p:cBhvr additive="base">
                                        <p:cTn id="70" dur="500" fill="hold"/>
                                        <p:tgtEl>
                                          <p:spTgt spid="616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163"/>
                                        </p:tgtEl>
                                        <p:attrNameLst>
                                          <p:attrName>style.visibility</p:attrName>
                                        </p:attrNameLst>
                                      </p:cBhvr>
                                      <p:to>
                                        <p:strVal val="visible"/>
                                      </p:to>
                                    </p:set>
                                    <p:anim calcmode="lin" valueType="num">
                                      <p:cBhvr additive="base">
                                        <p:cTn id="73" dur="500" fill="hold"/>
                                        <p:tgtEl>
                                          <p:spTgt spid="6163"/>
                                        </p:tgtEl>
                                        <p:attrNameLst>
                                          <p:attrName>ppt_x</p:attrName>
                                        </p:attrNameLst>
                                      </p:cBhvr>
                                      <p:tavLst>
                                        <p:tav tm="0">
                                          <p:val>
                                            <p:strVal val="#ppt_x"/>
                                          </p:val>
                                        </p:tav>
                                        <p:tav tm="100000">
                                          <p:val>
                                            <p:strVal val="#ppt_x"/>
                                          </p:val>
                                        </p:tav>
                                      </p:tavLst>
                                    </p:anim>
                                    <p:anim calcmode="lin" valueType="num">
                                      <p:cBhvr additive="base">
                                        <p:cTn id="74" dur="500" fill="hold"/>
                                        <p:tgtEl>
                                          <p:spTgt spid="616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172"/>
                                        </p:tgtEl>
                                        <p:attrNameLst>
                                          <p:attrName>style.visibility</p:attrName>
                                        </p:attrNameLst>
                                      </p:cBhvr>
                                      <p:to>
                                        <p:strVal val="visible"/>
                                      </p:to>
                                    </p:set>
                                    <p:anim calcmode="lin" valueType="num">
                                      <p:cBhvr additive="base">
                                        <p:cTn id="77" dur="500" fill="hold"/>
                                        <p:tgtEl>
                                          <p:spTgt spid="6172"/>
                                        </p:tgtEl>
                                        <p:attrNameLst>
                                          <p:attrName>ppt_x</p:attrName>
                                        </p:attrNameLst>
                                      </p:cBhvr>
                                      <p:tavLst>
                                        <p:tav tm="0">
                                          <p:val>
                                            <p:strVal val="#ppt_x"/>
                                          </p:val>
                                        </p:tav>
                                        <p:tav tm="100000">
                                          <p:val>
                                            <p:strVal val="#ppt_x"/>
                                          </p:val>
                                        </p:tav>
                                      </p:tavLst>
                                    </p:anim>
                                    <p:anim calcmode="lin" valueType="num">
                                      <p:cBhvr additive="base">
                                        <p:cTn id="78" dur="500" fill="hold"/>
                                        <p:tgtEl>
                                          <p:spTgt spid="617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164"/>
                                        </p:tgtEl>
                                        <p:attrNameLst>
                                          <p:attrName>style.visibility</p:attrName>
                                        </p:attrNameLst>
                                      </p:cBhvr>
                                      <p:to>
                                        <p:strVal val="visible"/>
                                      </p:to>
                                    </p:set>
                                    <p:anim calcmode="lin" valueType="num">
                                      <p:cBhvr additive="base">
                                        <p:cTn id="81" dur="500" fill="hold"/>
                                        <p:tgtEl>
                                          <p:spTgt spid="6164"/>
                                        </p:tgtEl>
                                        <p:attrNameLst>
                                          <p:attrName>ppt_x</p:attrName>
                                        </p:attrNameLst>
                                      </p:cBhvr>
                                      <p:tavLst>
                                        <p:tav tm="0">
                                          <p:val>
                                            <p:strVal val="#ppt_x"/>
                                          </p:val>
                                        </p:tav>
                                        <p:tav tm="100000">
                                          <p:val>
                                            <p:strVal val="#ppt_x"/>
                                          </p:val>
                                        </p:tav>
                                      </p:tavLst>
                                    </p:anim>
                                    <p:anim calcmode="lin" valueType="num">
                                      <p:cBhvr additive="base">
                                        <p:cTn id="82" dur="500" fill="hold"/>
                                        <p:tgtEl>
                                          <p:spTgt spid="616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170"/>
                                        </p:tgtEl>
                                        <p:attrNameLst>
                                          <p:attrName>style.visibility</p:attrName>
                                        </p:attrNameLst>
                                      </p:cBhvr>
                                      <p:to>
                                        <p:strVal val="visible"/>
                                      </p:to>
                                    </p:set>
                                    <p:anim calcmode="lin" valueType="num">
                                      <p:cBhvr additive="base">
                                        <p:cTn id="85" dur="500" fill="hold"/>
                                        <p:tgtEl>
                                          <p:spTgt spid="6170"/>
                                        </p:tgtEl>
                                        <p:attrNameLst>
                                          <p:attrName>ppt_x</p:attrName>
                                        </p:attrNameLst>
                                      </p:cBhvr>
                                      <p:tavLst>
                                        <p:tav tm="0">
                                          <p:val>
                                            <p:strVal val="#ppt_x"/>
                                          </p:val>
                                        </p:tav>
                                        <p:tav tm="100000">
                                          <p:val>
                                            <p:strVal val="#ppt_x"/>
                                          </p:val>
                                        </p:tav>
                                      </p:tavLst>
                                    </p:anim>
                                    <p:anim calcmode="lin" valueType="num">
                                      <p:cBhvr additive="base">
                                        <p:cTn id="86" dur="500" fill="hold"/>
                                        <p:tgtEl>
                                          <p:spTgt spid="617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6152"/>
                                        </p:tgtEl>
                                        <p:attrNameLst>
                                          <p:attrName>style.visibility</p:attrName>
                                        </p:attrNameLst>
                                      </p:cBhvr>
                                      <p:to>
                                        <p:strVal val="visible"/>
                                      </p:to>
                                    </p:set>
                                    <p:anim calcmode="lin" valueType="num">
                                      <p:cBhvr additive="base">
                                        <p:cTn id="89" dur="500" fill="hold"/>
                                        <p:tgtEl>
                                          <p:spTgt spid="6152"/>
                                        </p:tgtEl>
                                        <p:attrNameLst>
                                          <p:attrName>ppt_x</p:attrName>
                                        </p:attrNameLst>
                                      </p:cBhvr>
                                      <p:tavLst>
                                        <p:tav tm="0">
                                          <p:val>
                                            <p:strVal val="#ppt_x"/>
                                          </p:val>
                                        </p:tav>
                                        <p:tav tm="100000">
                                          <p:val>
                                            <p:strVal val="#ppt_x"/>
                                          </p:val>
                                        </p:tav>
                                      </p:tavLst>
                                    </p:anim>
                                    <p:anim calcmode="lin" valueType="num">
                                      <p:cBhvr additive="base">
                                        <p:cTn id="90" dur="500" fill="hold"/>
                                        <p:tgtEl>
                                          <p:spTgt spid="615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ppt_x"/>
                                          </p:val>
                                        </p:tav>
                                        <p:tav tm="100000">
                                          <p:val>
                                            <p:strVal val="#ppt_x"/>
                                          </p:val>
                                        </p:tav>
                                      </p:tavLst>
                                    </p:anim>
                                    <p:anim calcmode="lin" valueType="num">
                                      <p:cBhvr additive="base">
                                        <p:cTn id="9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159"/>
                                        </p:tgtEl>
                                        <p:attrNameLst>
                                          <p:attrName>style.visibility</p:attrName>
                                        </p:attrNameLst>
                                      </p:cBhvr>
                                      <p:to>
                                        <p:strVal val="visible"/>
                                      </p:to>
                                    </p:set>
                                    <p:anim calcmode="lin" valueType="num">
                                      <p:cBhvr additive="base">
                                        <p:cTn id="99" dur="500" fill="hold"/>
                                        <p:tgtEl>
                                          <p:spTgt spid="6159"/>
                                        </p:tgtEl>
                                        <p:attrNameLst>
                                          <p:attrName>ppt_x</p:attrName>
                                        </p:attrNameLst>
                                      </p:cBhvr>
                                      <p:tavLst>
                                        <p:tav tm="0">
                                          <p:val>
                                            <p:strVal val="#ppt_x"/>
                                          </p:val>
                                        </p:tav>
                                        <p:tav tm="100000">
                                          <p:val>
                                            <p:strVal val="#ppt_x"/>
                                          </p:val>
                                        </p:tav>
                                      </p:tavLst>
                                    </p:anim>
                                    <p:anim calcmode="lin" valueType="num">
                                      <p:cBhvr additive="base">
                                        <p:cTn id="100" dur="500" fill="hold"/>
                                        <p:tgtEl>
                                          <p:spTgt spid="615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160"/>
                                        </p:tgtEl>
                                        <p:attrNameLst>
                                          <p:attrName>style.visibility</p:attrName>
                                        </p:attrNameLst>
                                      </p:cBhvr>
                                      <p:to>
                                        <p:strVal val="visible"/>
                                      </p:to>
                                    </p:set>
                                    <p:anim calcmode="lin" valueType="num">
                                      <p:cBhvr additive="base">
                                        <p:cTn id="103" dur="500" fill="hold"/>
                                        <p:tgtEl>
                                          <p:spTgt spid="6160"/>
                                        </p:tgtEl>
                                        <p:attrNameLst>
                                          <p:attrName>ppt_x</p:attrName>
                                        </p:attrNameLst>
                                      </p:cBhvr>
                                      <p:tavLst>
                                        <p:tav tm="0">
                                          <p:val>
                                            <p:strVal val="#ppt_x"/>
                                          </p:val>
                                        </p:tav>
                                        <p:tav tm="100000">
                                          <p:val>
                                            <p:strVal val="#ppt_x"/>
                                          </p:val>
                                        </p:tav>
                                      </p:tavLst>
                                    </p:anim>
                                    <p:anim calcmode="lin" valueType="num">
                                      <p:cBhvr additive="base">
                                        <p:cTn id="104" dur="500" fill="hold"/>
                                        <p:tgtEl>
                                          <p:spTgt spid="616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171"/>
                                        </p:tgtEl>
                                        <p:attrNameLst>
                                          <p:attrName>style.visibility</p:attrName>
                                        </p:attrNameLst>
                                      </p:cBhvr>
                                      <p:to>
                                        <p:strVal val="visible"/>
                                      </p:to>
                                    </p:set>
                                    <p:anim calcmode="lin" valueType="num">
                                      <p:cBhvr additive="base">
                                        <p:cTn id="107" dur="500" fill="hold"/>
                                        <p:tgtEl>
                                          <p:spTgt spid="6171"/>
                                        </p:tgtEl>
                                        <p:attrNameLst>
                                          <p:attrName>ppt_x</p:attrName>
                                        </p:attrNameLst>
                                      </p:cBhvr>
                                      <p:tavLst>
                                        <p:tav tm="0">
                                          <p:val>
                                            <p:strVal val="#ppt_x"/>
                                          </p:val>
                                        </p:tav>
                                        <p:tav tm="100000">
                                          <p:val>
                                            <p:strVal val="#ppt_x"/>
                                          </p:val>
                                        </p:tav>
                                      </p:tavLst>
                                    </p:anim>
                                    <p:anim calcmode="lin" valueType="num">
                                      <p:cBhvr additive="base">
                                        <p:cTn id="108" dur="500" fill="hold"/>
                                        <p:tgtEl>
                                          <p:spTgt spid="617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153"/>
                                        </p:tgtEl>
                                        <p:attrNameLst>
                                          <p:attrName>style.visibility</p:attrName>
                                        </p:attrNameLst>
                                      </p:cBhvr>
                                      <p:to>
                                        <p:strVal val="visible"/>
                                      </p:to>
                                    </p:set>
                                    <p:anim calcmode="lin" valueType="num">
                                      <p:cBhvr additive="base">
                                        <p:cTn id="111" dur="500" fill="hold"/>
                                        <p:tgtEl>
                                          <p:spTgt spid="6153"/>
                                        </p:tgtEl>
                                        <p:attrNameLst>
                                          <p:attrName>ppt_x</p:attrName>
                                        </p:attrNameLst>
                                      </p:cBhvr>
                                      <p:tavLst>
                                        <p:tav tm="0">
                                          <p:val>
                                            <p:strVal val="#ppt_x"/>
                                          </p:val>
                                        </p:tav>
                                        <p:tav tm="100000">
                                          <p:val>
                                            <p:strVal val="#ppt_x"/>
                                          </p:val>
                                        </p:tav>
                                      </p:tavLst>
                                    </p:anim>
                                    <p:anim calcmode="lin" valueType="num">
                                      <p:cBhvr additive="base">
                                        <p:cTn id="112" dur="500" fill="hold"/>
                                        <p:tgtEl>
                                          <p:spTgt spid="615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157"/>
                                        </p:tgtEl>
                                        <p:attrNameLst>
                                          <p:attrName>style.visibility</p:attrName>
                                        </p:attrNameLst>
                                      </p:cBhvr>
                                      <p:to>
                                        <p:strVal val="visible"/>
                                      </p:to>
                                    </p:set>
                                    <p:anim calcmode="lin" valueType="num">
                                      <p:cBhvr additive="base">
                                        <p:cTn id="115" dur="500" fill="hold"/>
                                        <p:tgtEl>
                                          <p:spTgt spid="6157"/>
                                        </p:tgtEl>
                                        <p:attrNameLst>
                                          <p:attrName>ppt_x</p:attrName>
                                        </p:attrNameLst>
                                      </p:cBhvr>
                                      <p:tavLst>
                                        <p:tav tm="0">
                                          <p:val>
                                            <p:strVal val="#ppt_x"/>
                                          </p:val>
                                        </p:tav>
                                        <p:tav tm="100000">
                                          <p:val>
                                            <p:strVal val="#ppt_x"/>
                                          </p:val>
                                        </p:tav>
                                      </p:tavLst>
                                    </p:anim>
                                    <p:anim calcmode="lin" valueType="num">
                                      <p:cBhvr additive="base">
                                        <p:cTn id="116" dur="500" fill="hold"/>
                                        <p:tgtEl>
                                          <p:spTgt spid="615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154"/>
                                        </p:tgtEl>
                                        <p:attrNameLst>
                                          <p:attrName>style.visibility</p:attrName>
                                        </p:attrNameLst>
                                      </p:cBhvr>
                                      <p:to>
                                        <p:strVal val="visible"/>
                                      </p:to>
                                    </p:set>
                                    <p:anim calcmode="lin" valueType="num">
                                      <p:cBhvr additive="base">
                                        <p:cTn id="119" dur="500" fill="hold"/>
                                        <p:tgtEl>
                                          <p:spTgt spid="6154"/>
                                        </p:tgtEl>
                                        <p:attrNameLst>
                                          <p:attrName>ppt_x</p:attrName>
                                        </p:attrNameLst>
                                      </p:cBhvr>
                                      <p:tavLst>
                                        <p:tav tm="0">
                                          <p:val>
                                            <p:strVal val="#ppt_x"/>
                                          </p:val>
                                        </p:tav>
                                        <p:tav tm="100000">
                                          <p:val>
                                            <p:strVal val="#ppt_x"/>
                                          </p:val>
                                        </p:tav>
                                      </p:tavLst>
                                    </p:anim>
                                    <p:anim calcmode="lin" valueType="num">
                                      <p:cBhvr additive="base">
                                        <p:cTn id="120" dur="500" fill="hold"/>
                                        <p:tgtEl>
                                          <p:spTgt spid="6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fill="hold"/>
                                        <p:tgtEl>
                                          <p:spTgt spid="37"/>
                                        </p:tgtEl>
                                        <p:attrNameLst>
                                          <p:attrName>ppt_x</p:attrName>
                                        </p:attrNameLst>
                                      </p:cBhvr>
                                      <p:tavLst>
                                        <p:tav tm="0">
                                          <p:val>
                                            <p:strVal val="#ppt_x"/>
                                          </p:val>
                                        </p:tav>
                                        <p:tav tm="100000">
                                          <p:val>
                                            <p:strVal val="#ppt_x"/>
                                          </p:val>
                                        </p:tav>
                                      </p:tavLst>
                                    </p:anim>
                                    <p:anim calcmode="lin" valueType="num">
                                      <p:cBhvr additive="base">
                                        <p:cTn id="1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additive="base">
                                        <p:cTn id="129" dur="500" fill="hold"/>
                                        <p:tgtEl>
                                          <p:spTgt spid="35"/>
                                        </p:tgtEl>
                                        <p:attrNameLst>
                                          <p:attrName>ppt_x</p:attrName>
                                        </p:attrNameLst>
                                      </p:cBhvr>
                                      <p:tavLst>
                                        <p:tav tm="0">
                                          <p:val>
                                            <p:strVal val="#ppt_x"/>
                                          </p:val>
                                        </p:tav>
                                        <p:tav tm="100000">
                                          <p:val>
                                            <p:strVal val="#ppt_x"/>
                                          </p:val>
                                        </p:tav>
                                      </p:tavLst>
                                    </p:anim>
                                    <p:anim calcmode="lin" valueType="num">
                                      <p:cBhvr additive="base">
                                        <p:cTn id="1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P spid="6152" grpId="0" animBg="1"/>
      <p:bldP spid="6153" grpId="0" animBg="1"/>
      <p:bldP spid="6154" grpId="0" animBg="1"/>
      <p:bldP spid="6155" grpId="0" animBg="1"/>
      <p:bldP spid="6156" grpId="0" animBg="1"/>
      <p:bldP spid="6157" grpId="0" animBg="1"/>
      <p:bldP spid="6158" grpId="0" animBg="1"/>
      <p:bldP spid="6159" grpId="0" animBg="1"/>
      <p:bldP spid="6160" grpId="0" animBg="1"/>
      <p:bldP spid="6161" grpId="0" animBg="1"/>
      <p:bldP spid="6162" grpId="0" animBg="1"/>
      <p:bldP spid="6163" grpId="0" animBg="1"/>
      <p:bldP spid="6164" grpId="0" animBg="1"/>
      <p:bldP spid="6165" grpId="0" animBg="1"/>
      <p:bldP spid="6166" grpId="0" animBg="1"/>
      <p:bldP spid="6167" grpId="0" animBg="1"/>
      <p:bldP spid="6168" grpId="0" animBg="1"/>
      <p:bldP spid="6169" grpId="0" animBg="1"/>
      <p:bldP spid="6170" grpId="0" animBg="1"/>
      <p:bldP spid="6171" grpId="0" animBg="1"/>
      <p:bldP spid="6172" grpId="0" animBg="1"/>
      <p:bldP spid="6174" grpId="0" animBg="1"/>
      <p:bldP spid="6175" grpId="0" animBg="1"/>
      <p:bldP spid="2" grpId="0"/>
      <p:bldP spid="36" grpId="0"/>
      <p:bldP spid="37"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oter Placeholder 2"/>
          <p:cNvSpPr txBox="1">
            <a:spLocks noGrp="1"/>
          </p:cNvSpPr>
          <p:nvPr/>
        </p:nvSpPr>
        <p:spPr bwMode="auto">
          <a:xfrm>
            <a:off x="5073650" y="6470650"/>
            <a:ext cx="3238500" cy="323850"/>
          </a:xfrm>
          <a:prstGeom prst="rect">
            <a:avLst/>
          </a:prstGeom>
          <a:noFill/>
          <a:ln w="9525">
            <a:noFill/>
            <a:miter lim="800000"/>
            <a:headEnd/>
            <a:tailEnd/>
          </a:ln>
        </p:spPr>
        <p:txBody>
          <a:bodyPr lIns="0" rIns="0"/>
          <a:lstStyle/>
          <a:p>
            <a:pPr algn="ctr"/>
            <a:r>
              <a:rPr lang="en-US" sz="900">
                <a:solidFill>
                  <a:srgbClr val="006F93"/>
                </a:solidFill>
                <a:latin typeface="Arial" charset="0"/>
                <a:ea typeface="ＭＳ Ｐゴシック"/>
                <a:cs typeface="ＭＳ Ｐゴシック"/>
              </a:rPr>
              <a:t>The Centre for Australian Weather and Climate Research</a:t>
            </a:r>
            <a:r>
              <a:rPr lang="en-US" sz="800">
                <a:solidFill>
                  <a:schemeClr val="accent1"/>
                </a:solidFill>
                <a:latin typeface="Arial" charset="0"/>
                <a:ea typeface="ＭＳ Ｐゴシック"/>
                <a:cs typeface="ＭＳ Ｐゴシック"/>
              </a:rPr>
              <a:t> </a:t>
            </a:r>
            <a:br>
              <a:rPr lang="en-US" sz="800">
                <a:solidFill>
                  <a:schemeClr val="accent1"/>
                </a:solidFill>
                <a:latin typeface="Arial" charset="0"/>
                <a:ea typeface="ＭＳ Ｐゴシック"/>
                <a:cs typeface="ＭＳ Ｐゴシック"/>
              </a:rPr>
            </a:br>
            <a:r>
              <a:rPr lang="en-US" sz="800">
                <a:solidFill>
                  <a:schemeClr val="tx1"/>
                </a:solidFill>
                <a:latin typeface="Arial" charset="0"/>
                <a:ea typeface="ＭＳ Ｐゴシック"/>
                <a:cs typeface="ＭＳ Ｐゴシック"/>
              </a:rPr>
              <a:t>A partnership between CSIRO and the Bureau of Meteorology</a:t>
            </a:r>
          </a:p>
        </p:txBody>
      </p:sp>
      <p:pic>
        <p:nvPicPr>
          <p:cNvPr id="4" name="Picture 6"/>
          <p:cNvPicPr>
            <a:picLocks noChangeAspect="1" noChangeArrowheads="1"/>
          </p:cNvPicPr>
          <p:nvPr/>
        </p:nvPicPr>
        <p:blipFill>
          <a:blip r:embed="rId3"/>
          <a:srcRect l="31299" t="12769" r="42349" b="63004"/>
          <a:stretch>
            <a:fillRect/>
          </a:stretch>
        </p:blipFill>
        <p:spPr bwMode="auto">
          <a:xfrm>
            <a:off x="4643438" y="2555875"/>
            <a:ext cx="3132137" cy="1800225"/>
          </a:xfrm>
          <a:prstGeom prst="rect">
            <a:avLst/>
          </a:prstGeom>
          <a:noFill/>
          <a:ln w="9525">
            <a:noFill/>
            <a:miter lim="800000"/>
            <a:headEnd/>
            <a:tailEnd/>
          </a:ln>
        </p:spPr>
      </p:pic>
      <p:pic>
        <p:nvPicPr>
          <p:cNvPr id="5" name="Picture 11"/>
          <p:cNvPicPr>
            <a:picLocks noChangeAspect="1" noChangeArrowheads="1"/>
          </p:cNvPicPr>
          <p:nvPr/>
        </p:nvPicPr>
        <p:blipFill>
          <a:blip r:embed="rId4"/>
          <a:srcRect l="15277" t="22327" r="54207" b="30182"/>
          <a:stretch>
            <a:fillRect/>
          </a:stretch>
        </p:blipFill>
        <p:spPr bwMode="auto">
          <a:xfrm>
            <a:off x="5435600" y="4356100"/>
            <a:ext cx="2232025" cy="2124075"/>
          </a:xfrm>
          <a:prstGeom prst="rect">
            <a:avLst/>
          </a:prstGeom>
          <a:noFill/>
          <a:ln w="9525">
            <a:noFill/>
            <a:miter lim="800000"/>
            <a:headEnd/>
            <a:tailEnd/>
          </a:ln>
        </p:spPr>
      </p:pic>
      <p:pic>
        <p:nvPicPr>
          <p:cNvPr id="7" name="Picture 3" descr="IR1~ACCESS-TC~20110131T12~20110202T09~yasi"/>
          <p:cNvPicPr>
            <a:picLocks noChangeAspect="1" noChangeArrowheads="1"/>
          </p:cNvPicPr>
          <p:nvPr/>
        </p:nvPicPr>
        <p:blipFill>
          <a:blip r:embed="rId5"/>
          <a:srcRect l="4478" t="20917" r="52921" b="20293"/>
          <a:stretch>
            <a:fillRect/>
          </a:stretch>
        </p:blipFill>
        <p:spPr bwMode="auto">
          <a:xfrm>
            <a:off x="107950" y="4452938"/>
            <a:ext cx="2052638" cy="2124075"/>
          </a:xfrm>
          <a:prstGeom prst="rect">
            <a:avLst/>
          </a:prstGeom>
          <a:noFill/>
          <a:ln w="9525">
            <a:noFill/>
            <a:miter lim="800000"/>
            <a:headEnd/>
            <a:tailEnd/>
          </a:ln>
        </p:spPr>
      </p:pic>
      <p:pic>
        <p:nvPicPr>
          <p:cNvPr id="71686" name="Picture 2"/>
          <p:cNvPicPr>
            <a:picLocks noChangeAspect="1" noChangeArrowheads="1"/>
          </p:cNvPicPr>
          <p:nvPr/>
        </p:nvPicPr>
        <p:blipFill>
          <a:blip r:embed="rId6"/>
          <a:srcRect l="28136" t="26741" r="28755" b="19543"/>
          <a:stretch>
            <a:fillRect/>
          </a:stretch>
        </p:blipFill>
        <p:spPr bwMode="auto">
          <a:xfrm>
            <a:off x="107950" y="989013"/>
            <a:ext cx="2786063" cy="2705100"/>
          </a:xfrm>
          <a:prstGeom prst="rect">
            <a:avLst/>
          </a:prstGeom>
          <a:noFill/>
          <a:ln w="9525">
            <a:solidFill>
              <a:srgbClr val="333333"/>
            </a:solidFill>
            <a:miter lim="800000"/>
            <a:headEnd/>
            <a:tailEnd/>
          </a:ln>
        </p:spPr>
      </p:pic>
      <p:pic>
        <p:nvPicPr>
          <p:cNvPr id="9" name="Picture 6"/>
          <p:cNvPicPr>
            <a:picLocks noChangeAspect="1" noChangeArrowheads="1"/>
          </p:cNvPicPr>
          <p:nvPr/>
        </p:nvPicPr>
        <p:blipFill>
          <a:blip r:embed="rId7"/>
          <a:srcRect l="32716" t="51945" r="41676" b="29155"/>
          <a:stretch>
            <a:fillRect/>
          </a:stretch>
        </p:blipFill>
        <p:spPr bwMode="auto">
          <a:xfrm>
            <a:off x="4679950" y="1152525"/>
            <a:ext cx="3043238" cy="1403350"/>
          </a:xfrm>
          <a:prstGeom prst="rect">
            <a:avLst/>
          </a:prstGeom>
          <a:noFill/>
          <a:ln w="9525">
            <a:noFill/>
            <a:miter lim="800000"/>
            <a:headEnd/>
            <a:tailEnd/>
          </a:ln>
        </p:spPr>
      </p:pic>
      <p:pic>
        <p:nvPicPr>
          <p:cNvPr id="10" name="Picture 4"/>
          <p:cNvPicPr preferRelativeResize="0">
            <a:picLocks noChangeAspect="1" noChangeArrowheads="1"/>
          </p:cNvPicPr>
          <p:nvPr/>
        </p:nvPicPr>
        <p:blipFill>
          <a:blip r:embed="rId8"/>
          <a:srcRect l="9953" t="11057" r="4741" b="8118"/>
          <a:stretch>
            <a:fillRect/>
          </a:stretch>
        </p:blipFill>
        <p:spPr bwMode="auto">
          <a:xfrm>
            <a:off x="2879725" y="4464050"/>
            <a:ext cx="2160588" cy="2232025"/>
          </a:xfrm>
          <a:prstGeom prst="rect">
            <a:avLst/>
          </a:prstGeom>
          <a:noFill/>
          <a:ln w="9525">
            <a:noFill/>
            <a:miter lim="800000"/>
            <a:headEnd/>
            <a:tailEnd/>
          </a:ln>
        </p:spPr>
      </p:pic>
      <p:sp>
        <p:nvSpPr>
          <p:cNvPr id="2" name="TextBox 1"/>
          <p:cNvSpPr txBox="1">
            <a:spLocks noChangeArrowheads="1"/>
          </p:cNvSpPr>
          <p:nvPr/>
        </p:nvSpPr>
        <p:spPr bwMode="auto">
          <a:xfrm>
            <a:off x="7884000" y="1152000"/>
            <a:ext cx="1260475" cy="581025"/>
          </a:xfrm>
          <a:prstGeom prst="rect">
            <a:avLst/>
          </a:prstGeom>
          <a:noFill/>
          <a:ln w="9525">
            <a:noFill/>
            <a:miter lim="800000"/>
            <a:headEnd/>
            <a:tailEnd/>
          </a:ln>
        </p:spPr>
        <p:txBody>
          <a:bodyPr>
            <a:spAutoFit/>
          </a:bodyPr>
          <a:lstStyle/>
          <a:p>
            <a:r>
              <a:rPr lang="en-AU" sz="1600" b="1" dirty="0">
                <a:solidFill>
                  <a:srgbClr val="FF0000"/>
                </a:solidFill>
                <a:latin typeface="Arial" charset="0"/>
              </a:rPr>
              <a:t>ACCESS-G</a:t>
            </a:r>
          </a:p>
          <a:p>
            <a:r>
              <a:rPr lang="en-AU" sz="1600" b="1" dirty="0">
                <a:solidFill>
                  <a:srgbClr val="FF0000"/>
                </a:solidFill>
                <a:latin typeface="Arial" charset="0"/>
              </a:rPr>
              <a:t>40km L70</a:t>
            </a:r>
          </a:p>
        </p:txBody>
      </p:sp>
      <p:sp>
        <p:nvSpPr>
          <p:cNvPr id="12" name="TextBox 11"/>
          <p:cNvSpPr txBox="1">
            <a:spLocks noChangeArrowheads="1"/>
          </p:cNvSpPr>
          <p:nvPr/>
        </p:nvSpPr>
        <p:spPr bwMode="auto">
          <a:xfrm>
            <a:off x="7883525" y="3060000"/>
            <a:ext cx="1260475" cy="581025"/>
          </a:xfrm>
          <a:prstGeom prst="rect">
            <a:avLst/>
          </a:prstGeom>
          <a:noFill/>
          <a:ln w="9525">
            <a:noFill/>
            <a:miter lim="800000"/>
            <a:headEnd/>
            <a:tailEnd/>
          </a:ln>
        </p:spPr>
        <p:txBody>
          <a:bodyPr>
            <a:spAutoFit/>
          </a:bodyPr>
          <a:lstStyle/>
          <a:p>
            <a:r>
              <a:rPr lang="en-AU" sz="1600" b="1" dirty="0">
                <a:solidFill>
                  <a:srgbClr val="FF0000"/>
                </a:solidFill>
                <a:latin typeface="Arial" charset="0"/>
              </a:rPr>
              <a:t>ACCESS-R</a:t>
            </a:r>
          </a:p>
          <a:p>
            <a:r>
              <a:rPr lang="en-AU" sz="1600" b="1" dirty="0">
                <a:solidFill>
                  <a:srgbClr val="FF0000"/>
                </a:solidFill>
                <a:latin typeface="Arial" charset="0"/>
              </a:rPr>
              <a:t>11KM L70</a:t>
            </a:r>
          </a:p>
        </p:txBody>
      </p:sp>
      <p:sp>
        <p:nvSpPr>
          <p:cNvPr id="13" name="TextBox 12"/>
          <p:cNvSpPr txBox="1">
            <a:spLocks noChangeArrowheads="1"/>
          </p:cNvSpPr>
          <p:nvPr/>
        </p:nvSpPr>
        <p:spPr bwMode="auto">
          <a:xfrm>
            <a:off x="7883525" y="4644000"/>
            <a:ext cx="1260475" cy="581025"/>
          </a:xfrm>
          <a:prstGeom prst="rect">
            <a:avLst/>
          </a:prstGeom>
          <a:noFill/>
          <a:ln w="9525">
            <a:noFill/>
            <a:miter lim="800000"/>
            <a:headEnd/>
            <a:tailEnd/>
          </a:ln>
        </p:spPr>
        <p:txBody>
          <a:bodyPr>
            <a:spAutoFit/>
          </a:bodyPr>
          <a:lstStyle/>
          <a:p>
            <a:r>
              <a:rPr lang="en-AU" sz="1600" b="1" dirty="0">
                <a:solidFill>
                  <a:srgbClr val="FF0000"/>
                </a:solidFill>
                <a:latin typeface="Arial" charset="0"/>
              </a:rPr>
              <a:t>ACCESS-C</a:t>
            </a:r>
          </a:p>
          <a:p>
            <a:r>
              <a:rPr lang="en-AU" sz="1600" b="1" dirty="0">
                <a:solidFill>
                  <a:srgbClr val="FF0000"/>
                </a:solidFill>
                <a:latin typeface="Arial" charset="0"/>
              </a:rPr>
              <a:t>4km L70</a:t>
            </a:r>
          </a:p>
        </p:txBody>
      </p:sp>
      <p:sp>
        <p:nvSpPr>
          <p:cNvPr id="14" name="TextBox 13"/>
          <p:cNvSpPr txBox="1">
            <a:spLocks noChangeArrowheads="1"/>
          </p:cNvSpPr>
          <p:nvPr/>
        </p:nvSpPr>
        <p:spPr bwMode="auto">
          <a:xfrm>
            <a:off x="431800" y="4176713"/>
            <a:ext cx="1368425" cy="584200"/>
          </a:xfrm>
          <a:prstGeom prst="rect">
            <a:avLst/>
          </a:prstGeom>
          <a:noFill/>
          <a:ln w="9525">
            <a:noFill/>
            <a:miter lim="800000"/>
            <a:headEnd/>
            <a:tailEnd/>
          </a:ln>
        </p:spPr>
        <p:txBody>
          <a:bodyPr>
            <a:spAutoFit/>
          </a:bodyPr>
          <a:lstStyle/>
          <a:p>
            <a:r>
              <a:rPr lang="en-AU" sz="1600" b="1">
                <a:solidFill>
                  <a:schemeClr val="tx1"/>
                </a:solidFill>
                <a:latin typeface="Arial" charset="0"/>
              </a:rPr>
              <a:t>ACCESS-TC</a:t>
            </a:r>
          </a:p>
        </p:txBody>
      </p:sp>
      <p:sp>
        <p:nvSpPr>
          <p:cNvPr id="15" name="TextBox 14"/>
          <p:cNvSpPr txBox="1">
            <a:spLocks noChangeArrowheads="1"/>
          </p:cNvSpPr>
          <p:nvPr/>
        </p:nvSpPr>
        <p:spPr bwMode="auto">
          <a:xfrm>
            <a:off x="3132138" y="3924300"/>
            <a:ext cx="1584325" cy="830263"/>
          </a:xfrm>
          <a:prstGeom prst="rect">
            <a:avLst/>
          </a:prstGeom>
          <a:noFill/>
          <a:ln w="9525">
            <a:noFill/>
            <a:miter lim="800000"/>
            <a:headEnd/>
            <a:tailEnd/>
          </a:ln>
        </p:spPr>
        <p:txBody>
          <a:bodyPr>
            <a:spAutoFit/>
          </a:bodyPr>
          <a:lstStyle/>
          <a:p>
            <a:r>
              <a:rPr lang="en-AU" sz="1600" b="1">
                <a:solidFill>
                  <a:schemeClr val="tx1"/>
                </a:solidFill>
                <a:latin typeface="Arial" charset="0"/>
              </a:rPr>
              <a:t>ACCESS- SREP, Fire Wx</a:t>
            </a:r>
          </a:p>
        </p:txBody>
      </p:sp>
      <p:sp>
        <p:nvSpPr>
          <p:cNvPr id="3" name="Right Arrow 2"/>
          <p:cNvSpPr/>
          <p:nvPr/>
        </p:nvSpPr>
        <p:spPr>
          <a:xfrm>
            <a:off x="3311525" y="1368425"/>
            <a:ext cx="9794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p>
        </p:txBody>
      </p:sp>
      <p:sp>
        <p:nvSpPr>
          <p:cNvPr id="11" name="Down Arrow 10"/>
          <p:cNvSpPr/>
          <p:nvPr/>
        </p:nvSpPr>
        <p:spPr>
          <a:xfrm>
            <a:off x="2268538" y="3708400"/>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p>
        </p:txBody>
      </p:sp>
      <p:sp>
        <p:nvSpPr>
          <p:cNvPr id="71696" name="TextBox 17"/>
          <p:cNvSpPr txBox="1">
            <a:spLocks noChangeArrowheads="1"/>
          </p:cNvSpPr>
          <p:nvPr/>
        </p:nvSpPr>
        <p:spPr bwMode="auto">
          <a:xfrm>
            <a:off x="3203575" y="1800225"/>
            <a:ext cx="1260475" cy="584200"/>
          </a:xfrm>
          <a:prstGeom prst="rect">
            <a:avLst/>
          </a:prstGeom>
          <a:noFill/>
          <a:ln w="9525">
            <a:noFill/>
            <a:miter lim="800000"/>
            <a:headEnd/>
            <a:tailEnd/>
          </a:ln>
        </p:spPr>
        <p:txBody>
          <a:bodyPr>
            <a:spAutoFit/>
          </a:bodyPr>
          <a:lstStyle/>
          <a:p>
            <a:r>
              <a:rPr lang="en-AU" sz="1600" b="1">
                <a:solidFill>
                  <a:srgbClr val="0070C0"/>
                </a:solidFill>
                <a:latin typeface="Arial" charset="0"/>
              </a:rPr>
              <a:t>Unified Model</a:t>
            </a:r>
          </a:p>
        </p:txBody>
      </p:sp>
      <p:sp>
        <p:nvSpPr>
          <p:cNvPr id="18" name="Rectangle 2"/>
          <p:cNvSpPr txBox="1">
            <a:spLocks noChangeArrowheads="1"/>
          </p:cNvSpPr>
          <p:nvPr/>
        </p:nvSpPr>
        <p:spPr>
          <a:xfrm>
            <a:off x="254000" y="-72000"/>
            <a:ext cx="8637588" cy="1143000"/>
          </a:xfrm>
          <a:prstGeom prst="rect">
            <a:avLst/>
          </a:prstGeom>
        </p:spPr>
        <p:txBody>
          <a:bodyPr/>
          <a:lstStyle>
            <a:lvl1pPr algn="ctr" rtl="0" eaLnBrk="0" fontAlgn="base" hangingPunct="0">
              <a:spcBef>
                <a:spcPct val="0"/>
              </a:spcBef>
              <a:spcAft>
                <a:spcPct val="0"/>
              </a:spcAft>
              <a:defRPr sz="3200">
                <a:solidFill>
                  <a:srgbClr val="0E5F7E"/>
                </a:solidFill>
                <a:latin typeface="+mj-lt"/>
                <a:ea typeface="+mj-ea"/>
                <a:cs typeface="+mj-cs"/>
              </a:defRPr>
            </a:lvl1pPr>
            <a:lvl2pPr algn="ctr" rtl="0" eaLnBrk="0" fontAlgn="base" hangingPunct="0">
              <a:spcBef>
                <a:spcPct val="0"/>
              </a:spcBef>
              <a:spcAft>
                <a:spcPct val="0"/>
              </a:spcAft>
              <a:defRPr sz="3200">
                <a:solidFill>
                  <a:srgbClr val="0E5F7E"/>
                </a:solidFill>
                <a:latin typeface="Arial" charset="0"/>
              </a:defRPr>
            </a:lvl2pPr>
            <a:lvl3pPr algn="ctr" rtl="0" eaLnBrk="0" fontAlgn="base" hangingPunct="0">
              <a:spcBef>
                <a:spcPct val="0"/>
              </a:spcBef>
              <a:spcAft>
                <a:spcPct val="0"/>
              </a:spcAft>
              <a:defRPr sz="3200">
                <a:solidFill>
                  <a:srgbClr val="0E5F7E"/>
                </a:solidFill>
                <a:latin typeface="Arial" charset="0"/>
              </a:defRPr>
            </a:lvl3pPr>
            <a:lvl4pPr algn="ctr" rtl="0" eaLnBrk="0" fontAlgn="base" hangingPunct="0">
              <a:spcBef>
                <a:spcPct val="0"/>
              </a:spcBef>
              <a:spcAft>
                <a:spcPct val="0"/>
              </a:spcAft>
              <a:defRPr sz="3200">
                <a:solidFill>
                  <a:srgbClr val="0E5F7E"/>
                </a:solidFill>
                <a:latin typeface="Arial" charset="0"/>
              </a:defRPr>
            </a:lvl4pPr>
            <a:lvl5pPr algn="ctr" rtl="0" eaLnBrk="0" fontAlgn="base" hangingPunct="0">
              <a:spcBef>
                <a:spcPct val="0"/>
              </a:spcBef>
              <a:spcAft>
                <a:spcPct val="0"/>
              </a:spcAft>
              <a:defRPr sz="3200">
                <a:solidFill>
                  <a:srgbClr val="0E5F7E"/>
                </a:solidFill>
                <a:latin typeface="Arial" charset="0"/>
              </a:defRPr>
            </a:lvl5pPr>
            <a:lvl6pPr marL="457200" algn="ctr" rtl="0" fontAlgn="base">
              <a:spcBef>
                <a:spcPct val="0"/>
              </a:spcBef>
              <a:spcAft>
                <a:spcPct val="0"/>
              </a:spcAft>
              <a:defRPr sz="3200">
                <a:solidFill>
                  <a:srgbClr val="0E5F7E"/>
                </a:solidFill>
                <a:latin typeface="Arial" charset="0"/>
              </a:defRPr>
            </a:lvl6pPr>
            <a:lvl7pPr marL="914400" algn="ctr" rtl="0" fontAlgn="base">
              <a:spcBef>
                <a:spcPct val="0"/>
              </a:spcBef>
              <a:spcAft>
                <a:spcPct val="0"/>
              </a:spcAft>
              <a:defRPr sz="3200">
                <a:solidFill>
                  <a:srgbClr val="0E5F7E"/>
                </a:solidFill>
                <a:latin typeface="Arial" charset="0"/>
              </a:defRPr>
            </a:lvl7pPr>
            <a:lvl8pPr marL="1371600" algn="ctr" rtl="0" fontAlgn="base">
              <a:spcBef>
                <a:spcPct val="0"/>
              </a:spcBef>
              <a:spcAft>
                <a:spcPct val="0"/>
              </a:spcAft>
              <a:defRPr sz="3200">
                <a:solidFill>
                  <a:srgbClr val="0E5F7E"/>
                </a:solidFill>
                <a:latin typeface="Arial" charset="0"/>
              </a:defRPr>
            </a:lvl8pPr>
            <a:lvl9pPr marL="1828800" algn="ctr" rtl="0" fontAlgn="base">
              <a:spcBef>
                <a:spcPct val="0"/>
              </a:spcBef>
              <a:spcAft>
                <a:spcPct val="0"/>
              </a:spcAft>
              <a:defRPr sz="3200">
                <a:solidFill>
                  <a:srgbClr val="0E5F7E"/>
                </a:solidFill>
                <a:latin typeface="Arial" charset="0"/>
              </a:defRPr>
            </a:lvl9pPr>
          </a:lstStyle>
          <a:p>
            <a:pPr algn="l" defTabSz="914400" eaLnBrk="1" hangingPunct="1"/>
            <a:r>
              <a:rPr lang="en-US" dirty="0">
                <a:solidFill>
                  <a:schemeClr val="bg1"/>
                </a:solidFill>
                <a:effectLst>
                  <a:outerShdw blurRad="38100" dist="38100" dir="2700000" algn="tl">
                    <a:srgbClr val="000000">
                      <a:alpha val="43137"/>
                    </a:srgbClr>
                  </a:outerShdw>
                </a:effectLst>
              </a:rPr>
              <a:t>ACCESS </a:t>
            </a:r>
            <a:br>
              <a:rPr lang="en-US"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Seamless</a:t>
            </a:r>
            <a:r>
              <a:rPr lang="en-US" dirty="0">
                <a:solidFill>
                  <a:schemeClr val="bg1"/>
                </a:solidFill>
                <a:effectLst>
                  <a:outerShdw blurRad="38100" dist="38100" dir="2700000" algn="tl">
                    <a:srgbClr val="000000">
                      <a:alpha val="43137"/>
                    </a:srgbClr>
                  </a:outerShdw>
                </a:effectLst>
              </a:rPr>
              <a:t> prediction</a:t>
            </a:r>
            <a:r>
              <a:rPr lang="en-AU" kern="0" dirty="0" smtClean="0">
                <a:solidFill>
                  <a:schemeClr val="bg1"/>
                </a:solidFill>
                <a:effectLst>
                  <a:outerShdw blurRad="38100" dist="38100" dir="2700000" algn="tl">
                    <a:srgbClr val="000000">
                      <a:alpha val="43137"/>
                    </a:srgbClr>
                  </a:outerShdw>
                </a:effectLst>
              </a:rPr>
              <a:t/>
            </a:r>
            <a:br>
              <a:rPr lang="en-AU" kern="0" dirty="0" smtClean="0">
                <a:solidFill>
                  <a:schemeClr val="bg1"/>
                </a:solidFill>
                <a:effectLst>
                  <a:outerShdw blurRad="38100" dist="38100" dir="2700000" algn="tl">
                    <a:srgbClr val="000000">
                      <a:alpha val="43137"/>
                    </a:srgbClr>
                  </a:outerShdw>
                </a:effectLst>
              </a:rPr>
            </a:br>
            <a:endParaRPr lang="en-US" altLang="en-US" kern="0" dirty="0" smtClean="0">
              <a:solidFill>
                <a:schemeClr val="bg1"/>
              </a:solidFill>
              <a:effectLst>
                <a:outerShdw blurRad="38100" dist="38100" dir="2700000" algn="tl">
                  <a:srgbClr val="000000">
                    <a:alpha val="43137"/>
                  </a:srgbClr>
                </a:outerShdw>
              </a:effectLst>
            </a:endParaRPr>
          </a:p>
        </p:txBody>
      </p:sp>
      <p:sp>
        <p:nvSpPr>
          <p:cNvPr id="19" name="TextBox 18"/>
          <p:cNvSpPr txBox="1">
            <a:spLocks noChangeArrowheads="1"/>
          </p:cNvSpPr>
          <p:nvPr/>
        </p:nvSpPr>
        <p:spPr bwMode="auto">
          <a:xfrm>
            <a:off x="7884000" y="2160000"/>
            <a:ext cx="1260475" cy="338554"/>
          </a:xfrm>
          <a:prstGeom prst="rect">
            <a:avLst/>
          </a:prstGeom>
          <a:noFill/>
          <a:ln w="9525">
            <a:noFill/>
            <a:miter lim="800000"/>
            <a:headEnd/>
            <a:tailEnd/>
          </a:ln>
        </p:spPr>
        <p:txBody>
          <a:bodyPr>
            <a:spAutoFit/>
          </a:bodyPr>
          <a:lstStyle/>
          <a:p>
            <a:r>
              <a:rPr lang="en-AU" sz="1600" b="1" dirty="0" smtClean="0">
                <a:solidFill>
                  <a:srgbClr val="0070C0"/>
                </a:solidFill>
                <a:latin typeface="Arial" charset="0"/>
              </a:rPr>
              <a:t>25km </a:t>
            </a:r>
            <a:r>
              <a:rPr lang="en-AU" sz="1600" b="1" dirty="0">
                <a:solidFill>
                  <a:srgbClr val="0070C0"/>
                </a:solidFill>
                <a:latin typeface="Arial" charset="0"/>
              </a:rPr>
              <a:t>L70</a:t>
            </a:r>
          </a:p>
        </p:txBody>
      </p:sp>
      <p:cxnSp>
        <p:nvCxnSpPr>
          <p:cNvPr id="8" name="Straight Arrow Connector 7"/>
          <p:cNvCxnSpPr>
            <a:cxnSpLocks noChangeAspect="1"/>
          </p:cNvCxnSpPr>
          <p:nvPr/>
        </p:nvCxnSpPr>
        <p:spPr>
          <a:xfrm rot="2700000">
            <a:off x="8244000" y="1750769"/>
            <a:ext cx="422037" cy="432000"/>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7884000" y="5688000"/>
            <a:ext cx="1260475" cy="338554"/>
          </a:xfrm>
          <a:prstGeom prst="rect">
            <a:avLst/>
          </a:prstGeom>
          <a:noFill/>
          <a:ln w="9525">
            <a:noFill/>
            <a:miter lim="800000"/>
            <a:headEnd/>
            <a:tailEnd/>
          </a:ln>
        </p:spPr>
        <p:txBody>
          <a:bodyPr>
            <a:spAutoFit/>
          </a:bodyPr>
          <a:lstStyle/>
          <a:p>
            <a:r>
              <a:rPr lang="en-AU" sz="1600" b="1" dirty="0" smtClean="0">
                <a:solidFill>
                  <a:srgbClr val="0070C0"/>
                </a:solidFill>
                <a:latin typeface="Arial" charset="0"/>
              </a:rPr>
              <a:t>1.5km </a:t>
            </a:r>
            <a:r>
              <a:rPr lang="en-AU" sz="1600" b="1" dirty="0">
                <a:solidFill>
                  <a:srgbClr val="0070C0"/>
                </a:solidFill>
                <a:latin typeface="Arial" charset="0"/>
              </a:rPr>
              <a:t>L70</a:t>
            </a:r>
          </a:p>
        </p:txBody>
      </p:sp>
      <p:cxnSp>
        <p:nvCxnSpPr>
          <p:cNvPr id="23" name="Straight Arrow Connector 22"/>
          <p:cNvCxnSpPr>
            <a:cxnSpLocks noChangeAspect="1"/>
          </p:cNvCxnSpPr>
          <p:nvPr/>
        </p:nvCxnSpPr>
        <p:spPr>
          <a:xfrm rot="2700000">
            <a:off x="8244000" y="5256000"/>
            <a:ext cx="422037" cy="432000"/>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1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3" grpId="0" animBg="1"/>
      <p:bldP spid="11" grpId="0" animBg="1"/>
      <p:bldP spid="19"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AU" dirty="0" smtClean="0"/>
              <a:t>Project goals</a:t>
            </a:r>
          </a:p>
        </p:txBody>
      </p:sp>
      <p:sp>
        <p:nvSpPr>
          <p:cNvPr id="43010" name="Content Placeholder 2"/>
          <p:cNvSpPr>
            <a:spLocks noGrp="1"/>
          </p:cNvSpPr>
          <p:nvPr>
            <p:ph idx="1"/>
          </p:nvPr>
        </p:nvSpPr>
        <p:spPr/>
        <p:txBody>
          <a:bodyPr/>
          <a:lstStyle/>
          <a:p>
            <a:pPr marL="363538" indent="-363538" eaLnBrk="1" hangingPunct="1">
              <a:buFontTx/>
              <a:buNone/>
            </a:pPr>
            <a:r>
              <a:rPr lang="en-AU" dirty="0" smtClean="0"/>
              <a:t>Areas of work:</a:t>
            </a:r>
          </a:p>
          <a:p>
            <a:pPr marL="363538" indent="-363538" eaLnBrk="1" hangingPunct="1">
              <a:spcBef>
                <a:spcPts val="1800"/>
              </a:spcBef>
              <a:buFontTx/>
              <a:buAutoNum type="arabicPeriod"/>
            </a:pPr>
            <a:r>
              <a:rPr lang="en-AU" dirty="0" smtClean="0">
                <a:solidFill>
                  <a:schemeClr val="tx1"/>
                </a:solidFill>
              </a:rPr>
              <a:t>Model verification and diagnostic evaluation of the UM rainfall forecasts for the monsoon and embedded weather systems</a:t>
            </a:r>
            <a:endParaRPr lang="en-AU" sz="1800" dirty="0" smtClean="0">
              <a:solidFill>
                <a:schemeClr val="tx1"/>
              </a:solidFill>
            </a:endParaRPr>
          </a:p>
          <a:p>
            <a:pPr marL="363538" indent="-363538" eaLnBrk="1" hangingPunct="1">
              <a:spcBef>
                <a:spcPts val="1800"/>
              </a:spcBef>
              <a:buFontTx/>
              <a:buAutoNum type="arabicPeriod"/>
            </a:pPr>
            <a:r>
              <a:rPr lang="en-AU" dirty="0" smtClean="0">
                <a:solidFill>
                  <a:schemeClr val="tx1"/>
                </a:solidFill>
              </a:rPr>
              <a:t>Numerical experimentation and sensitivity studies of selected rain events (e.g., monsoon onset, monsoon depressions, cyclones)</a:t>
            </a:r>
            <a:endParaRPr lang="en-AU" sz="1800" dirty="0" smtClean="0">
              <a:solidFill>
                <a:schemeClr val="tx1"/>
              </a:solidFill>
            </a:endParaRPr>
          </a:p>
          <a:p>
            <a:pPr marL="363538" indent="-363538" eaLnBrk="1" hangingPunct="1">
              <a:spcBef>
                <a:spcPts val="1800"/>
              </a:spcBef>
              <a:buFontTx/>
              <a:buAutoNum type="arabicPeriod"/>
            </a:pPr>
            <a:r>
              <a:rPr lang="en-AU" dirty="0" smtClean="0">
                <a:solidFill>
                  <a:schemeClr val="tx1"/>
                </a:solidFill>
              </a:rPr>
              <a:t>Application of ensemble methods to quantify the uncertainties in prediction of heavy rain</a:t>
            </a:r>
            <a:endParaRPr lang="en-AU" dirty="0" smtClean="0"/>
          </a:p>
        </p:txBody>
      </p:sp>
    </p:spTree>
    <p:extLst>
      <p:ext uri="{BB962C8B-B14F-4D97-AF65-F5344CB8AC3E}">
        <p14:creationId xmlns:p14="http://schemas.microsoft.com/office/powerpoint/2010/main" val="117592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anim calcmode="lin" valueType="num">
                                      <p:cBhvr additive="base">
                                        <p:cTn id="11"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anim calcmode="lin" valueType="num">
                                      <p:cBhvr additive="base">
                                        <p:cTn id="15" dur="500" fill="hold"/>
                                        <p:tgtEl>
                                          <p:spTgt spid="430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0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anim calcmode="lin" valueType="num">
                                      <p:cBhvr additive="base">
                                        <p:cTn id="19" dur="500" fill="hold"/>
                                        <p:tgtEl>
                                          <p:spTgt spid="430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AU" smtClean="0"/>
              <a:t>Relevance</a:t>
            </a:r>
          </a:p>
        </p:txBody>
      </p:sp>
      <p:sp>
        <p:nvSpPr>
          <p:cNvPr id="45058" name="Content Placeholder 2"/>
          <p:cNvSpPr>
            <a:spLocks noGrp="1"/>
          </p:cNvSpPr>
          <p:nvPr>
            <p:ph idx="1"/>
          </p:nvPr>
        </p:nvSpPr>
        <p:spPr/>
        <p:txBody>
          <a:bodyPr/>
          <a:lstStyle/>
          <a:p>
            <a:pPr marL="182563" indent="-182563" eaLnBrk="1" hangingPunct="1">
              <a:spcBef>
                <a:spcPts val="1200"/>
              </a:spcBef>
              <a:buFontTx/>
              <a:buNone/>
            </a:pPr>
            <a:r>
              <a:rPr lang="en-AU" b="1" dirty="0" smtClean="0">
                <a:solidFill>
                  <a:schemeClr val="tx1"/>
                </a:solidFill>
              </a:rPr>
              <a:t>Need for timely and accurate predictions of monsoon weather and rainfall for water resource management, public safety, agriculture, industry, etc.</a:t>
            </a:r>
          </a:p>
          <a:p>
            <a:pPr marL="182563" indent="-182563" eaLnBrk="1" hangingPunct="1">
              <a:spcBef>
                <a:spcPts val="1200"/>
              </a:spcBef>
            </a:pPr>
            <a:r>
              <a:rPr lang="en-AU" dirty="0" smtClean="0"/>
              <a:t>State-of-the-art verification methods to diagnose the sources and nature of the errors</a:t>
            </a:r>
          </a:p>
          <a:p>
            <a:pPr marL="625475" lvl="1" indent="-263525" eaLnBrk="1" hangingPunct="1">
              <a:spcBef>
                <a:spcPts val="1200"/>
              </a:spcBef>
              <a:buFont typeface="Wingdings" pitchFamily="2" charset="2"/>
              <a:buChar char="Ø"/>
            </a:pPr>
            <a:r>
              <a:rPr lang="en-AU" dirty="0" smtClean="0"/>
              <a:t>Information for modellers to target model improvements </a:t>
            </a:r>
          </a:p>
          <a:p>
            <a:pPr marL="625475" lvl="1" indent="-263525" eaLnBrk="1" hangingPunct="1">
              <a:spcBef>
                <a:spcPts val="600"/>
              </a:spcBef>
              <a:buFont typeface="Wingdings" pitchFamily="2" charset="2"/>
              <a:buChar char="Ø"/>
            </a:pPr>
            <a:r>
              <a:rPr lang="en-AU" dirty="0" smtClean="0"/>
              <a:t>Information to assist forecasters in interpreting model results</a:t>
            </a:r>
          </a:p>
          <a:p>
            <a:pPr marL="182563" indent="-182563" eaLnBrk="1" hangingPunct="1">
              <a:spcBef>
                <a:spcPts val="1200"/>
              </a:spcBef>
            </a:pPr>
            <a:r>
              <a:rPr lang="en-AU" dirty="0" smtClean="0"/>
              <a:t>Focussed numerical </a:t>
            </a:r>
            <a:r>
              <a:rPr lang="en-AU" dirty="0" smtClean="0"/>
              <a:t>experimentation to improve the representation of physical processes related to monsoon rainfall</a:t>
            </a:r>
          </a:p>
          <a:p>
            <a:pPr marL="625475" lvl="1" indent="-263525" eaLnBrk="1" hangingPunct="1">
              <a:spcBef>
                <a:spcPts val="1200"/>
              </a:spcBef>
              <a:buFont typeface="Wingdings" pitchFamily="2" charset="2"/>
              <a:buChar char="Ø"/>
            </a:pPr>
            <a:r>
              <a:rPr lang="en-AU" dirty="0" smtClean="0"/>
              <a:t>Better simulation of low latitude meteorological processes</a:t>
            </a:r>
          </a:p>
          <a:p>
            <a:pPr marL="182563" indent="-182563" eaLnBrk="1" hangingPunct="1">
              <a:spcBef>
                <a:spcPts val="1200"/>
              </a:spcBef>
            </a:pPr>
            <a:r>
              <a:rPr lang="en-AU" dirty="0" smtClean="0"/>
              <a:t>Assessment of UM-based ensemble prediction (MOGREPS)</a:t>
            </a:r>
          </a:p>
          <a:p>
            <a:pPr marL="625475" lvl="1" indent="-263525" eaLnBrk="1" hangingPunct="1">
              <a:spcBef>
                <a:spcPts val="1200"/>
              </a:spcBef>
              <a:buFont typeface="Wingdings" pitchFamily="2" charset="2"/>
              <a:buChar char="Ø"/>
            </a:pPr>
            <a:r>
              <a:rPr lang="en-AU" dirty="0" smtClean="0"/>
              <a:t>Longer lead time for useful forecasts</a:t>
            </a:r>
          </a:p>
          <a:p>
            <a:pPr marL="625475" lvl="1" indent="-263525" eaLnBrk="1" hangingPunct="1">
              <a:spcBef>
                <a:spcPts val="600"/>
              </a:spcBef>
              <a:buFont typeface="Wingdings" pitchFamily="2" charset="2"/>
              <a:buChar char="Ø"/>
            </a:pPr>
            <a:r>
              <a:rPr lang="en-AU" dirty="0" smtClean="0"/>
              <a:t>Probabilistic forecasts for risk assessment and decision making</a:t>
            </a:r>
          </a:p>
        </p:txBody>
      </p:sp>
    </p:spTree>
    <p:extLst>
      <p:ext uri="{BB962C8B-B14F-4D97-AF65-F5344CB8AC3E}">
        <p14:creationId xmlns:p14="http://schemas.microsoft.com/office/powerpoint/2010/main" val="1236223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AU" dirty="0" smtClean="0"/>
              <a:t>Spatial verification of monsoon rainfall</a:t>
            </a:r>
          </a:p>
        </p:txBody>
      </p:sp>
      <p:sp>
        <p:nvSpPr>
          <p:cNvPr id="48130" name="Content Placeholder 2"/>
          <p:cNvSpPr>
            <a:spLocks noGrp="1"/>
          </p:cNvSpPr>
          <p:nvPr>
            <p:ph idx="1"/>
          </p:nvPr>
        </p:nvSpPr>
        <p:spPr>
          <a:xfrm>
            <a:off x="461962" y="2802369"/>
            <a:ext cx="5292725" cy="1080000"/>
          </a:xfrm>
        </p:spPr>
        <p:txBody>
          <a:bodyPr/>
          <a:lstStyle/>
          <a:p>
            <a:pPr eaLnBrk="1" hangingPunct="1">
              <a:buFontTx/>
              <a:buNone/>
            </a:pPr>
            <a:r>
              <a:rPr lang="en-AU" dirty="0" smtClean="0"/>
              <a:t>Standard and new categorical metrics</a:t>
            </a:r>
          </a:p>
          <a:p>
            <a:pPr eaLnBrk="1" hangingPunct="1"/>
            <a:r>
              <a:rPr lang="en-AU" sz="1800" dirty="0" smtClean="0">
                <a:solidFill>
                  <a:schemeClr val="tx1"/>
                </a:solidFill>
              </a:rPr>
              <a:t>POD, FAR, FBI, </a:t>
            </a:r>
            <a:r>
              <a:rPr lang="en-AU" sz="1800" dirty="0">
                <a:solidFill>
                  <a:schemeClr val="tx1"/>
                </a:solidFill>
              </a:rPr>
              <a:t>ETS</a:t>
            </a:r>
            <a:endParaRPr lang="en-AU" sz="1800" dirty="0" smtClean="0">
              <a:solidFill>
                <a:schemeClr val="tx1"/>
              </a:solidFill>
            </a:endParaRPr>
          </a:p>
          <a:p>
            <a:pPr eaLnBrk="1" hangingPunct="1"/>
            <a:r>
              <a:rPr lang="en-AU" sz="1800" dirty="0" smtClean="0">
                <a:solidFill>
                  <a:schemeClr val="tx1"/>
                </a:solidFill>
              </a:rPr>
              <a:t>Symmetric extremal dependency index SEDI</a:t>
            </a:r>
          </a:p>
          <a:p>
            <a:pPr marL="0" lvl="1" indent="0" eaLnBrk="1" hangingPunct="1">
              <a:buNone/>
            </a:pPr>
            <a:endParaRPr lang="en-AU" dirty="0" smtClean="0"/>
          </a:p>
        </p:txBody>
      </p:sp>
      <p:pic>
        <p:nvPicPr>
          <p:cNvPr id="48132" name="Picture 2" descr="CRA entities"/>
          <p:cNvPicPr>
            <a:picLocks noChangeAspect="1" noChangeArrowheads="1"/>
          </p:cNvPicPr>
          <p:nvPr/>
        </p:nvPicPr>
        <p:blipFill>
          <a:blip r:embed="rId3"/>
          <a:srcRect/>
          <a:stretch>
            <a:fillRect/>
          </a:stretch>
        </p:blipFill>
        <p:spPr bwMode="auto">
          <a:xfrm>
            <a:off x="5989636" y="4770330"/>
            <a:ext cx="2981325" cy="1271587"/>
          </a:xfrm>
          <a:prstGeom prst="rect">
            <a:avLst/>
          </a:prstGeom>
          <a:noFill/>
          <a:ln w="9525">
            <a:noFill/>
            <a:miter lim="800000"/>
            <a:headEnd/>
            <a:tailEnd/>
          </a:ln>
        </p:spPr>
      </p:pic>
      <p:sp>
        <p:nvSpPr>
          <p:cNvPr id="8" name="Content Placeholder 2"/>
          <p:cNvSpPr txBox="1">
            <a:spLocks/>
          </p:cNvSpPr>
          <p:nvPr/>
        </p:nvSpPr>
        <p:spPr bwMode="auto">
          <a:xfrm>
            <a:off x="461962" y="1131376"/>
            <a:ext cx="7969116" cy="1473873"/>
          </a:xfrm>
          <a:prstGeom prst="rect">
            <a:avLst/>
          </a:prstGeom>
          <a:noFill/>
          <a:ln w="9525">
            <a:noFill/>
            <a:miter lim="800000"/>
            <a:headEnd/>
            <a:tailEnd/>
          </a:ln>
          <a:effectLst/>
        </p:spPr>
        <p:txBody>
          <a:bodyPr lIns="0" tIns="0" rIns="0" bIns="0"/>
          <a:lstStyle/>
          <a:p>
            <a:pPr marL="180975" indent="-180975">
              <a:spcBef>
                <a:spcPct val="20000"/>
              </a:spcBef>
              <a:defRPr/>
            </a:pPr>
            <a:r>
              <a:rPr lang="en-AU" sz="2000" kern="0" dirty="0" smtClean="0">
                <a:solidFill>
                  <a:srgbClr val="006F93"/>
                </a:solidFill>
                <a:latin typeface="+mn-lt"/>
              </a:rPr>
              <a:t>Verification of NCUM, ACCESS-G, UKMO</a:t>
            </a:r>
            <a:endParaRPr lang="en-AU" sz="2000" kern="0" dirty="0">
              <a:solidFill>
                <a:srgbClr val="006F93"/>
              </a:solidFill>
              <a:latin typeface="+mn-lt"/>
            </a:endParaRPr>
          </a:p>
          <a:p>
            <a:pPr marL="177800" lvl="1" indent="-177800">
              <a:spcBef>
                <a:spcPct val="20000"/>
              </a:spcBef>
              <a:buFontTx/>
              <a:buChar char="•"/>
              <a:defRPr/>
            </a:pPr>
            <a:r>
              <a:rPr lang="en-AU" kern="0" dirty="0" smtClean="0"/>
              <a:t>Recent monsoon seasons</a:t>
            </a:r>
          </a:p>
          <a:p>
            <a:pPr marL="635000" lvl="2" indent="-177800">
              <a:spcBef>
                <a:spcPct val="20000"/>
              </a:spcBef>
              <a:buFontTx/>
              <a:buChar char="•"/>
              <a:defRPr/>
            </a:pPr>
            <a:r>
              <a:rPr lang="en-AU" kern="0" dirty="0" smtClean="0"/>
              <a:t>DJF 2013-14 (Australia), JJA 2014 (India) </a:t>
            </a:r>
          </a:p>
          <a:p>
            <a:pPr marL="177800" lvl="1" indent="-177800">
              <a:spcBef>
                <a:spcPct val="20000"/>
              </a:spcBef>
              <a:buFontTx/>
              <a:buChar char="•"/>
              <a:defRPr/>
            </a:pPr>
            <a:r>
              <a:rPr lang="en-AU" kern="0" dirty="0" smtClean="0"/>
              <a:t>Verification against merged gauge + TRMM 3B42 rainfall analyses</a:t>
            </a:r>
            <a:endParaRPr lang="en-AU" kern="0" dirty="0">
              <a:latin typeface="+mn-lt"/>
            </a:endParaRPr>
          </a:p>
        </p:txBody>
      </p:sp>
      <p:sp>
        <p:nvSpPr>
          <p:cNvPr id="6" name="Content Placeholder 2"/>
          <p:cNvSpPr txBox="1">
            <a:spLocks/>
          </p:cNvSpPr>
          <p:nvPr/>
        </p:nvSpPr>
        <p:spPr bwMode="auto">
          <a:xfrm>
            <a:off x="461962" y="4356000"/>
            <a:ext cx="5292725" cy="223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6F93"/>
                </a:solidFill>
                <a:latin typeface="+mn-lt"/>
                <a:ea typeface="+mn-ea"/>
                <a:cs typeface="+mn-cs"/>
              </a:defRPr>
            </a:lvl1pPr>
            <a:lvl2pPr marL="538163" indent="-177800" algn="l" rtl="0" eaLnBrk="0" fontAlgn="base" hangingPunct="0">
              <a:spcBef>
                <a:spcPct val="20000"/>
              </a:spcBef>
              <a:spcAft>
                <a:spcPct val="0"/>
              </a:spcAft>
              <a:buChar char="•"/>
              <a:defRPr>
                <a:solidFill>
                  <a:schemeClr val="tx1"/>
                </a:solidFill>
                <a:latin typeface="+mn-lt"/>
              </a:defRPr>
            </a:lvl2pPr>
            <a:lvl3pPr marL="893763" indent="-176213" algn="l" rtl="0" eaLnBrk="0" fontAlgn="base" hangingPunct="0">
              <a:spcBef>
                <a:spcPct val="20000"/>
              </a:spcBef>
              <a:spcAft>
                <a:spcPct val="0"/>
              </a:spcAft>
              <a:buChar char="•"/>
              <a:defRPr sz="1600">
                <a:solidFill>
                  <a:schemeClr val="tx1"/>
                </a:solidFill>
                <a:latin typeface="+mn-lt"/>
              </a:defRPr>
            </a:lvl3pPr>
            <a:lvl4pPr marL="1257300" indent="-180975" algn="l" rtl="0" eaLnBrk="0" fontAlgn="base" hangingPunct="0">
              <a:spcBef>
                <a:spcPct val="20000"/>
              </a:spcBef>
              <a:spcAft>
                <a:spcPct val="0"/>
              </a:spcAft>
              <a:buChar char="•"/>
              <a:defRPr sz="1400">
                <a:solidFill>
                  <a:schemeClr val="tx1"/>
                </a:solidFill>
                <a:latin typeface="+mn-lt"/>
              </a:defRPr>
            </a:lvl4pPr>
            <a:lvl5pPr marL="1617663" indent="-180975" algn="l" rtl="0" eaLnBrk="0" fontAlgn="base" hangingPunct="0">
              <a:spcBef>
                <a:spcPct val="20000"/>
              </a:spcBef>
              <a:spcAft>
                <a:spcPct val="0"/>
              </a:spcAft>
              <a:buChar char="•"/>
              <a:defRPr sz="1400">
                <a:solidFill>
                  <a:schemeClr val="tx1"/>
                </a:solidFill>
                <a:latin typeface="+mn-lt"/>
              </a:defRPr>
            </a:lvl5pPr>
            <a:lvl6pPr marL="2074863" indent="-180975" algn="l" rtl="0" fontAlgn="base">
              <a:spcBef>
                <a:spcPct val="20000"/>
              </a:spcBef>
              <a:spcAft>
                <a:spcPct val="0"/>
              </a:spcAft>
              <a:buChar char="•"/>
              <a:defRPr sz="1400">
                <a:solidFill>
                  <a:schemeClr val="tx1"/>
                </a:solidFill>
                <a:latin typeface="+mn-lt"/>
              </a:defRPr>
            </a:lvl6pPr>
            <a:lvl7pPr marL="2532063" indent="-180975" algn="l" rtl="0" fontAlgn="base">
              <a:spcBef>
                <a:spcPct val="20000"/>
              </a:spcBef>
              <a:spcAft>
                <a:spcPct val="0"/>
              </a:spcAft>
              <a:buChar char="•"/>
              <a:defRPr sz="1400">
                <a:solidFill>
                  <a:schemeClr val="tx1"/>
                </a:solidFill>
                <a:latin typeface="+mn-lt"/>
              </a:defRPr>
            </a:lvl7pPr>
            <a:lvl8pPr marL="2989263" indent="-180975" algn="l" rtl="0" fontAlgn="base">
              <a:spcBef>
                <a:spcPct val="20000"/>
              </a:spcBef>
              <a:spcAft>
                <a:spcPct val="0"/>
              </a:spcAft>
              <a:buChar char="•"/>
              <a:defRPr sz="1400">
                <a:solidFill>
                  <a:schemeClr val="tx1"/>
                </a:solidFill>
                <a:latin typeface="+mn-lt"/>
              </a:defRPr>
            </a:lvl8pPr>
            <a:lvl9pPr marL="3446463" indent="-180975" algn="l" rtl="0" fontAlgn="base">
              <a:spcBef>
                <a:spcPct val="20000"/>
              </a:spcBef>
              <a:spcAft>
                <a:spcPct val="0"/>
              </a:spcAft>
              <a:buChar char="•"/>
              <a:defRPr sz="1400">
                <a:solidFill>
                  <a:schemeClr val="tx1"/>
                </a:solidFill>
                <a:latin typeface="+mn-lt"/>
              </a:defRPr>
            </a:lvl9pPr>
          </a:lstStyle>
          <a:p>
            <a:pPr eaLnBrk="1" hangingPunct="1">
              <a:buFontTx/>
              <a:buNone/>
            </a:pPr>
            <a:r>
              <a:rPr lang="en-AU" kern="0" dirty="0" smtClean="0"/>
              <a:t>Contiguous rain area (CRA) method</a:t>
            </a:r>
          </a:p>
          <a:p>
            <a:pPr marL="177800" lvl="1" eaLnBrk="1" hangingPunct="1"/>
            <a:r>
              <a:rPr lang="en-AU" kern="0" dirty="0" smtClean="0"/>
              <a:t>Verify properties of heavy rain systems</a:t>
            </a:r>
          </a:p>
          <a:p>
            <a:pPr marL="177800" lvl="1" eaLnBrk="1" hangingPunct="1"/>
            <a:r>
              <a:rPr lang="en-AU" kern="0" dirty="0" smtClean="0"/>
              <a:t>Pattern matching to determine the location error </a:t>
            </a:r>
          </a:p>
          <a:p>
            <a:pPr marL="177800" lvl="1" eaLnBrk="1" hangingPunct="1"/>
            <a:r>
              <a:rPr lang="en-AU" kern="0" dirty="0" smtClean="0"/>
              <a:t>Differences in location, area, intensity, and spatial pattern point to sources of error (dynamics or physics)</a:t>
            </a:r>
          </a:p>
          <a:p>
            <a:pPr marL="177800" lvl="1" eaLnBrk="1" hangingPunct="1"/>
            <a:r>
              <a:rPr lang="en-AU" kern="0" dirty="0" smtClean="0"/>
              <a:t>Thresholds of 20mm and 40mm per day</a:t>
            </a:r>
          </a:p>
          <a:p>
            <a:pPr marL="177800" lvl="1" eaLnBrk="1" hangingPunct="1"/>
            <a:endParaRPr lang="en-AU" kern="0" dirty="0" smtClean="0"/>
          </a:p>
        </p:txBody>
      </p:sp>
    </p:spTree>
    <p:extLst>
      <p:ext uri="{BB962C8B-B14F-4D97-AF65-F5344CB8AC3E}">
        <p14:creationId xmlns:p14="http://schemas.microsoft.com/office/powerpoint/2010/main" val="33298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 calcmode="lin" valueType="num">
                                      <p:cBhvr additive="base">
                                        <p:cTn id="7" dur="5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130">
                                            <p:txEl>
                                              <p:pRg st="1" end="1"/>
                                            </p:txEl>
                                          </p:spTgt>
                                        </p:tgtEl>
                                        <p:attrNameLst>
                                          <p:attrName>style.visibility</p:attrName>
                                        </p:attrNameLst>
                                      </p:cBhvr>
                                      <p:to>
                                        <p:strVal val="visible"/>
                                      </p:to>
                                    </p:set>
                                    <p:anim calcmode="lin" valueType="num">
                                      <p:cBhvr additive="base">
                                        <p:cTn id="11" dur="500" fill="hold"/>
                                        <p:tgtEl>
                                          <p:spTgt spid="4813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13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130">
                                            <p:txEl>
                                              <p:pRg st="2" end="2"/>
                                            </p:txEl>
                                          </p:spTgt>
                                        </p:tgtEl>
                                        <p:attrNameLst>
                                          <p:attrName>style.visibility</p:attrName>
                                        </p:attrNameLst>
                                      </p:cBhvr>
                                      <p:to>
                                        <p:strVal val="visible"/>
                                      </p:to>
                                    </p:set>
                                    <p:anim calcmode="lin" valueType="num">
                                      <p:cBhvr additive="base">
                                        <p:cTn id="15" dur="500" fill="hold"/>
                                        <p:tgtEl>
                                          <p:spTgt spid="4813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81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8132"/>
                                        </p:tgtEl>
                                        <p:attrNameLst>
                                          <p:attrName>style.visibility</p:attrName>
                                        </p:attrNameLst>
                                      </p:cBhvr>
                                      <p:to>
                                        <p:strVal val="visible"/>
                                      </p:to>
                                    </p:set>
                                    <p:anim calcmode="lin" valueType="num">
                                      <p:cBhvr additive="base">
                                        <p:cTn id="25" dur="500" fill="hold"/>
                                        <p:tgtEl>
                                          <p:spTgt spid="48132"/>
                                        </p:tgtEl>
                                        <p:attrNameLst>
                                          <p:attrName>ppt_x</p:attrName>
                                        </p:attrNameLst>
                                      </p:cBhvr>
                                      <p:tavLst>
                                        <p:tav tm="0">
                                          <p:val>
                                            <p:strVal val="#ppt_x"/>
                                          </p:val>
                                        </p:tav>
                                        <p:tav tm="100000">
                                          <p:val>
                                            <p:strVal val="#ppt_x"/>
                                          </p:val>
                                        </p:tav>
                                      </p:tavLst>
                                    </p:anim>
                                    <p:anim calcmode="lin" valueType="num">
                                      <p:cBhvr additive="base">
                                        <p:cTn id="26"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49" y="143248"/>
            <a:ext cx="6903252" cy="771151"/>
          </a:xfrm>
        </p:spPr>
        <p:txBody>
          <a:bodyPr/>
          <a:lstStyle/>
          <a:p>
            <a:r>
              <a:rPr lang="en-AU" dirty="0" smtClean="0"/>
              <a:t>Global model performance for monsoon rainfall over India, JJA2014, land only</a:t>
            </a:r>
            <a:endParaRPr lang="en-AU" dirty="0"/>
          </a:p>
        </p:txBody>
      </p:sp>
      <p:grpSp>
        <p:nvGrpSpPr>
          <p:cNvPr id="6" name="Group 5"/>
          <p:cNvGrpSpPr/>
          <p:nvPr/>
        </p:nvGrpSpPr>
        <p:grpSpPr>
          <a:xfrm>
            <a:off x="166166" y="914399"/>
            <a:ext cx="3738912" cy="5867400"/>
            <a:chOff x="166167" y="852404"/>
            <a:chExt cx="2763015" cy="5867403"/>
          </a:xfrm>
        </p:grpSpPr>
        <p:pic>
          <p:nvPicPr>
            <p:cNvPr id="4" name="Picture 3" descr="scr_jja2014_ncum_access_ukmo_ets_bias.png"/>
            <p:cNvPicPr>
              <a:picLocks noChangeAspect="1"/>
            </p:cNvPicPr>
            <p:nvPr/>
          </p:nvPicPr>
          <p:blipFill rotWithShape="1">
            <a:blip r:embed="rId3"/>
            <a:srcRect r="65203"/>
            <a:stretch/>
          </p:blipFill>
          <p:spPr>
            <a:xfrm>
              <a:off x="166167" y="852407"/>
              <a:ext cx="2714004" cy="5867400"/>
            </a:xfrm>
            <a:prstGeom prst="rect">
              <a:avLst/>
            </a:prstGeom>
          </p:spPr>
        </p:pic>
        <p:pic>
          <p:nvPicPr>
            <p:cNvPr id="5" name="Picture 4" descr="scr_jja2014_ncum_access_ukmo_ets_bias.png"/>
            <p:cNvPicPr>
              <a:picLocks noChangeAspect="1"/>
            </p:cNvPicPr>
            <p:nvPr/>
          </p:nvPicPr>
          <p:blipFill rotWithShape="1">
            <a:blip r:embed="rId3"/>
            <a:srcRect l="35788" r="33611"/>
            <a:stretch/>
          </p:blipFill>
          <p:spPr>
            <a:xfrm>
              <a:off x="542443" y="852404"/>
              <a:ext cx="2386739" cy="5867400"/>
            </a:xfrm>
            <a:prstGeom prst="rect">
              <a:avLst/>
            </a:prstGeom>
          </p:spPr>
        </p:pic>
      </p:grpSp>
      <p:grpSp>
        <p:nvGrpSpPr>
          <p:cNvPr id="10" name="Group 9"/>
          <p:cNvGrpSpPr/>
          <p:nvPr/>
        </p:nvGrpSpPr>
        <p:grpSpPr>
          <a:xfrm>
            <a:off x="4675958" y="964128"/>
            <a:ext cx="3168475" cy="1455971"/>
            <a:chOff x="2772463" y="3316636"/>
            <a:chExt cx="2419469" cy="1579958"/>
          </a:xfrm>
        </p:grpSpPr>
        <p:pic>
          <p:nvPicPr>
            <p:cNvPr id="7" name="Picture 6" descr="scr_jja2014_ncum_access_ukmo_sedi_eds_edi.png"/>
            <p:cNvPicPr>
              <a:picLocks noChangeAspect="1"/>
            </p:cNvPicPr>
            <p:nvPr/>
          </p:nvPicPr>
          <p:blipFill rotWithShape="1">
            <a:blip r:embed="rId4"/>
            <a:srcRect t="34607" r="64350" b="35036"/>
            <a:stretch/>
          </p:blipFill>
          <p:spPr>
            <a:xfrm>
              <a:off x="2772463" y="3316636"/>
              <a:ext cx="2419469" cy="1549831"/>
            </a:xfrm>
            <a:prstGeom prst="rect">
              <a:avLst/>
            </a:prstGeom>
          </p:spPr>
        </p:pic>
        <p:pic>
          <p:nvPicPr>
            <p:cNvPr id="8" name="Picture 7" descr="scr_jja2014_ncum_access_ukmo_sedi_eds_edi.png"/>
            <p:cNvPicPr>
              <a:picLocks noChangeAspect="1"/>
            </p:cNvPicPr>
            <p:nvPr/>
          </p:nvPicPr>
          <p:blipFill rotWithShape="1">
            <a:blip r:embed="rId4"/>
            <a:srcRect l="35688" t="34961" r="34396" b="34379"/>
            <a:stretch/>
          </p:blipFill>
          <p:spPr>
            <a:xfrm>
              <a:off x="3092840" y="3331266"/>
              <a:ext cx="2030278" cy="1565328"/>
            </a:xfrm>
            <a:prstGeom prst="rect">
              <a:avLst/>
            </a:prstGeom>
          </p:spPr>
        </p:pic>
      </p:grpSp>
      <p:pic>
        <p:nvPicPr>
          <p:cNvPr id="12" name="Picture 18" descr="symmetric extremal dependence index equation"/>
          <p:cNvPicPr>
            <a:picLocks noChangeAspect="1" noChangeArrowheads="1"/>
          </p:cNvPicPr>
          <p:nvPr/>
        </p:nvPicPr>
        <p:blipFill>
          <a:blip r:embed="rId5"/>
          <a:srcRect/>
          <a:stretch>
            <a:fillRect/>
          </a:stretch>
        </p:blipFill>
        <p:spPr bwMode="auto">
          <a:xfrm>
            <a:off x="5081890" y="2718672"/>
            <a:ext cx="2686050" cy="466725"/>
          </a:xfrm>
          <a:prstGeom prst="rect">
            <a:avLst/>
          </a:prstGeom>
          <a:noFill/>
        </p:spPr>
      </p:pic>
      <p:sp>
        <p:nvSpPr>
          <p:cNvPr id="13" name="Text Box 21"/>
          <p:cNvSpPr txBox="1">
            <a:spLocks noChangeArrowheads="1"/>
          </p:cNvSpPr>
          <p:nvPr/>
        </p:nvSpPr>
        <p:spPr bwMode="auto">
          <a:xfrm>
            <a:off x="4276463" y="2440027"/>
            <a:ext cx="4296905" cy="338554"/>
          </a:xfrm>
          <a:prstGeom prst="rect">
            <a:avLst/>
          </a:prstGeom>
          <a:noFill/>
          <a:ln w="9525">
            <a:noFill/>
            <a:miter lim="800000"/>
            <a:headEnd/>
            <a:tailEnd/>
          </a:ln>
          <a:effectLst/>
        </p:spPr>
        <p:txBody>
          <a:bodyPr wrap="square">
            <a:spAutoFit/>
          </a:bodyPr>
          <a:lstStyle/>
          <a:p>
            <a:pPr algn="ctr">
              <a:spcBef>
                <a:spcPct val="50000"/>
              </a:spcBef>
            </a:pPr>
            <a:r>
              <a:rPr lang="en-US" sz="1600"/>
              <a:t>Symmetric Extremal Dependence Index</a:t>
            </a: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406" y="1349541"/>
            <a:ext cx="895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3"/>
          <p:cNvSpPr txBox="1">
            <a:spLocks noChangeArrowheads="1"/>
          </p:cNvSpPr>
          <p:nvPr/>
        </p:nvSpPr>
        <p:spPr bwMode="auto">
          <a:xfrm>
            <a:off x="4525505" y="3849386"/>
            <a:ext cx="3936570" cy="25359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6F93"/>
                </a:solidFill>
                <a:latin typeface="+mn-lt"/>
                <a:ea typeface="+mn-ea"/>
                <a:cs typeface="+mn-cs"/>
              </a:defRPr>
            </a:lvl1pPr>
            <a:lvl2pPr marL="538163" indent="-177800" algn="l" rtl="0" eaLnBrk="0" fontAlgn="base" hangingPunct="0">
              <a:spcBef>
                <a:spcPct val="20000"/>
              </a:spcBef>
              <a:spcAft>
                <a:spcPct val="0"/>
              </a:spcAft>
              <a:buChar char="•"/>
              <a:defRPr>
                <a:solidFill>
                  <a:schemeClr val="tx1"/>
                </a:solidFill>
                <a:latin typeface="+mn-lt"/>
              </a:defRPr>
            </a:lvl2pPr>
            <a:lvl3pPr marL="893763" indent="-176213" algn="l" rtl="0" eaLnBrk="0" fontAlgn="base" hangingPunct="0">
              <a:spcBef>
                <a:spcPct val="20000"/>
              </a:spcBef>
              <a:spcAft>
                <a:spcPct val="0"/>
              </a:spcAft>
              <a:buChar char="•"/>
              <a:defRPr sz="1600">
                <a:solidFill>
                  <a:schemeClr val="tx1"/>
                </a:solidFill>
                <a:latin typeface="+mn-lt"/>
              </a:defRPr>
            </a:lvl3pPr>
            <a:lvl4pPr marL="1257300" indent="-180975" algn="l" rtl="0" eaLnBrk="0" fontAlgn="base" hangingPunct="0">
              <a:spcBef>
                <a:spcPct val="20000"/>
              </a:spcBef>
              <a:spcAft>
                <a:spcPct val="0"/>
              </a:spcAft>
              <a:buChar char="•"/>
              <a:defRPr sz="1400">
                <a:solidFill>
                  <a:schemeClr val="tx1"/>
                </a:solidFill>
                <a:latin typeface="+mn-lt"/>
              </a:defRPr>
            </a:lvl4pPr>
            <a:lvl5pPr marL="1617663" indent="-180975" algn="l" rtl="0" eaLnBrk="0" fontAlgn="base" hangingPunct="0">
              <a:spcBef>
                <a:spcPct val="20000"/>
              </a:spcBef>
              <a:spcAft>
                <a:spcPct val="0"/>
              </a:spcAft>
              <a:buChar char="•"/>
              <a:defRPr sz="1400">
                <a:solidFill>
                  <a:schemeClr val="tx1"/>
                </a:solidFill>
                <a:latin typeface="+mn-lt"/>
              </a:defRPr>
            </a:lvl5pPr>
            <a:lvl6pPr marL="2074863" indent="-180975" algn="l" rtl="0" fontAlgn="base">
              <a:spcBef>
                <a:spcPct val="20000"/>
              </a:spcBef>
              <a:spcAft>
                <a:spcPct val="0"/>
              </a:spcAft>
              <a:buChar char="•"/>
              <a:defRPr sz="1400">
                <a:solidFill>
                  <a:schemeClr val="tx1"/>
                </a:solidFill>
                <a:latin typeface="+mn-lt"/>
              </a:defRPr>
            </a:lvl6pPr>
            <a:lvl7pPr marL="2532063" indent="-180975" algn="l" rtl="0" fontAlgn="base">
              <a:spcBef>
                <a:spcPct val="20000"/>
              </a:spcBef>
              <a:spcAft>
                <a:spcPct val="0"/>
              </a:spcAft>
              <a:buChar char="•"/>
              <a:defRPr sz="1400">
                <a:solidFill>
                  <a:schemeClr val="tx1"/>
                </a:solidFill>
                <a:latin typeface="+mn-lt"/>
              </a:defRPr>
            </a:lvl7pPr>
            <a:lvl8pPr marL="2989263" indent="-180975" algn="l" rtl="0" fontAlgn="base">
              <a:spcBef>
                <a:spcPct val="20000"/>
              </a:spcBef>
              <a:spcAft>
                <a:spcPct val="0"/>
              </a:spcAft>
              <a:buChar char="•"/>
              <a:defRPr sz="1400">
                <a:solidFill>
                  <a:schemeClr val="tx1"/>
                </a:solidFill>
                <a:latin typeface="+mn-lt"/>
              </a:defRPr>
            </a:lvl8pPr>
            <a:lvl9pPr marL="3446463" indent="-180975" algn="l" rtl="0" fontAlgn="base">
              <a:spcBef>
                <a:spcPct val="20000"/>
              </a:spcBef>
              <a:spcAft>
                <a:spcPct val="0"/>
              </a:spcAft>
              <a:buChar char="•"/>
              <a:defRPr sz="1400">
                <a:solidFill>
                  <a:schemeClr val="tx1"/>
                </a:solidFill>
                <a:latin typeface="+mn-lt"/>
              </a:defRPr>
            </a:lvl9pPr>
          </a:lstStyle>
          <a:p>
            <a:pPr marL="0" indent="0">
              <a:spcBef>
                <a:spcPts val="1200"/>
              </a:spcBef>
              <a:buNone/>
            </a:pPr>
            <a:r>
              <a:rPr lang="en-AU" kern="0" dirty="0" smtClean="0">
                <a:cs typeface="Arial" charset="0"/>
              </a:rPr>
              <a:t>3 models perform similarly</a:t>
            </a:r>
          </a:p>
          <a:p>
            <a:pPr marL="188913" lvl="1">
              <a:spcBef>
                <a:spcPts val="1200"/>
              </a:spcBef>
            </a:pPr>
            <a:r>
              <a:rPr lang="en-AU" kern="0" dirty="0" smtClean="0">
                <a:cs typeface="Arial" charset="0"/>
              </a:rPr>
              <a:t>Heaviest rainfall hardest to predict</a:t>
            </a:r>
          </a:p>
          <a:p>
            <a:pPr marL="188913" lvl="1">
              <a:spcBef>
                <a:spcPts val="1200"/>
              </a:spcBef>
            </a:pPr>
            <a:r>
              <a:rPr lang="en-AU" kern="0" dirty="0" smtClean="0">
                <a:cs typeface="Arial" charset="0"/>
              </a:rPr>
              <a:t>UKMO better than NCUM and ACCESS-G for very heavy rain</a:t>
            </a:r>
          </a:p>
          <a:p>
            <a:pPr marL="188913" lvl="1">
              <a:spcBef>
                <a:spcPts val="1200"/>
              </a:spcBef>
            </a:pPr>
            <a:r>
              <a:rPr lang="en-AU" kern="0" dirty="0" smtClean="0">
                <a:cs typeface="Arial" charset="0"/>
              </a:rPr>
              <a:t>SEDI behaves better for rare events, distinguishes well between models</a:t>
            </a:r>
            <a:endParaRPr lang="en-US" kern="0" dirty="0" smtClean="0">
              <a:cs typeface="Arial" charset="0"/>
            </a:endParaRPr>
          </a:p>
        </p:txBody>
      </p:sp>
    </p:spTree>
    <p:extLst>
      <p:ext uri="{BB962C8B-B14F-4D97-AF65-F5344CB8AC3E}">
        <p14:creationId xmlns:p14="http://schemas.microsoft.com/office/powerpoint/2010/main" val="2326465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a_1_6sep_wind_rf_ncum.png"/>
          <p:cNvPicPr>
            <a:picLocks noChangeAspect="1"/>
          </p:cNvPicPr>
          <p:nvPr/>
        </p:nvPicPr>
        <p:blipFill>
          <a:blip r:embed="rId2"/>
          <a:stretch>
            <a:fillRect/>
          </a:stretch>
        </p:blipFill>
        <p:spPr>
          <a:xfrm>
            <a:off x="852407" y="919050"/>
            <a:ext cx="7423688" cy="5938950"/>
          </a:xfrm>
          <a:prstGeom prst="rect">
            <a:avLst/>
          </a:prstGeom>
        </p:spPr>
      </p:pic>
      <p:sp>
        <p:nvSpPr>
          <p:cNvPr id="5" name="TextBox 4"/>
          <p:cNvSpPr txBox="1"/>
          <p:nvPr/>
        </p:nvSpPr>
        <p:spPr>
          <a:xfrm>
            <a:off x="709038" y="337086"/>
            <a:ext cx="7102108" cy="523220"/>
          </a:xfrm>
          <a:prstGeom prst="rect">
            <a:avLst/>
          </a:prstGeom>
          <a:noFill/>
        </p:spPr>
        <p:txBody>
          <a:bodyPr wrap="square" rtlCol="0">
            <a:spAutoFit/>
          </a:bodyPr>
          <a:lstStyle/>
          <a:p>
            <a:r>
              <a:rPr lang="en-US" sz="2800" dirty="0" smtClean="0">
                <a:solidFill>
                  <a:schemeClr val="bg1"/>
                </a:solidFill>
              </a:rPr>
              <a:t>Example: Flooding in Srinagar (Kashmir)</a:t>
            </a:r>
            <a:endParaRPr lang="en-US" sz="2800" dirty="0">
              <a:solidFill>
                <a:schemeClr val="bg1"/>
              </a:solidFill>
            </a:endParaRPr>
          </a:p>
        </p:txBody>
      </p:sp>
      <p:sp>
        <p:nvSpPr>
          <p:cNvPr id="6" name="Oval 5"/>
          <p:cNvSpPr/>
          <p:nvPr/>
        </p:nvSpPr>
        <p:spPr>
          <a:xfrm>
            <a:off x="6398217" y="4495800"/>
            <a:ext cx="533400" cy="381000"/>
          </a:xfrm>
          <a:prstGeom prst="ellipse">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03541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necsiro_powerpoint_080516">
  <a:themeElements>
    <a:clrScheme name="onecsiro_powerpoint_080516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fontScheme name="onecsiro_powerpoint_0805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ecsiro_powerpoint_0805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ecsiro_powerpoint_08051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ecsiro_powerpoint_08051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ecsiro_powerpoint_08051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ecsiro_powerpoint_08051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ecsiro_powerpoint_08051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ecsiro_powerpoint_08051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ecsiro_powerpoint_08051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ecsiro_powerpoint_08051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ecsiro_powerpoint_08051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ecsiro_powerpoint_08051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ecsiro_powerpoint_08051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necsiro_powerpoint_080516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wcr">
  <a:themeElements>
    <a:clrScheme name="cawcr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fontScheme name="cawc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wc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wc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wc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wc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wc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wc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wc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wc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wc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wc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wc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wc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wcr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onecsiro_powerpoint_080516</Template>
  <TotalTime>2421</TotalTime>
  <Words>1880</Words>
  <Application>Microsoft Office PowerPoint</Application>
  <PresentationFormat>On-screen Show (4:3)</PresentationFormat>
  <Paragraphs>324</Paragraphs>
  <Slides>26</Slides>
  <Notes>13</Notes>
  <HiddenSlides>1</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onecsiro_powerpoint_080516</vt:lpstr>
      <vt:lpstr>cawcr</vt:lpstr>
      <vt:lpstr>Office Theme</vt:lpstr>
      <vt:lpstr>Evaluation and Improvement of the Unified Model for Short- and Medium-Range Prediction of Monsoon Rain Systems</vt:lpstr>
      <vt:lpstr>Project goals</vt:lpstr>
      <vt:lpstr>What is ACCESS  Schematic</vt:lpstr>
      <vt:lpstr>PowerPoint Presentation</vt:lpstr>
      <vt:lpstr>Project goals</vt:lpstr>
      <vt:lpstr>Relevance</vt:lpstr>
      <vt:lpstr>Spatial verification of monsoon rainfall</vt:lpstr>
      <vt:lpstr>Global model performance for monsoon rainfall over India, JJA2014, land only</vt:lpstr>
      <vt:lpstr>PowerPoint Presentation</vt:lpstr>
      <vt:lpstr>5-day forecasts from global models</vt:lpstr>
      <vt:lpstr>Zooming in…</vt:lpstr>
      <vt:lpstr>Seasonal performance comparison</vt:lpstr>
      <vt:lpstr>Monsoon example – Day 2 forecasts</vt:lpstr>
      <vt:lpstr>Zooming in…</vt:lpstr>
      <vt:lpstr>Global model performance for Australian summertime rain, DJF2013-14, land + sea</vt:lpstr>
      <vt:lpstr>Models get drier with lead time</vt:lpstr>
      <vt:lpstr>Conclusions about global model rainfall performance</vt:lpstr>
      <vt:lpstr> ACCESS-TC</vt:lpstr>
      <vt:lpstr>PowerPoint Presentation</vt:lpstr>
      <vt:lpstr>PowerPoint Presentation</vt:lpstr>
      <vt:lpstr>Forecast tracks for VSCS Hudhud</vt:lpstr>
      <vt:lpstr>Track error for VSCS Hudhud</vt:lpstr>
      <vt:lpstr>Progress</vt:lpstr>
      <vt:lpstr>Next steps</vt:lpstr>
      <vt:lpstr>PowerPoint Presentation</vt:lpstr>
      <vt:lpstr>Summary for Indian Monsoon, JJA2014</vt:lpstr>
    </vt:vector>
  </TitlesOfParts>
  <Company>CSIRO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Regular 29pt Sub title, Arial Regular 24pt</dc:title>
  <dc:creator>Richmond, Joanne (CMAR, Aspendale)</dc:creator>
  <cp:lastModifiedBy>Kamal Puri</cp:lastModifiedBy>
  <cp:revision>109</cp:revision>
  <cp:lastPrinted>2015-02-12T22:31:01Z</cp:lastPrinted>
  <dcterms:created xsi:type="dcterms:W3CDTF">2008-07-16T04:10:12Z</dcterms:created>
  <dcterms:modified xsi:type="dcterms:W3CDTF">2015-02-19T02:47:15Z</dcterms:modified>
</cp:coreProperties>
</file>