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41" r:id="rId2"/>
    <p:sldId id="342" r:id="rId3"/>
    <p:sldId id="356" r:id="rId4"/>
    <p:sldId id="257" r:id="rId5"/>
    <p:sldId id="276" r:id="rId6"/>
    <p:sldId id="260" r:id="rId7"/>
    <p:sldId id="352" r:id="rId8"/>
    <p:sldId id="299" r:id="rId9"/>
    <p:sldId id="343" r:id="rId10"/>
    <p:sldId id="345" r:id="rId11"/>
    <p:sldId id="346" r:id="rId12"/>
    <p:sldId id="348" r:id="rId13"/>
    <p:sldId id="350" r:id="rId14"/>
    <p:sldId id="349" r:id="rId15"/>
    <p:sldId id="347" r:id="rId16"/>
    <p:sldId id="354" r:id="rId17"/>
    <p:sldId id="307" r:id="rId18"/>
    <p:sldId id="308" r:id="rId19"/>
    <p:sldId id="353" r:id="rId20"/>
    <p:sldId id="351" r:id="rId21"/>
    <p:sldId id="322" r:id="rId22"/>
    <p:sldId id="324" r:id="rId23"/>
    <p:sldId id="358" r:id="rId24"/>
    <p:sldId id="359" r:id="rId25"/>
    <p:sldId id="270" r:id="rId26"/>
    <p:sldId id="33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66"/>
    <a:srgbClr val="990000"/>
    <a:srgbClr val="FFFFFF"/>
    <a:srgbClr val="000099"/>
    <a:srgbClr val="003300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488" y="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w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DB8784-65F4-AF48-B004-4B4A3BEA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2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75D4A-E3DC-EF4F-8B27-E9F24437A1D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867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1438" y="914400"/>
            <a:ext cx="4178300" cy="313372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1" tIns="41026" rIns="82051" bIns="41026" anchor="ctr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83402-6101-FA4B-872B-0C93515C3E3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7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2025" cy="34766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6" tIns="41028" rIns="82056" bIns="41028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B8784-65F4-AF48-B004-4B4A3BEAF7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D496-5888-2C41-890C-F3FCF9B35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EB3A5-1335-F047-AC86-1855F44D1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8528-E13D-3248-A009-F7F3CA3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E23D0-BE21-C844-BFFD-D9EC903CD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6930-9C30-A746-9F56-DC697E18D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9E0A-B636-E844-AC16-B2C4EB6F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3C7A-801D-3B4E-9868-D4A7ECBB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6EAB-CB0E-9041-AC0F-DB1708299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D885-844E-9448-8784-75954350A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D2C5-3ECE-D149-8169-7E3AE2A3A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D35C-6CA9-B74F-A4F5-26005DB6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0895199E-F8F8-1F4E-923D-D8BDA3D6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ea typeface="SimSun" charset="0"/>
                <a:cs typeface="Times New Roman" charset="0"/>
              </a:rPr>
              <a:t> </a:t>
            </a:r>
            <a:r>
              <a:rPr lang="en-IN" sz="3200" b="1" dirty="0">
                <a:solidFill>
                  <a:srgbClr val="FF0000"/>
                </a:solidFill>
              </a:rPr>
              <a:t>Improved Ocean Initialization for Coupled Modelling for week-2 Monsoon forecast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  <a:ea typeface="SimSun" charset="0"/>
              <a:cs typeface="Times New Roman" charset="0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130300" y="3025676"/>
            <a:ext cx="701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SUNEET DWIVEDI</a:t>
            </a:r>
            <a:r>
              <a:rPr lang="en-US" sz="2400" dirty="0"/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dirty="0"/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K Banerjee Centre of Atmospheric and Ocean Studies,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M N </a:t>
            </a:r>
            <a:r>
              <a:rPr lang="en-US" sz="2000" dirty="0" err="1"/>
              <a:t>Saha</a:t>
            </a:r>
            <a:r>
              <a:rPr lang="en-US" sz="2000" dirty="0"/>
              <a:t> Centre of Space Studies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University of Allahabad, </a:t>
            </a:r>
            <a:r>
              <a:rPr lang="en-US" sz="2000" dirty="0" smtClean="0"/>
              <a:t>Allahabad, INDIA</a:t>
            </a:r>
            <a:endParaRPr lang="en-US" sz="2000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5240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4625"/>
            <a:ext cx="1524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2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763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64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Model: Monthly variability of the SSS [1996:2007]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3" y="403200"/>
            <a:ext cx="8019002" cy="55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76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ORAS4: Monthly variability of the SSS [1996:2007]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5526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 smtClean="0"/>
              <a:t>underestimates the SSS: 2-3 </a:t>
            </a:r>
            <a:r>
              <a:rPr lang="en-US" dirty="0" err="1" smtClean="0"/>
              <a:t>psu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</a:t>
            </a:r>
            <a:r>
              <a:rPr lang="en-US" dirty="0" smtClean="0"/>
              <a:t>ncorrect mixing </a:t>
            </a:r>
            <a:r>
              <a:rPr lang="en-US" dirty="0" err="1" smtClean="0"/>
              <a:t>parametrization</a:t>
            </a:r>
            <a:r>
              <a:rPr lang="en-US" dirty="0" smtClean="0"/>
              <a:t> !!</a:t>
            </a:r>
            <a:r>
              <a:rPr lang="en-US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4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8392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640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Model: Monthly variability of the SSH [1996:2007]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Arabian sea SSH is very small compared to </a:t>
            </a:r>
            <a:r>
              <a:rPr lang="en-US" sz="1400" dirty="0" err="1" smtClean="0"/>
              <a:t>BoB</a:t>
            </a:r>
            <a:r>
              <a:rPr lang="en-US" sz="1400" dirty="0" smtClean="0"/>
              <a:t> throughout the year</a:t>
            </a:r>
            <a:endParaRPr lang="en-US" sz="1400" dirty="0"/>
          </a:p>
          <a:p>
            <a:r>
              <a:rPr lang="en-US" sz="1400" dirty="0" err="1" smtClean="0"/>
              <a:t>BoB</a:t>
            </a:r>
            <a:r>
              <a:rPr lang="en-US" sz="1400" dirty="0" smtClean="0"/>
              <a:t>: minimum SSH close to coast is during Aug-Oct; highest during Apr-May</a:t>
            </a:r>
          </a:p>
          <a:p>
            <a:r>
              <a:rPr lang="en-US" sz="1400" dirty="0" smtClean="0"/>
              <a:t>SSH becomes as high as 50-60 cm in upper Bay and even higher near equator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679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640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ORAS4: Monthly variability of the SSH [1996:2007]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138446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Model SSH is underestimated in the </a:t>
            </a:r>
            <a:r>
              <a:rPr lang="en-US" sz="1600" dirty="0" err="1" smtClean="0"/>
              <a:t>BoB</a:t>
            </a:r>
            <a:r>
              <a:rPr lang="en-US" sz="1600" dirty="0" smtClean="0"/>
              <a:t> compared to ORAS4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ias is small compared to in GODAS, however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08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106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1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Model: Monthly variability of the MLD [1996:2007]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6019800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FF0000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  <a:cs typeface="Times New Roman" charset="0"/>
              </a:rPr>
              <a:t>lowest </a:t>
            </a:r>
            <a:r>
              <a:rPr lang="en-US" sz="1200" dirty="0">
                <a:latin typeface="+mn-lt"/>
                <a:cs typeface="Times New Roman" charset="0"/>
              </a:rPr>
              <a:t>in the months of </a:t>
            </a:r>
            <a:r>
              <a:rPr lang="en-US" sz="1200" dirty="0" smtClean="0">
                <a:latin typeface="+mn-lt"/>
                <a:cs typeface="Times New Roman" charset="0"/>
              </a:rPr>
              <a:t>Mar-Apr-May; dipole </a:t>
            </a:r>
            <a:r>
              <a:rPr lang="en-US" sz="1200" dirty="0">
                <a:latin typeface="+mn-lt"/>
                <a:cs typeface="Times New Roman" charset="0"/>
              </a:rPr>
              <a:t>like </a:t>
            </a:r>
            <a:r>
              <a:rPr lang="en-US" sz="1200" dirty="0" smtClean="0">
                <a:latin typeface="+mn-lt"/>
                <a:cs typeface="Times New Roman" charset="0"/>
              </a:rPr>
              <a:t>structure (</a:t>
            </a:r>
            <a:r>
              <a:rPr lang="en-US" sz="1200" dirty="0" err="1" smtClean="0">
                <a:latin typeface="+mn-lt"/>
                <a:cs typeface="Times New Roman" charset="0"/>
              </a:rPr>
              <a:t>jan</a:t>
            </a:r>
            <a:r>
              <a:rPr lang="en-US" sz="1200" dirty="0" smtClean="0">
                <a:latin typeface="+mn-lt"/>
                <a:cs typeface="Times New Roman" charset="0"/>
              </a:rPr>
              <a:t> and </a:t>
            </a:r>
            <a:r>
              <a:rPr lang="en-US" sz="1200" dirty="0" err="1" smtClean="0">
                <a:latin typeface="+mn-lt"/>
                <a:cs typeface="Times New Roman" charset="0"/>
              </a:rPr>
              <a:t>jul</a:t>
            </a:r>
            <a:r>
              <a:rPr lang="en-US" sz="1200" dirty="0" smtClean="0">
                <a:latin typeface="+mn-lt"/>
                <a:cs typeface="Times New Roman" charset="0"/>
              </a:rPr>
              <a:t>, for example)</a:t>
            </a:r>
          </a:p>
          <a:p>
            <a:pPr marL="171450" indent="-171450" algn="just">
              <a:buClr>
                <a:srgbClr val="FF0000"/>
              </a:buClr>
              <a:buFont typeface="Wingdings" charset="2"/>
              <a:buChar char="Ø"/>
            </a:pPr>
            <a:endParaRPr lang="en-US" sz="1200" dirty="0">
              <a:latin typeface="+mn-lt"/>
              <a:cs typeface="Times New Roman" charset="0"/>
            </a:endParaRPr>
          </a:p>
          <a:p>
            <a:pPr marL="171450" indent="-171450" algn="just">
              <a:buClr>
                <a:srgbClr val="FF0000"/>
              </a:buClr>
              <a:buFont typeface="Wingdings" charset="2"/>
              <a:buChar char="Ø"/>
            </a:pPr>
            <a:r>
              <a:rPr lang="en-US" sz="1200" dirty="0" smtClean="0">
                <a:latin typeface="+mn-lt"/>
                <a:cs typeface="Times New Roman" charset="0"/>
              </a:rPr>
              <a:t>post</a:t>
            </a:r>
            <a:r>
              <a:rPr lang="en-US" sz="1200" dirty="0">
                <a:latin typeface="+mn-lt"/>
                <a:cs typeface="Times New Roman" charset="0"/>
              </a:rPr>
              <a:t>-monsoon </a:t>
            </a:r>
            <a:r>
              <a:rPr lang="en-US" sz="1200" dirty="0" smtClean="0">
                <a:latin typeface="+mn-lt"/>
                <a:cs typeface="Times New Roman" charset="0"/>
              </a:rPr>
              <a:t>months: intermediate </a:t>
            </a:r>
            <a:r>
              <a:rPr lang="en-US" sz="1200" dirty="0">
                <a:latin typeface="+mn-lt"/>
                <a:cs typeface="Times New Roman" charset="0"/>
              </a:rPr>
              <a:t>values as a result of increased freshwater </a:t>
            </a:r>
            <a:r>
              <a:rPr lang="en-US" sz="1200" dirty="0" smtClean="0">
                <a:latin typeface="+mn-lt"/>
                <a:cs typeface="Times New Roman" charset="0"/>
              </a:rPr>
              <a:t>flux; increased </a:t>
            </a:r>
            <a:r>
              <a:rPr lang="en-US" sz="1200" dirty="0">
                <a:latin typeface="+mn-lt"/>
                <a:cs typeface="Times New Roman" charset="0"/>
              </a:rPr>
              <a:t>wind speed and lower shortwave </a:t>
            </a:r>
            <a:r>
              <a:rPr lang="en-US" sz="1200" dirty="0" smtClean="0">
                <a:latin typeface="+mn-lt"/>
                <a:cs typeface="Times New Roman" charset="0"/>
              </a:rPr>
              <a:t>radiation</a:t>
            </a:r>
            <a:endParaRPr lang="en-US" sz="1200" dirty="0"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7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6868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640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ORAS4: Monthly variability of the MLD [1996:2007]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9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6" y="418200"/>
            <a:ext cx="5029164" cy="423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400"/>
            <a:ext cx="3200400" cy="6553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4724400"/>
            <a:ext cx="518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Mean SST is well simulated (both in terms of magnitude and spatial variability)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mean SSS is not (mainly in terms of magnitude): large bias [-2 2]: underestimation !!</a:t>
            </a:r>
          </a:p>
          <a:p>
            <a:pPr algn="just"/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MLD </a:t>
            </a:r>
            <a:r>
              <a:rPr lang="en-US" sz="1600" dirty="0">
                <a:latin typeface="Times New Roman"/>
                <a:cs typeface="Times New Roman"/>
              </a:rPr>
              <a:t>bias is </a:t>
            </a:r>
            <a:r>
              <a:rPr lang="en-US" sz="1600" dirty="0" smtClean="0">
                <a:latin typeface="Times New Roman"/>
                <a:cs typeface="Times New Roman"/>
              </a:rPr>
              <a:t>higher in the upper </a:t>
            </a:r>
            <a:r>
              <a:rPr lang="en-US" sz="1600" dirty="0" err="1" smtClean="0">
                <a:latin typeface="Times New Roman"/>
                <a:cs typeface="Times New Roman"/>
              </a:rPr>
              <a:t>BoB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and eastern coast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7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State and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4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52400" y="88900"/>
            <a:ext cx="693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patio</a:t>
            </a:r>
            <a:r>
              <a:rPr lang="en-US" dirty="0"/>
              <a:t>-temporal variability of the SST and SSS: standard deviation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10400" y="873979"/>
            <a:ext cx="2057400" cy="489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en-US" sz="8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Times New Roman" charset="0"/>
                <a:cs typeface="Times New Roman" charset="0"/>
              </a:rPr>
              <a:t>Barring a few places, the model is able to distinguish the region of high and low SST and SSS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variability</a:t>
            </a:r>
          </a:p>
          <a:p>
            <a:pPr marL="171450" indent="-171450" algn="just">
              <a:buFont typeface="Arial"/>
              <a:buChar char="•"/>
            </a:pPr>
            <a:endParaRPr lang="en-US" sz="8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Times New Roman" charset="0"/>
                <a:cs typeface="Times New Roman" charset="0"/>
              </a:rPr>
              <a:t>SST variability decreases from north to south of the domain</a:t>
            </a:r>
          </a:p>
          <a:p>
            <a:pPr marL="171450" indent="-171450" algn="just">
              <a:buFont typeface="Arial"/>
              <a:buChar char="•"/>
            </a:pPr>
            <a:endParaRPr lang="en-US" sz="8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 smtClean="0">
                <a:latin typeface="Times New Roman" charset="0"/>
                <a:cs typeface="Times New Roman" charset="0"/>
              </a:rPr>
              <a:t>SST: Northern </a:t>
            </a:r>
            <a:r>
              <a:rPr lang="en-US" sz="1400" dirty="0" err="1">
                <a:latin typeface="Times New Roman" charset="0"/>
                <a:cs typeface="Times New Roman" charset="0"/>
              </a:rPr>
              <a:t>BoB</a:t>
            </a:r>
            <a:r>
              <a:rPr lang="en-US" sz="1400" dirty="0">
                <a:latin typeface="Times New Roman" charset="0"/>
                <a:cs typeface="Times New Roman" charset="0"/>
              </a:rPr>
              <a:t>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&amp; </a:t>
            </a:r>
            <a:r>
              <a:rPr lang="en-US" sz="1400" dirty="0">
                <a:latin typeface="Times New Roman" charset="0"/>
                <a:cs typeface="Times New Roman" charset="0"/>
              </a:rPr>
              <a:t>AS show higher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variability; SSS: </a:t>
            </a:r>
            <a:r>
              <a:rPr lang="en-US" sz="1400" dirty="0">
                <a:latin typeface="Times New Roman" charset="0"/>
                <a:cs typeface="Times New Roman" charset="0"/>
              </a:rPr>
              <a:t>higher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variability in southern </a:t>
            </a:r>
            <a:r>
              <a:rPr lang="en-US" sz="1400" dirty="0">
                <a:latin typeface="Times New Roman" charset="0"/>
                <a:cs typeface="Times New Roman" charset="0"/>
              </a:rPr>
              <a:t>AS as compared to northern AS</a:t>
            </a:r>
          </a:p>
          <a:p>
            <a:pPr marL="171450" indent="-171450" algn="just">
              <a:buFont typeface="Arial"/>
              <a:buChar char="•"/>
            </a:pPr>
            <a:endParaRPr lang="en-US" sz="8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Times New Roman" charset="0"/>
                <a:cs typeface="Times New Roman" charset="0"/>
              </a:rPr>
              <a:t>In the </a:t>
            </a:r>
            <a:r>
              <a:rPr lang="en-US" sz="1400" dirty="0" err="1">
                <a:latin typeface="Times New Roman" charset="0"/>
                <a:cs typeface="Times New Roman" charset="0"/>
              </a:rPr>
              <a:t>BoB</a:t>
            </a:r>
            <a:r>
              <a:rPr lang="en-US" sz="1400" dirty="0">
                <a:latin typeface="Times New Roman" charset="0"/>
                <a:cs typeface="Times New Roman" charset="0"/>
              </a:rPr>
              <a:t> region, however, the northern region shows higher SSS variability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6664219" cy="549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858000" y="352248"/>
            <a:ext cx="2209800" cy="61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 smtClean="0">
                <a:latin typeface="Times New Roman" charset="0"/>
                <a:cs typeface="Times New Roman" charset="0"/>
              </a:rPr>
              <a:t>SST : highly correlated: 0.97 </a:t>
            </a:r>
            <a:r>
              <a:rPr lang="en-US" sz="1400" dirty="0">
                <a:latin typeface="Times New Roman" charset="0"/>
                <a:cs typeface="Times New Roman" charset="0"/>
              </a:rPr>
              <a:t>in the </a:t>
            </a:r>
            <a:r>
              <a:rPr lang="en-US" sz="1400" dirty="0" err="1" smtClean="0">
                <a:latin typeface="Times New Roman" charset="0"/>
                <a:cs typeface="Times New Roman" charset="0"/>
              </a:rPr>
              <a:t>BoB</a:t>
            </a:r>
            <a:endParaRPr lang="en-US" sz="1400" dirty="0" smtClean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 smtClean="0">
                <a:latin typeface="Times New Roman" charset="0"/>
                <a:cs typeface="Times New Roman" charset="0"/>
              </a:rPr>
              <a:t>SST RMSE: 0.2</a:t>
            </a:r>
            <a:r>
              <a:rPr lang="en-US" sz="1400" baseline="30000" dirty="0" smtClean="0">
                <a:latin typeface="Times New Roman" charset="0"/>
                <a:cs typeface="Times New Roman" charset="0"/>
              </a:rPr>
              <a:t>o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C </a:t>
            </a:r>
            <a:r>
              <a:rPr lang="en-US" sz="1400" dirty="0">
                <a:latin typeface="Times New Roman" charset="0"/>
                <a:cs typeface="Times New Roman" charset="0"/>
              </a:rPr>
              <a:t>in the </a:t>
            </a:r>
            <a:r>
              <a:rPr lang="en-US" sz="1400" dirty="0" err="1" smtClean="0">
                <a:latin typeface="Times New Roman" charset="0"/>
                <a:cs typeface="Times New Roman" charset="0"/>
              </a:rPr>
              <a:t>BoB</a:t>
            </a:r>
            <a:endParaRPr lang="en-US" sz="1400" dirty="0" smtClean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 smtClean="0">
                <a:latin typeface="Times New Roman" charset="0"/>
                <a:cs typeface="Times New Roman" charset="0"/>
              </a:rPr>
              <a:t>SST standard deviation: 0.8</a:t>
            </a:r>
            <a:r>
              <a:rPr lang="en-US" sz="1400" baseline="30000" dirty="0" smtClean="0">
                <a:latin typeface="Times New Roman" charset="0"/>
                <a:cs typeface="Times New Roman" charset="0"/>
              </a:rPr>
              <a:t>o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C</a:t>
            </a:r>
          </a:p>
          <a:p>
            <a:pPr algn="just">
              <a:buClr>
                <a:srgbClr val="FF0000"/>
              </a:buClr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 smtClean="0">
                <a:latin typeface="Times New Roman" charset="0"/>
                <a:cs typeface="Times New Roman" charset="0"/>
              </a:rPr>
              <a:t>SST anomaly </a:t>
            </a:r>
            <a:r>
              <a:rPr lang="en-US" sz="1400" dirty="0">
                <a:latin typeface="Times New Roman" charset="0"/>
                <a:cs typeface="Times New Roman" charset="0"/>
              </a:rPr>
              <a:t>peaks during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May </a:t>
            </a:r>
            <a:r>
              <a:rPr lang="en-US" sz="1400" dirty="0">
                <a:latin typeface="Times New Roman" charset="0"/>
                <a:cs typeface="Times New Roman" charset="0"/>
              </a:rPr>
              <a:t>with a smaller peak in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Nov</a:t>
            </a:r>
          </a:p>
          <a:p>
            <a:pPr algn="just">
              <a:buClr>
                <a:srgbClr val="FF0000"/>
              </a:buClr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>
                <a:latin typeface="Times New Roman" charset="0"/>
                <a:cs typeface="Times New Roman" charset="0"/>
              </a:rPr>
              <a:t>lowest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SST anomaly </a:t>
            </a:r>
            <a:r>
              <a:rPr lang="en-US" sz="1400" dirty="0">
                <a:latin typeface="Times New Roman" charset="0"/>
                <a:cs typeface="Times New Roman" charset="0"/>
              </a:rPr>
              <a:t>values are observed during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Dec-Jan</a:t>
            </a:r>
          </a:p>
          <a:p>
            <a:pPr algn="just">
              <a:buClr>
                <a:srgbClr val="FF0000"/>
              </a:buClr>
            </a:pPr>
            <a:endParaRPr lang="en-US" sz="1400" dirty="0" smtClean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 smtClean="0">
                <a:latin typeface="Times New Roman" charset="0"/>
                <a:cs typeface="Times New Roman" charset="0"/>
              </a:rPr>
              <a:t>Similar results for the SSS</a:t>
            </a: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>
                <a:latin typeface="Times New Roman" charset="0"/>
                <a:cs typeface="Times New Roman" charset="0"/>
              </a:rPr>
              <a:t>L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owest MLD anomaly during April and Sept-Oct; highest MLD during Jul and Jan-Feb</a:t>
            </a: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§"/>
            </a:pPr>
            <a:r>
              <a:rPr lang="en-US" sz="1400" dirty="0" smtClean="0">
                <a:latin typeface="Times New Roman"/>
                <a:cs typeface="Times New Roman"/>
              </a:rPr>
              <a:t>MLD </a:t>
            </a:r>
            <a:r>
              <a:rPr lang="en-US" sz="1400" dirty="0">
                <a:latin typeface="Times New Roman"/>
                <a:cs typeface="Times New Roman"/>
              </a:rPr>
              <a:t>anomaly ranges in [-15 15] </a:t>
            </a:r>
            <a:r>
              <a:rPr lang="en-US" sz="1400" dirty="0" smtClean="0">
                <a:latin typeface="Times New Roman"/>
                <a:cs typeface="Times New Roman"/>
              </a:rPr>
              <a:t>m</a:t>
            </a:r>
            <a:endParaRPr lang="en-US" sz="1400" dirty="0" smtClean="0"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4" y="304800"/>
            <a:ext cx="6765533" cy="545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1722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ircle:ORAS4; dots: model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1" y="749300"/>
            <a:ext cx="8772929" cy="512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228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304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ORAS4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3146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 current is also well simulated fluxes will be computed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4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charset="2"/>
              <a:buChar char="v"/>
            </a:pPr>
            <a:r>
              <a:rPr lang="en-IN" sz="2400" dirty="0"/>
              <a:t>Development, Configuration and Execution of Indian Ocean State Estimation system using Ocean component of Unified Model (UM) of Met Office (UK) and its associated Data Assimilation scheme (viz. NEMO and NEMOVAR</a:t>
            </a:r>
            <a:r>
              <a:rPr lang="en-IN" sz="2400" dirty="0" smtClean="0"/>
              <a:t>)</a:t>
            </a:r>
          </a:p>
          <a:p>
            <a:pPr marL="342900" lvl="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2400" dirty="0"/>
          </a:p>
          <a:p>
            <a:pPr marL="342900" lvl="0" indent="-342900" algn="just">
              <a:buClr>
                <a:srgbClr val="FF0000"/>
              </a:buClr>
              <a:buFont typeface="Wingdings" charset="2"/>
              <a:buChar char="v"/>
            </a:pPr>
            <a:r>
              <a:rPr lang="en-IN" sz="2400" dirty="0"/>
              <a:t>Generation of quality controlled four-dimensional (three-dimensional time varying) geophysical state of the Indian Ocean (with emphasis on ocean’s upper hydrographic/thermal structure and flow field</a:t>
            </a:r>
            <a:r>
              <a:rPr lang="en-IN" sz="2400" dirty="0" smtClean="0"/>
              <a:t>)</a:t>
            </a:r>
          </a:p>
          <a:p>
            <a:pPr marL="342900" lvl="0" indent="-342900" algn="just">
              <a:buClr>
                <a:srgbClr val="FF0000"/>
              </a:buClr>
              <a:buFont typeface="Wingdings" charset="2"/>
              <a:buChar char="v"/>
            </a:pPr>
            <a:endParaRPr lang="en-US" sz="2400" dirty="0"/>
          </a:p>
          <a:p>
            <a:pPr marL="342900" lvl="0" indent="-342900" algn="just">
              <a:buClr>
                <a:srgbClr val="FF0000"/>
              </a:buClr>
              <a:buFont typeface="Wingdings" charset="2"/>
              <a:buChar char="v"/>
            </a:pPr>
            <a:r>
              <a:rPr lang="en-IN" sz="2400" dirty="0"/>
              <a:t>To provide coherent estimates of space-time varying upper Ocean mixed layer depth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Objectives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07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1879699"/>
            <a:ext cx="88392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buClr>
                <a:srgbClr val="990000"/>
              </a:buClr>
              <a:buFont typeface="Arial"/>
              <a:buChar char="•"/>
              <a:defRPr/>
            </a:pPr>
            <a:r>
              <a:rPr lang="en-US" sz="1600" b="1" dirty="0">
                <a:latin typeface="Times New Roman"/>
                <a:cs typeface="Times New Roman"/>
              </a:rPr>
              <a:t>ECCO and </a:t>
            </a:r>
            <a:r>
              <a:rPr lang="en-US" sz="1600" b="1" dirty="0" err="1">
                <a:latin typeface="Times New Roman"/>
                <a:cs typeface="Times New Roman"/>
              </a:rPr>
              <a:t>MITgcm</a:t>
            </a:r>
            <a:r>
              <a:rPr lang="en-US" sz="1600" b="1" dirty="0">
                <a:latin typeface="Times New Roman"/>
                <a:cs typeface="Times New Roman"/>
              </a:rPr>
              <a:t> groups have developed tools that produce state estimates using the 4D-Var assimilation technique.</a:t>
            </a:r>
          </a:p>
          <a:p>
            <a:pPr marL="342900" indent="-342900" algn="just">
              <a:buClr>
                <a:srgbClr val="990000"/>
              </a:buClr>
              <a:buFont typeface="Arial"/>
              <a:buChar char="•"/>
              <a:defRPr/>
            </a:pPr>
            <a:endParaRPr lang="en-US" sz="1000" b="1" dirty="0" smtClean="0">
              <a:latin typeface="Times New Roman"/>
              <a:ea typeface="DejaVu Sans" charset="0"/>
              <a:cs typeface="Times New Roman"/>
            </a:endParaRPr>
          </a:p>
          <a:p>
            <a:pPr marL="342900" indent="-342900" algn="just">
              <a:buClr>
                <a:srgbClr val="990000"/>
              </a:buClr>
              <a:buFont typeface="Arial"/>
              <a:buChar char="•"/>
              <a:defRPr/>
            </a:pP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Remotely Sensed observations </a:t>
            </a: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of SST, SSS and 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SSH and </a:t>
            </a:r>
            <a:r>
              <a:rPr lang="en-US" sz="1600" b="1" i="1" dirty="0" smtClean="0">
                <a:latin typeface="Times New Roman"/>
                <a:ea typeface="DejaVu Sans" charset="0"/>
                <a:cs typeface="Times New Roman"/>
              </a:rPr>
              <a:t>in-situ 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data of T, S are </a:t>
            </a: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combined with the </a:t>
            </a:r>
            <a:r>
              <a:rPr lang="en-US" sz="1600" b="1" dirty="0" err="1" smtClean="0">
                <a:latin typeface="Times New Roman"/>
                <a:ea typeface="DejaVu Sans" charset="0"/>
                <a:cs typeface="Times New Roman"/>
              </a:rPr>
              <a:t>MITgcm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 (with realistic physics) </a:t>
            </a: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using 4D-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Var</a:t>
            </a: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for a period of 61 days [Jun-Jul 2013]</a:t>
            </a:r>
            <a:endParaRPr lang="en-US" sz="1600" b="1" dirty="0">
              <a:latin typeface="Times New Roman"/>
              <a:ea typeface="DejaVu Sans" charset="0"/>
              <a:cs typeface="Times New Roman"/>
            </a:endParaRPr>
          </a:p>
          <a:p>
            <a:pPr algn="just">
              <a:buClr>
                <a:srgbClr val="990000"/>
              </a:buClr>
              <a:defRPr/>
            </a:pPr>
            <a:endParaRPr lang="en-US" sz="1000" b="1" dirty="0">
              <a:latin typeface="Times New Roman"/>
              <a:ea typeface="DejaVu Sans" charset="0"/>
              <a:cs typeface="Times New Roman"/>
            </a:endParaRPr>
          </a:p>
          <a:p>
            <a:pPr marL="342900" indent="-342900" algn="just">
              <a:buClr>
                <a:srgbClr val="990000"/>
              </a:buClr>
              <a:buFont typeface="Arial"/>
              <a:buChar char="•"/>
              <a:defRPr/>
            </a:pP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This method generates time-evolving fields that are statistically consistent with the observations, while obeying the model 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dynamics</a:t>
            </a:r>
            <a:endParaRPr lang="en-US" sz="1600" b="1" dirty="0">
              <a:latin typeface="Times New Roman"/>
              <a:ea typeface="DejaVu Sans" charset="0"/>
              <a:cs typeface="Times New Roman"/>
            </a:endParaRPr>
          </a:p>
          <a:p>
            <a:pPr algn="just">
              <a:buClr>
                <a:srgbClr val="990000"/>
              </a:buClr>
              <a:defRPr/>
            </a:pPr>
            <a:endParaRPr lang="en-US" sz="1000" b="1" dirty="0">
              <a:latin typeface="Times New Roman"/>
              <a:ea typeface="DejaVu Sans" charset="0"/>
              <a:cs typeface="Times New Roman"/>
            </a:endParaRPr>
          </a:p>
          <a:p>
            <a:pPr marL="342900" indent="-342900" algn="just">
              <a:buClr>
                <a:srgbClr val="990000"/>
              </a:buClr>
              <a:buFont typeface="Arial"/>
              <a:buChar char="•"/>
              <a:defRPr/>
            </a:pP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It uses iterative procedure, which repeatedly integrates forward and </a:t>
            </a:r>
            <a:r>
              <a:rPr lang="en-US" sz="1600" b="1" dirty="0" err="1">
                <a:latin typeface="Times New Roman"/>
                <a:ea typeface="DejaVu Sans" charset="0"/>
                <a:cs typeface="Times New Roman"/>
              </a:rPr>
              <a:t>adjoint</a:t>
            </a:r>
            <a:r>
              <a:rPr lang="en-US" sz="1600" b="1" dirty="0">
                <a:latin typeface="Times New Roman"/>
                <a:ea typeface="DejaVu Sans" charset="0"/>
                <a:cs typeface="Times New Roman"/>
              </a:rPr>
              <a:t> model to minimize discrepancy between model and </a:t>
            </a:r>
            <a:r>
              <a:rPr lang="en-US" sz="1600" b="1" dirty="0" smtClean="0">
                <a:latin typeface="Times New Roman"/>
                <a:ea typeface="DejaVu Sans" charset="0"/>
                <a:cs typeface="Times New Roman"/>
              </a:rPr>
              <a:t>data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839200" cy="400110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66"/>
              </a:buClr>
              <a:buFont typeface="Wingdings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entury Gothic" charset="0"/>
                <a:cs typeface="Arial Unicode MS" charset="0"/>
              </a:rPr>
              <a:t>Future Work: High</a:t>
            </a:r>
            <a:r>
              <a:rPr lang="en-US" sz="2000" b="1" dirty="0">
                <a:solidFill>
                  <a:srgbClr val="FF0000"/>
                </a:solidFill>
                <a:latin typeface="Century Gothic" charset="0"/>
                <a:cs typeface="Arial Unicode MS" charset="0"/>
              </a:rPr>
              <a:t>-resolution </a:t>
            </a:r>
            <a:r>
              <a:rPr lang="en-US" sz="2000" b="1" dirty="0" smtClean="0">
                <a:solidFill>
                  <a:srgbClr val="FF0000"/>
                </a:solidFill>
                <a:latin typeface="Century Gothic" charset="0"/>
                <a:cs typeface="Arial Unicode MS" charset="0"/>
              </a:rPr>
              <a:t>regional data </a:t>
            </a:r>
            <a:r>
              <a:rPr lang="en-US" sz="2000" b="1" dirty="0">
                <a:solidFill>
                  <a:srgbClr val="FF0000"/>
                </a:solidFill>
                <a:latin typeface="Century Gothic" charset="0"/>
                <a:cs typeface="Arial Unicode MS" charset="0"/>
              </a:rPr>
              <a:t>assimilation </a:t>
            </a:r>
            <a:r>
              <a:rPr lang="en-US" sz="2000" b="1" dirty="0" smtClean="0">
                <a:solidFill>
                  <a:srgbClr val="FF0000"/>
                </a:solidFill>
                <a:latin typeface="Century Gothic" charset="0"/>
                <a:cs typeface="Arial Unicode MS" charset="0"/>
              </a:rPr>
              <a:t>using </a:t>
            </a:r>
            <a:r>
              <a:rPr lang="en-US" sz="2000" b="1" dirty="0">
                <a:solidFill>
                  <a:srgbClr val="FF0000"/>
                </a:solidFill>
                <a:latin typeface="Century Gothic" charset="0"/>
                <a:cs typeface="Arial Unicode MS" charset="0"/>
              </a:rPr>
              <a:t>4D-Var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968514"/>
            <a:ext cx="8534400" cy="707886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990000"/>
              </a:buClr>
              <a:buFont typeface="Wingdings" charset="0"/>
              <a:buNone/>
              <a:defRPr/>
            </a:pPr>
            <a:r>
              <a:rPr lang="en-US" sz="2000" b="1" i="1" dirty="0" smtClean="0">
                <a:solidFill>
                  <a:srgbClr val="003300"/>
                </a:solidFill>
              </a:rPr>
              <a:t>Familiar Task: Customization</a:t>
            </a:r>
            <a:r>
              <a:rPr lang="en-US" sz="2000" b="1" i="1" dirty="0">
                <a:solidFill>
                  <a:srgbClr val="003300"/>
                </a:solidFill>
              </a:rPr>
              <a:t>, Configuration and Development of Ocean Data Assimilation system in the </a:t>
            </a:r>
            <a:r>
              <a:rPr lang="en-US" sz="2000" b="1" i="1" dirty="0" smtClean="0">
                <a:solidFill>
                  <a:srgbClr val="003300"/>
                </a:solidFill>
              </a:rPr>
              <a:t>IO at a resolution of 10 km</a:t>
            </a:r>
            <a:endParaRPr lang="en-US" sz="2000" b="1" i="1" dirty="0">
              <a:solidFill>
                <a:srgbClr val="0033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4875946"/>
            <a:ext cx="7391400" cy="16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1700" b="1" dirty="0" err="1" smtClean="0">
                <a:solidFill>
                  <a:srgbClr val="000099"/>
                </a:solidFill>
                <a:latin typeface="Bitstream Charter" charset="0"/>
              </a:rPr>
              <a:t>Adjoint</a:t>
            </a:r>
            <a:r>
              <a:rPr lang="en-US" sz="1700" b="1" dirty="0" smtClean="0">
                <a:solidFill>
                  <a:srgbClr val="000099"/>
                </a:solidFill>
                <a:latin typeface="Bitstream Charter" charset="0"/>
              </a:rPr>
              <a:t> Model / Data Assimilation: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  <a:defRPr/>
            </a:pPr>
            <a:r>
              <a:rPr lang="en-US" sz="1700" dirty="0" smtClean="0">
                <a:solidFill>
                  <a:srgbClr val="000099"/>
                </a:solidFill>
                <a:latin typeface="Bitstream Charter" charset="0"/>
              </a:rPr>
              <a:t> </a:t>
            </a:r>
            <a:r>
              <a:rPr lang="en-US" sz="1700" dirty="0" err="1" smtClean="0">
                <a:solidFill>
                  <a:srgbClr val="000099"/>
                </a:solidFill>
                <a:latin typeface="Bitstream Charter" charset="0"/>
              </a:rPr>
              <a:t>Adjoint</a:t>
            </a:r>
            <a:r>
              <a:rPr lang="en-US" sz="1700" dirty="0" smtClean="0">
                <a:solidFill>
                  <a:srgbClr val="000099"/>
                </a:solidFill>
                <a:latin typeface="Bitstream Charter" charset="0"/>
              </a:rPr>
              <a:t> code using TAF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  <a:defRPr/>
            </a:pPr>
            <a:r>
              <a:rPr lang="en-US" sz="1700" dirty="0" smtClean="0">
                <a:solidFill>
                  <a:srgbClr val="000099"/>
                </a:solidFill>
                <a:latin typeface="Bitstream Charter" charset="0"/>
              </a:rPr>
              <a:t> Unconstrained minimization/Lagrange Multiplier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  <a:defRPr/>
            </a:pPr>
            <a:r>
              <a:rPr lang="en-US" sz="1700" dirty="0" smtClean="0">
                <a:solidFill>
                  <a:srgbClr val="000099"/>
                </a:solidFill>
                <a:latin typeface="Bitstream Charter" charset="0"/>
              </a:rPr>
              <a:t> </a:t>
            </a:r>
            <a:r>
              <a:rPr lang="en-US" sz="1700" dirty="0" err="1" smtClean="0">
                <a:solidFill>
                  <a:srgbClr val="000099"/>
                </a:solidFill>
                <a:latin typeface="Bitstream Charter" charset="0"/>
              </a:rPr>
              <a:t>Obs</a:t>
            </a:r>
            <a:r>
              <a:rPr lang="en-US" sz="1700" dirty="0" smtClean="0">
                <a:solidFill>
                  <a:srgbClr val="000099"/>
                </a:solidFill>
                <a:latin typeface="Bitstream Charter" charset="0"/>
              </a:rPr>
              <a:t>: SSH (AVISO), SST(GHRSST-OSTIA), SSS (Aquarius), T/S (ARGO) 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  <a:defRPr/>
            </a:pPr>
            <a:r>
              <a:rPr lang="en-US" sz="1700" dirty="0" smtClean="0">
                <a:solidFill>
                  <a:srgbClr val="000099"/>
                </a:solidFill>
                <a:latin typeface="Bitstream Charter" charset="0"/>
              </a:rPr>
              <a:t> Optimization (successive iteration) to minimize (least-square) objective/cost function (model-data misfit)</a:t>
            </a:r>
            <a:endParaRPr lang="en-US" sz="1700" b="1" dirty="0" smtClean="0">
              <a:solidFill>
                <a:srgbClr val="000099"/>
              </a:solidFill>
              <a:latin typeface="Bitstream Charter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457200"/>
            <a:ext cx="83058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44588" y="0"/>
            <a:ext cx="73406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500" smtClean="0">
                <a:solidFill>
                  <a:srgbClr val="FF0000"/>
                </a:solidFill>
                <a:latin typeface="Bitstream Charter" charset="0"/>
              </a:rPr>
              <a:t>Indian Ocean Modeling and Data Assimilation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05138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7432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33713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9718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2133600" y="609600"/>
            <a:ext cx="5959475" cy="5559425"/>
            <a:chOff x="1104" y="398"/>
            <a:chExt cx="3754" cy="3502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104" y="1968"/>
              <a:ext cx="27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 b="1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(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+1)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= </a:t>
              </a:r>
              <a:r>
                <a:rPr lang="en-US" sz="2000" i="1" dirty="0">
                  <a:latin typeface="Euclid Math One" charset="0"/>
                  <a:cs typeface="Times New Roman" charset="0"/>
                  <a:sym typeface="Euclid Math One" charset="0"/>
                </a:rPr>
                <a:t>L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 [</a:t>
              </a:r>
              <a:r>
                <a:rPr lang="en-US" sz="2000" b="1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(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)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,</a:t>
              </a:r>
              <a:r>
                <a:rPr lang="en-US" sz="2000" b="1" i="1" dirty="0">
                  <a:latin typeface="Times New Roman" charset="0"/>
                  <a:cs typeface="Times New Roman" charset="0"/>
                </a:rPr>
                <a:t> </a:t>
              </a:r>
              <a:r>
                <a:rPr lang="en-US" sz="2000" b="1" i="1" dirty="0" err="1">
                  <a:latin typeface="Times New Roman" charset="0"/>
                  <a:cs typeface="Times New Roman" charset="0"/>
                </a:rPr>
                <a:t>Bq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(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)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,</a:t>
              </a:r>
              <a:r>
                <a:rPr lang="en-US" sz="2000" b="1" i="1" dirty="0">
                  <a:latin typeface="Times New Roman" charset="0"/>
                  <a:cs typeface="Times New Roman" charset="0"/>
                </a:rPr>
                <a:t> </a:t>
              </a:r>
              <a:r>
                <a:rPr lang="en-US" sz="2000" b="1" i="1" dirty="0" smtClean="0">
                  <a:latin typeface="Times New Roman" charset="0"/>
                  <a:cs typeface="Times New Roman" charset="0"/>
                </a:rPr>
                <a:t>  u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(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)]	 </a:t>
              </a:r>
            </a:p>
          </p:txBody>
        </p:sp>
        <p:graphicFrame>
          <p:nvGraphicFramePr>
            <p:cNvPr id="379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91296"/>
                </p:ext>
              </p:extLst>
            </p:nvPr>
          </p:nvGraphicFramePr>
          <p:xfrm>
            <a:off x="1181" y="2337"/>
            <a:ext cx="3677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" name="Equation" r:id="rId4" imgW="3200400" imgH="469900" progId="Equation.DSMT4">
                    <p:embed/>
                  </p:oleObj>
                </mc:Choice>
                <mc:Fallback>
                  <p:oleObj name="Equation" r:id="rId4" imgW="3200400" imgH="4699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" y="2337"/>
                          <a:ext cx="3677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1751600"/>
                </p:ext>
              </p:extLst>
            </p:nvPr>
          </p:nvGraphicFramePr>
          <p:xfrm>
            <a:off x="1200" y="2992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" name="Equation" r:id="rId6" imgW="685800" imgH="419100" progId="Equation.DSMT4">
                    <p:embed/>
                  </p:oleObj>
                </mc:Choice>
                <mc:Fallback>
                  <p:oleObj name="Equation" r:id="rId6" imgW="685800" imgH="4191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992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0920143"/>
                </p:ext>
              </p:extLst>
            </p:nvPr>
          </p:nvGraphicFramePr>
          <p:xfrm>
            <a:off x="1207" y="3640"/>
            <a:ext cx="193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" name="Equation" r:id="rId8" imgW="1714500" imgH="228600" progId="Equation.3">
                    <p:embed/>
                  </p:oleObj>
                </mc:Choice>
                <mc:Fallback>
                  <p:oleObj name="Equation" r:id="rId8" imgW="17145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7" y="3640"/>
                          <a:ext cx="1938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9" name="Object 13"/>
            <p:cNvGraphicFramePr>
              <a:graphicFrameLocks noChangeAspect="1"/>
            </p:cNvGraphicFramePr>
            <p:nvPr/>
          </p:nvGraphicFramePr>
          <p:xfrm>
            <a:off x="1125" y="398"/>
            <a:ext cx="3250" cy="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" name="Equation" r:id="rId10" imgW="2819400" imgH="1155700" progId="Equation.3">
                    <p:embed/>
                  </p:oleObj>
                </mc:Choice>
                <mc:Fallback>
                  <p:oleObj name="Equation" r:id="rId10" imgW="2819400" imgH="11557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5" y="398"/>
                          <a:ext cx="3250" cy="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46100" y="1676400"/>
            <a:ext cx="175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rgbClr val="000000"/>
                </a:solidFill>
                <a:latin typeface="Times New Roman" charset="0"/>
              </a:rPr>
              <a:t>Scalar cost function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rgbClr val="000000"/>
                </a:solidFill>
                <a:latin typeface="Times New Roman" charset="0"/>
              </a:rPr>
              <a:t>to be minimized - “least squares”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57200" y="57150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rgbClr val="000000"/>
                </a:solidFill>
                <a:latin typeface="Times New Roman" charset="0"/>
              </a:rPr>
              <a:t>Maximum-likelihood solution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rgbClr val="000000"/>
                </a:solidFill>
                <a:latin typeface="Times New Roman" charset="0"/>
              </a:rPr>
              <a:t>- unbiased if assumptions are accurate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371600" y="600710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82600" y="4216400"/>
            <a:ext cx="165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rgbClr val="000000"/>
                </a:solidFill>
                <a:latin typeface="Times New Roman" charset="0"/>
              </a:rPr>
              <a:t>(un)constrained minimization with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rgbClr val="000000"/>
                </a:solidFill>
                <a:latin typeface="Times New Roman" charset="0"/>
              </a:rPr>
              <a:t>Lagrange multiplier vector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1498600" y="4089400"/>
            <a:ext cx="685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1447800" y="4876800"/>
            <a:ext cx="762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791200" y="1411288"/>
            <a:ext cx="297180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b="1" smtClean="0">
                <a:solidFill>
                  <a:schemeClr val="accent2"/>
                </a:solidFill>
                <a:latin typeface="Bitstream Charter" charset="0"/>
              </a:rPr>
              <a:t>Problems!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dim(</a:t>
            </a:r>
            <a:r>
              <a:rPr lang="en-GB" sz="1500" b="1" smtClean="0">
                <a:solidFill>
                  <a:schemeClr val="accent2"/>
                </a:solidFill>
                <a:latin typeface="Bitstream Charter" charset="0"/>
              </a:rPr>
              <a:t>y</a:t>
            </a: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)~10</a:t>
            </a:r>
            <a:r>
              <a:rPr lang="en-GB" sz="1500" baseline="33000" smtClean="0">
                <a:solidFill>
                  <a:schemeClr val="accent2"/>
                </a:solidFill>
                <a:latin typeface="Bitstream Charter" charset="0"/>
              </a:rPr>
              <a:t>10</a:t>
            </a: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, dim(</a:t>
            </a:r>
            <a:r>
              <a:rPr lang="en-GB" sz="1500" b="1" smtClean="0">
                <a:solidFill>
                  <a:schemeClr val="accent2"/>
                </a:solidFill>
                <a:latin typeface="Bitstream Charter" charset="0"/>
              </a:rPr>
              <a:t>x</a:t>
            </a: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)~10</a:t>
            </a:r>
            <a:r>
              <a:rPr lang="en-GB" sz="1500" baseline="33000" smtClean="0">
                <a:solidFill>
                  <a:schemeClr val="accent2"/>
                </a:solidFill>
                <a:latin typeface="Bitstream Charter" charset="0"/>
              </a:rPr>
              <a:t>10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Nonlinearity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Model bias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Noise (model/data) is not Gaussian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  Do we want the least squares solution?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943600" y="5181600"/>
            <a:ext cx="28194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b="1" smtClean="0">
                <a:solidFill>
                  <a:schemeClr val="accent2"/>
                </a:solidFill>
                <a:latin typeface="Bitstream Charter" charset="0"/>
              </a:rPr>
              <a:t>In practice: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Linearize the model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Integrate forward/adjoint system</a:t>
            </a: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Successively correct </a:t>
            </a:r>
            <a:r>
              <a:rPr lang="en-GB" sz="1500" b="1" i="1" smtClean="0">
                <a:solidFill>
                  <a:schemeClr val="accent2"/>
                </a:solidFill>
                <a:latin typeface="Times New Roman" charset="0"/>
              </a:rPr>
              <a:t>x</a:t>
            </a:r>
            <a:endParaRPr lang="en-GB" sz="1500" b="1" i="1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itstream Charter" charset="0"/>
            </a:endParaRPr>
          </a:p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smtClean="0">
                <a:solidFill>
                  <a:schemeClr val="accent2"/>
                </a:solidFill>
                <a:latin typeface="Bitstream Charter" charset="0"/>
              </a:rPr>
              <a:t>Repeat to minimise cost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1371600" y="1143000"/>
            <a:ext cx="7620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063"/>
              </p:ext>
            </p:extLst>
          </p:nvPr>
        </p:nvGraphicFramePr>
        <p:xfrm>
          <a:off x="4526280" y="315976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Equation" r:id="rId12" imgW="152400" imgH="152400" progId="Equation.DSMT4">
                  <p:embed/>
                </p:oleObj>
              </mc:Choice>
              <mc:Fallback>
                <p:oleObj name="Equation" r:id="rId12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6280" y="3159760"/>
                        <a:ext cx="304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5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NIODA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7" y="191400"/>
            <a:ext cx="8790263" cy="628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NIODA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04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0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57600"/>
            <a:ext cx="8686800" cy="3116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7000"/>
            <a:ext cx="8699562" cy="355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NIODA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AVISO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NIODA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8858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SSHA</a:t>
            </a:r>
          </a:p>
          <a:p>
            <a:r>
              <a:rPr lang="en-US" sz="1000" b="1" dirty="0" smtClean="0"/>
              <a:t>(cm)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18858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SSHA</a:t>
            </a:r>
          </a:p>
          <a:p>
            <a:r>
              <a:rPr lang="en-US" sz="1000" b="1" dirty="0" smtClean="0"/>
              <a:t>(cm)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87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0"/>
            <a:ext cx="8610600" cy="56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Configuration </a:t>
            </a:r>
            <a:r>
              <a:rPr lang="en-US" dirty="0">
                <a:latin typeface="Times New Roman"/>
                <a:cs typeface="Times New Roman"/>
              </a:rPr>
              <a:t>of a nested version of </a:t>
            </a:r>
            <a:r>
              <a:rPr lang="en-US" dirty="0" smtClean="0">
                <a:latin typeface="Times New Roman"/>
                <a:cs typeface="Times New Roman"/>
              </a:rPr>
              <a:t>the NEMO model </a:t>
            </a: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 smtClean="0">
                <a:latin typeface="Times New Roman"/>
                <a:cs typeface="Times New Roman"/>
              </a:rPr>
              <a:t> Development of a prototype Indian </a:t>
            </a:r>
            <a:r>
              <a:rPr lang="en-US" dirty="0">
                <a:latin typeface="Times New Roman"/>
                <a:cs typeface="Times New Roman"/>
              </a:rPr>
              <a:t>Ocean Circulation </a:t>
            </a:r>
            <a:r>
              <a:rPr lang="en-US" dirty="0" smtClean="0">
                <a:latin typeface="Times New Roman"/>
                <a:cs typeface="Times New Roman"/>
              </a:rPr>
              <a:t>Modeling system at a </a:t>
            </a:r>
            <a:r>
              <a:rPr lang="en-US" dirty="0">
                <a:latin typeface="Times New Roman"/>
                <a:cs typeface="Times New Roman"/>
              </a:rPr>
              <a:t>horizontal resolution </a:t>
            </a:r>
            <a:r>
              <a:rPr lang="en-US" dirty="0" smtClean="0">
                <a:latin typeface="Times New Roman"/>
                <a:cs typeface="Times New Roman"/>
              </a:rPr>
              <a:t>of 25 </a:t>
            </a:r>
            <a:r>
              <a:rPr lang="en-US" dirty="0">
                <a:latin typeface="Times New Roman"/>
                <a:cs typeface="Times New Roman"/>
              </a:rPr>
              <a:t>Km 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 smtClean="0">
                <a:latin typeface="Times New Roman"/>
                <a:cs typeface="Times New Roman"/>
              </a:rPr>
              <a:t> IO Modeling is performed for a period 12 </a:t>
            </a:r>
            <a:r>
              <a:rPr lang="en-US" dirty="0">
                <a:latin typeface="Times New Roman"/>
                <a:cs typeface="Times New Roman"/>
              </a:rPr>
              <a:t>years [</a:t>
            </a:r>
            <a:r>
              <a:rPr lang="en-US" dirty="0" smtClean="0">
                <a:latin typeface="Times New Roman"/>
                <a:cs typeface="Times New Roman"/>
              </a:rPr>
              <a:t>1996-2007] </a:t>
            </a:r>
            <a:r>
              <a:rPr lang="en-US" dirty="0">
                <a:latin typeface="Times New Roman"/>
                <a:cs typeface="Times New Roman"/>
              </a:rPr>
              <a:t>using the </a:t>
            </a:r>
            <a:r>
              <a:rPr lang="en-US" dirty="0" smtClean="0">
                <a:latin typeface="Times New Roman"/>
                <a:cs typeface="Times New Roman"/>
              </a:rPr>
              <a:t>CORE-II </a:t>
            </a:r>
            <a:r>
              <a:rPr lang="en-US" dirty="0" err="1" smtClean="0">
                <a:latin typeface="Times New Roman"/>
                <a:cs typeface="Times New Roman"/>
              </a:rPr>
              <a:t>forcings</a:t>
            </a:r>
            <a:r>
              <a:rPr lang="en-US" dirty="0" smtClean="0">
                <a:latin typeface="Times New Roman"/>
                <a:cs typeface="Times New Roman"/>
              </a:rPr>
              <a:t> and quality of model simulations is demonstrated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Model results match well with the observations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>
                <a:latin typeface="Times New Roman"/>
                <a:cs typeface="Times New Roman"/>
              </a:rPr>
              <a:t> MLD </a:t>
            </a:r>
            <a:r>
              <a:rPr lang="en-US" dirty="0" err="1" smtClean="0">
                <a:latin typeface="Times New Roman"/>
                <a:cs typeface="Times New Roman"/>
              </a:rPr>
              <a:t>spatio</a:t>
            </a:r>
            <a:r>
              <a:rPr lang="en-US" dirty="0" smtClean="0">
                <a:latin typeface="Times New Roman"/>
                <a:cs typeface="Times New Roman"/>
              </a:rPr>
              <a:t>-temporal variability is studied</a:t>
            </a:r>
          </a:p>
          <a:p>
            <a:pPr algn="just" eaLnBrk="1" hangingPunct="1">
              <a:buClr>
                <a:srgbClr val="990000"/>
              </a:buClr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 smtClean="0">
                <a:latin typeface="Times New Roman"/>
                <a:cs typeface="Times New Roman"/>
              </a:rPr>
              <a:t> 4-D </a:t>
            </a:r>
            <a:r>
              <a:rPr lang="en-US" dirty="0" err="1" smtClean="0">
                <a:latin typeface="Times New Roman"/>
                <a:cs typeface="Times New Roman"/>
              </a:rPr>
              <a:t>Var</a:t>
            </a:r>
            <a:r>
              <a:rPr lang="en-US" dirty="0" smtClean="0">
                <a:latin typeface="Times New Roman"/>
                <a:cs typeface="Times New Roman"/>
              </a:rPr>
              <a:t> data assimilation will be performed in the Indian Ocean using NEMOVAR for optimal combination of NEMO with satellite observations of SST, SSS, and SSH, and </a:t>
            </a:r>
            <a:r>
              <a:rPr lang="en-US" i="1" dirty="0" smtClean="0">
                <a:latin typeface="Times New Roman"/>
                <a:cs typeface="Times New Roman"/>
              </a:rPr>
              <a:t>in-situ </a:t>
            </a:r>
            <a:r>
              <a:rPr lang="en-US" dirty="0" smtClean="0">
                <a:latin typeface="Times New Roman"/>
                <a:cs typeface="Times New Roman"/>
              </a:rPr>
              <a:t>observations of T/S</a:t>
            </a: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 smtClean="0">
                <a:latin typeface="Times New Roman"/>
                <a:cs typeface="Times New Roman"/>
              </a:rPr>
              <a:t> A training program is being organized at the UK Met Office during 16-31 March 2015 for this purpose</a:t>
            </a: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990000"/>
              </a:buClr>
              <a:buFont typeface="Wingdings" charset="0"/>
              <a:buChar char="q"/>
              <a:defRPr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First Year progress: </a:t>
            </a:r>
            <a:r>
              <a:rPr lang="en-US" dirty="0" smtClean="0">
                <a:latin typeface="Times New Roman"/>
                <a:cs typeface="Times New Roman"/>
              </a:rPr>
              <a:t>The project is running as per the proposed time schedule of activities.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61925"/>
            <a:ext cx="320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cs typeface="+mn-cs"/>
              </a:rPr>
              <a:t>Conclusions: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2620963"/>
            <a:ext cx="838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cs typeface="Times New Roman" charset="0"/>
              </a:rPr>
              <a:t>THANK YOU FOR YOUR PATIENCE</a:t>
            </a:r>
          </a:p>
        </p:txBody>
      </p:sp>
    </p:spTree>
    <p:extLst>
      <p:ext uri="{BB962C8B-B14F-4D97-AF65-F5344CB8AC3E}">
        <p14:creationId xmlns:p14="http://schemas.microsoft.com/office/powerpoint/2010/main" val="57261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8"/>
          <p:cNvSpPr>
            <a:spLocks noChangeArrowheads="1"/>
          </p:cNvSpPr>
          <p:nvPr/>
        </p:nvSpPr>
        <p:spPr bwMode="auto">
          <a:xfrm>
            <a:off x="304800" y="1003042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 To </a:t>
            </a:r>
            <a:r>
              <a:rPr lang="en-US" sz="2000" dirty="0">
                <a:latin typeface="Times New Roman"/>
                <a:cs typeface="Times New Roman"/>
              </a:rPr>
              <a:t>achieve better prediction ability for medium-range monsoon forecast, improved Indian ocean initializations </a:t>
            </a:r>
            <a:r>
              <a:rPr lang="en-US" sz="2000" dirty="0" smtClean="0">
                <a:latin typeface="Times New Roman"/>
                <a:cs typeface="Times New Roman"/>
              </a:rPr>
              <a:t>are important. </a:t>
            </a:r>
            <a:endParaRPr lang="en-US" sz="2000" dirty="0">
              <a:latin typeface="Times New Roman"/>
              <a:cs typeface="Times New Roman"/>
            </a:endParaRPr>
          </a:p>
          <a:p>
            <a:pPr algn="just">
              <a:buClr>
                <a:srgbClr val="FF0000"/>
              </a:buClr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 Observing the physical state of the Indian ocean is however challenging: size, high variability, lack of extant quality observations continuous in space and time.</a:t>
            </a:r>
          </a:p>
          <a:p>
            <a:pPr algn="just">
              <a:buClr>
                <a:srgbClr val="FF0000"/>
              </a:buClr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 Research expeditions are conducted to study specific processes at a regional scale, but such data suffers from being too sparse in space and </a:t>
            </a:r>
            <a:r>
              <a:rPr lang="en-US" sz="2000" dirty="0" smtClean="0">
                <a:latin typeface="Times New Roman"/>
                <a:cs typeface="Times New Roman"/>
              </a:rPr>
              <a:t>time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satellite measurements have superior space/time coverage, but are they restricted to surface variables only, and can be hard to combine with </a:t>
            </a:r>
            <a:r>
              <a:rPr lang="en-US" sz="2000" i="1" dirty="0">
                <a:latin typeface="Times New Roman"/>
                <a:cs typeface="Times New Roman"/>
              </a:rPr>
              <a:t>in-situ</a:t>
            </a:r>
            <a:r>
              <a:rPr lang="en-US" sz="2000" dirty="0">
                <a:latin typeface="Times New Roman"/>
                <a:cs typeface="Times New Roman"/>
              </a:rPr>
              <a:t> data. </a:t>
            </a:r>
          </a:p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 algn="just">
              <a:buClr>
                <a:srgbClr val="FF0000"/>
              </a:buClr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 approach: use a ocean circulation model </a:t>
            </a:r>
            <a:r>
              <a:rPr lang="en-US" sz="2000" dirty="0" smtClean="0">
                <a:latin typeface="Times New Roman"/>
                <a:cs typeface="Times New Roman"/>
              </a:rPr>
              <a:t>NEMO and </a:t>
            </a:r>
            <a:r>
              <a:rPr lang="en-US" sz="2000" dirty="0">
                <a:latin typeface="Times New Roman"/>
                <a:cs typeface="Times New Roman"/>
              </a:rPr>
              <a:t>optimally combine it with the available observations using </a:t>
            </a:r>
            <a:r>
              <a:rPr lang="en-US" sz="2000" dirty="0" smtClean="0">
                <a:latin typeface="Times New Roman"/>
                <a:cs typeface="Times New Roman"/>
              </a:rPr>
              <a:t>NEMOVAR data assimilation</a:t>
            </a:r>
          </a:p>
        </p:txBody>
      </p:sp>
      <p:sp>
        <p:nvSpPr>
          <p:cNvPr id="4099" name="Text Box 1029"/>
          <p:cNvSpPr txBox="1">
            <a:spLocks noChangeArrowheads="1"/>
          </p:cNvSpPr>
          <p:nvPr/>
        </p:nvSpPr>
        <p:spPr bwMode="auto">
          <a:xfrm>
            <a:off x="304800" y="152400"/>
            <a:ext cx="2133600" cy="46166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CC0000"/>
                </a:solidFill>
              </a:rPr>
              <a:t>RELEVANCE</a:t>
            </a:r>
            <a:endParaRPr lang="en-US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1389995"/>
            <a:ext cx="83820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charset="0"/>
              <a:buChar char="v"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 Indian </a:t>
            </a:r>
            <a:r>
              <a:rPr lang="en-US" altLang="zh-CN" sz="2400" b="1" dirty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Ocean circulation modeling </a:t>
            </a: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around AS and </a:t>
            </a:r>
            <a:r>
              <a:rPr lang="en-US" altLang="zh-CN" sz="2400" b="1" dirty="0" err="1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BoB</a:t>
            </a: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 at 25 km resolution using NEMO-AGRIF</a:t>
            </a:r>
          </a:p>
          <a:p>
            <a:pPr algn="just">
              <a:buClr>
                <a:srgbClr val="FF0000"/>
              </a:buClr>
              <a:defRPr/>
            </a:pPr>
            <a:endParaRPr lang="en-US" altLang="zh-CN" sz="2400" b="1" dirty="0" smtClean="0">
              <a:solidFill>
                <a:srgbClr val="000099"/>
              </a:solidFill>
              <a:latin typeface="Verdana" charset="0"/>
              <a:ea typeface="SimSun" charset="0"/>
              <a:cs typeface="SimSun" charset="0"/>
            </a:endParaRPr>
          </a:p>
          <a:p>
            <a:pPr algn="just">
              <a:buClr>
                <a:srgbClr val="FF0000"/>
              </a:buClr>
              <a:defRPr/>
            </a:pPr>
            <a:endParaRPr lang="en-US" altLang="zh-CN" sz="2400" b="1" dirty="0" smtClean="0">
              <a:solidFill>
                <a:srgbClr val="000099"/>
              </a:solidFill>
              <a:latin typeface="Verdana" charset="0"/>
              <a:ea typeface="SimSun" charset="0"/>
              <a:cs typeface="SimSun" charset="0"/>
            </a:endParaRPr>
          </a:p>
          <a:p>
            <a:pPr algn="just">
              <a:buClr>
                <a:srgbClr val="FF0000"/>
              </a:buClr>
              <a:buFont typeface="Wingdings" charset="0"/>
              <a:buChar char="v"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 Geophysical </a:t>
            </a:r>
            <a:r>
              <a:rPr lang="en-US" altLang="zh-CN" sz="2400" b="1" dirty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fields (3-D time evolving flow field and hydrographic structure) of the </a:t>
            </a: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region [70-95E;0-20N] during 1996-2007 (12 years)</a:t>
            </a:r>
            <a:endParaRPr lang="en-US" altLang="zh-CN" sz="2400" b="1" dirty="0">
              <a:solidFill>
                <a:srgbClr val="000099"/>
              </a:solidFill>
              <a:latin typeface="Verdana" charset="0"/>
              <a:ea typeface="SimSun" charset="0"/>
              <a:cs typeface="SimSun" charset="0"/>
            </a:endParaRPr>
          </a:p>
          <a:p>
            <a:pPr algn="just">
              <a:buClr>
                <a:srgbClr val="FF0000"/>
              </a:buClr>
              <a:buFont typeface="Wingdings" charset="0"/>
              <a:buChar char="v"/>
              <a:defRPr/>
            </a:pPr>
            <a:endParaRPr lang="en-US" altLang="zh-CN" sz="2400" b="1" dirty="0">
              <a:solidFill>
                <a:srgbClr val="000099"/>
              </a:solidFill>
              <a:latin typeface="Verdana" charset="0"/>
              <a:ea typeface="SimSun" charset="0"/>
              <a:cs typeface="SimSun" charset="0"/>
            </a:endParaRPr>
          </a:p>
          <a:p>
            <a:pPr algn="just">
              <a:buClr>
                <a:srgbClr val="FF0000"/>
              </a:buClr>
              <a:defRPr/>
            </a:pPr>
            <a:endParaRPr lang="en-US" altLang="zh-CN" sz="2400" b="1" dirty="0">
              <a:solidFill>
                <a:srgbClr val="000099"/>
              </a:solidFill>
              <a:latin typeface="Verdana" charset="0"/>
              <a:ea typeface="SimSun" charset="0"/>
              <a:cs typeface="SimSun" charset="0"/>
            </a:endParaRPr>
          </a:p>
          <a:p>
            <a:pPr algn="just">
              <a:buClr>
                <a:srgbClr val="FF0000"/>
              </a:buClr>
              <a:buFont typeface="Wingdings" charset="0"/>
              <a:buChar char="v"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 Upper </a:t>
            </a:r>
            <a:r>
              <a:rPr lang="en-US" altLang="zh-CN" sz="2400" b="1" dirty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Ocean mixed layer depth </a:t>
            </a:r>
            <a:r>
              <a:rPr lang="en-US" altLang="zh-CN" sz="2400" b="1" dirty="0" smtClean="0">
                <a:solidFill>
                  <a:srgbClr val="000099"/>
                </a:solidFill>
                <a:latin typeface="Verdana" charset="0"/>
                <a:ea typeface="SimSun" charset="0"/>
                <a:cs typeface="SimSun" charset="0"/>
              </a:rPr>
              <a:t>variability</a:t>
            </a:r>
            <a:endParaRPr lang="en-US" altLang="zh-CN" sz="2400" b="1" dirty="0">
              <a:solidFill>
                <a:srgbClr val="000099"/>
              </a:solidFill>
              <a:latin typeface="Verdana" charset="0"/>
              <a:ea typeface="SimSun" charset="0"/>
              <a:cs typeface="SimSun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268069"/>
            <a:ext cx="6858000" cy="646331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cs typeface="+mn-cs"/>
              </a:rPr>
              <a:t>Outline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(First Year Progress Report)</a:t>
            </a:r>
            <a:r>
              <a:rPr lang="en-US" sz="3600" b="1" dirty="0" smtClean="0">
                <a:solidFill>
                  <a:srgbClr val="FF0000"/>
                </a:solidFill>
                <a:cs typeface="+mn-cs"/>
              </a:rPr>
              <a:t>:</a:t>
            </a:r>
            <a:endParaRPr lang="en-US" sz="36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0"/>
            <a:ext cx="83058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2500" smtClean="0">
                <a:solidFill>
                  <a:srgbClr val="FF0000"/>
                </a:solidFill>
                <a:latin typeface="Bitstream Charter" charset="0"/>
                <a:cs typeface="+mn-cs"/>
              </a:rPr>
              <a:t>Indian Ocean Modeling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84" y="430800"/>
            <a:ext cx="4206316" cy="2160000"/>
          </a:xfrm>
          <a:prstGeom prst="rect">
            <a:avLst/>
          </a:prstGeom>
          <a:noFill/>
          <a:ln w="1836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52400" y="2642717"/>
            <a:ext cx="8839200" cy="40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b="1" dirty="0" smtClean="0">
                <a:solidFill>
                  <a:srgbClr val="000099"/>
                </a:solidFill>
                <a:cs typeface="Arial" charset="0"/>
              </a:rPr>
              <a:t>Eddy Resolving Forward </a:t>
            </a:r>
            <a:r>
              <a:rPr lang="en-GB" sz="1600" b="1" dirty="0">
                <a:solidFill>
                  <a:srgbClr val="000099"/>
                </a:solidFill>
                <a:cs typeface="Arial" charset="0"/>
              </a:rPr>
              <a:t>Model</a:t>
            </a:r>
            <a:r>
              <a:rPr lang="en-GB" sz="1600" b="1" dirty="0" smtClean="0">
                <a:solidFill>
                  <a:srgbClr val="000099"/>
                </a:solidFill>
                <a:cs typeface="Arial" charset="0"/>
              </a:rPr>
              <a:t>:</a:t>
            </a:r>
          </a:p>
          <a:p>
            <a:pPr lvl="1" algn="ctr"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800" b="1" dirty="0">
              <a:solidFill>
                <a:srgbClr val="000099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Hydrostatic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NEMO ocean model</a:t>
            </a:r>
          </a:p>
          <a:p>
            <a:pPr marL="0" indent="0" eaLnBrk="1">
              <a:lnSpc>
                <a:spcPct val="101000"/>
              </a:lnSpc>
              <a:buClr>
                <a:srgbClr val="000000"/>
              </a:buClr>
              <a:buSzPct val="45000"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ORCA-</a:t>
            </a:r>
            <a:r>
              <a:rPr lang="en-GB" sz="1600" dirty="0" err="1" smtClean="0">
                <a:solidFill>
                  <a:srgbClr val="0000FF"/>
                </a:solidFill>
                <a:cs typeface="Arial" charset="0"/>
              </a:rPr>
              <a:t>tripolar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 grid, </a:t>
            </a:r>
            <a:r>
              <a:rPr lang="en-US" sz="1400" dirty="0" err="1">
                <a:solidFill>
                  <a:srgbClr val="0000FF"/>
                </a:solidFill>
                <a:cs typeface="Arial" charset="0"/>
              </a:rPr>
              <a:t>Boussinesq</a:t>
            </a:r>
            <a:r>
              <a:rPr lang="en-US" sz="1400" dirty="0">
                <a:solidFill>
                  <a:srgbClr val="0000FF"/>
                </a:solidFill>
                <a:cs typeface="Arial" charset="0"/>
              </a:rPr>
              <a:t>, incompressible </a:t>
            </a:r>
            <a:r>
              <a:rPr lang="en-US" sz="1400" dirty="0" err="1">
                <a:solidFill>
                  <a:srgbClr val="0000FF"/>
                </a:solidFill>
                <a:cs typeface="Arial" charset="0"/>
              </a:rPr>
              <a:t>Navier</a:t>
            </a:r>
            <a:r>
              <a:rPr lang="en-US" sz="1400" dirty="0">
                <a:solidFill>
                  <a:srgbClr val="0000FF"/>
                </a:solidFill>
                <a:cs typeface="Arial" charset="0"/>
              </a:rPr>
              <a:t>-Stokes equations, thermodynamics </a:t>
            </a:r>
            <a:r>
              <a:rPr lang="en-US" sz="1400" dirty="0" smtClean="0">
                <a:solidFill>
                  <a:srgbClr val="0000FF"/>
                </a:solidFill>
                <a:cs typeface="Arial" charset="0"/>
              </a:rPr>
              <a:t>equations</a:t>
            </a:r>
          </a:p>
          <a:p>
            <a:pPr marL="0" indent="0" eaLnBrk="1">
              <a:lnSpc>
                <a:spcPct val="101000"/>
              </a:lnSpc>
              <a:buClr>
                <a:srgbClr val="000000"/>
              </a:buClr>
              <a:buSzPct val="45000"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1 degree global run; Mesh refinement using AGRIF</a:t>
            </a:r>
          </a:p>
          <a:p>
            <a:pPr marL="0" indent="0" eaLnBrk="1">
              <a:lnSpc>
                <a:spcPct val="101000"/>
              </a:lnSpc>
              <a:buClr>
                <a:srgbClr val="000000"/>
              </a:buClr>
              <a:buSzPct val="45000"/>
            </a:pPr>
            <a:endParaRPr lang="en-GB" sz="600" dirty="0" smtClean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N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ested run with 25 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Km horizontal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resolution over IO: [70-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95E,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0-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20N]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;</a:t>
            </a:r>
          </a:p>
          <a:p>
            <a:pPr marL="0" indent="0" eaLnBrk="1">
              <a:lnSpc>
                <a:spcPct val="101000"/>
              </a:lnSpc>
              <a:buClr>
                <a:srgbClr val="000000"/>
              </a:buClr>
              <a:buSzPct val="45000"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46 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levels in vertical </a:t>
            </a:r>
            <a:r>
              <a:rPr lang="en-US" sz="1600" dirty="0">
                <a:solidFill>
                  <a:srgbClr val="0000FF"/>
                </a:solidFill>
                <a:cs typeface="Arial" charset="0"/>
              </a:rPr>
              <a:t>(from 5m in the upper ocean to 500m near the floor</a:t>
            </a:r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marL="0" indent="0" eaLnBrk="1">
              <a:lnSpc>
                <a:spcPct val="101000"/>
              </a:lnSpc>
              <a:buClr>
                <a:srgbClr val="000000"/>
              </a:buClr>
              <a:buSzPct val="45000"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6-hourly Coordinated Ocean-ice Reference Experiments (CORE)-II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air-sea </a:t>
            </a:r>
            <a:r>
              <a:rPr lang="en-GB" sz="1600" dirty="0" err="1" smtClean="0">
                <a:solidFill>
                  <a:srgbClr val="0000FF"/>
                </a:solidFill>
                <a:cs typeface="Arial" charset="0"/>
              </a:rPr>
              <a:t>forcings</a:t>
            </a:r>
            <a:endParaRPr lang="en-GB" sz="1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     (</a:t>
            </a:r>
            <a:r>
              <a:rPr lang="en-GB" sz="1600" dirty="0" err="1">
                <a:solidFill>
                  <a:srgbClr val="0000FF"/>
                </a:solidFill>
                <a:cs typeface="Arial" charset="0"/>
              </a:rPr>
              <a:t>atemp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, rel. hum., downward LWR, downward SWR, </a:t>
            </a:r>
            <a:r>
              <a:rPr lang="en-GB" sz="1600" dirty="0" err="1" smtClean="0">
                <a:solidFill>
                  <a:srgbClr val="0000FF"/>
                </a:solidFill>
                <a:cs typeface="Arial" charset="0"/>
              </a:rPr>
              <a:t>precip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runoff, U 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wind, V wind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Initial </a:t>
            </a:r>
            <a:r>
              <a:rPr lang="en-GB" sz="1600" dirty="0" err="1">
                <a:solidFill>
                  <a:srgbClr val="0000FF"/>
                </a:solidFill>
                <a:cs typeface="Arial" charset="0"/>
              </a:rPr>
              <a:t>hydrographic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 state from WOA09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climatology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KPP boundary layer parameterization to represent </a:t>
            </a:r>
            <a:r>
              <a:rPr lang="en-GB" sz="1600" dirty="0" err="1">
                <a:solidFill>
                  <a:srgbClr val="0000FF"/>
                </a:solidFill>
                <a:cs typeface="Arial" charset="0"/>
              </a:rPr>
              <a:t>subgrid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 scale processes: vertical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mixing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endParaRPr lang="en-GB" sz="600" dirty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>
                <a:solidFill>
                  <a:srgbClr val="0000FF"/>
                </a:solidFill>
                <a:cs typeface="Arial" charset="0"/>
              </a:rPr>
              <a:t> Harmonic/</a:t>
            </a:r>
            <a:r>
              <a:rPr lang="en-GB" sz="1600" dirty="0" err="1">
                <a:solidFill>
                  <a:srgbClr val="0000FF"/>
                </a:solidFill>
                <a:cs typeface="Arial" charset="0"/>
              </a:rPr>
              <a:t>Laplacian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 dissipation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(viscosity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/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diffusion)</a:t>
            </a: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endParaRPr lang="en-GB" sz="600" dirty="0" smtClean="0">
              <a:solidFill>
                <a:srgbClr val="0000FF"/>
              </a:solidFill>
              <a:cs typeface="Arial" charset="0"/>
            </a:endParaRPr>
          </a:p>
          <a:p>
            <a:pPr eaLnBrk="1">
              <a:lnSpc>
                <a:spcPct val="101000"/>
              </a:lnSpc>
              <a:buClr>
                <a:srgbClr val="000000"/>
              </a:buClr>
              <a:buSzPct val="45000"/>
              <a:buFont typeface="Wingdings" charset="0"/>
              <a:buChar char=""/>
            </a:pP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Two 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years spin-up [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1994-1995]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;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Twelve years </a:t>
            </a:r>
            <a:r>
              <a:rPr lang="en-GB" sz="1600" dirty="0">
                <a:solidFill>
                  <a:srgbClr val="0000FF"/>
                </a:solidFill>
                <a:cs typeface="Arial" charset="0"/>
              </a:rPr>
              <a:t>of simulation </a:t>
            </a:r>
            <a:r>
              <a:rPr lang="en-GB" sz="1600" dirty="0" smtClean="0">
                <a:solidFill>
                  <a:srgbClr val="0000FF"/>
                </a:solidFill>
                <a:cs typeface="Arial" charset="0"/>
              </a:rPr>
              <a:t>[1996-2007]</a:t>
            </a:r>
            <a:endParaRPr lang="en-US" sz="16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1295400"/>
            <a:ext cx="8915400" cy="544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Ocean general circulation model: </a:t>
            </a:r>
            <a:endParaRPr lang="en-US" sz="1600" b="1" dirty="0" smtClean="0">
              <a:solidFill>
                <a:srgbClr val="000099"/>
              </a:solidFill>
              <a:cs typeface="DejaVu Sans" charset="0"/>
            </a:endParaRPr>
          </a:p>
          <a:p>
            <a:pPr algn="just">
              <a:buClr>
                <a:srgbClr val="990000"/>
              </a:buClr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        </a:t>
            </a:r>
          </a:p>
          <a:p>
            <a:pPr algn="just">
              <a:buClr>
                <a:srgbClr val="990000"/>
              </a:buClr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        (a) NEMO (global at 1 degree) </a:t>
            </a:r>
          </a:p>
          <a:p>
            <a:pPr algn="just">
              <a:buClr>
                <a:srgbClr val="990000"/>
              </a:buClr>
              <a:defRPr/>
            </a:pPr>
            <a:endParaRPr lang="en-US" sz="1000" b="1" dirty="0">
              <a:solidFill>
                <a:srgbClr val="000099"/>
              </a:solidFill>
              <a:cs typeface="DejaVu Sans" charset="0"/>
            </a:endParaRPr>
          </a:p>
          <a:p>
            <a:pPr algn="just">
              <a:buClr>
                <a:srgbClr val="990000"/>
              </a:buClr>
              <a:defRPr/>
            </a:pP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         (b) NEMO-AGRIF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is configured to run at eddy resolving scales (~25 Km) over the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   </a:t>
            </a:r>
          </a:p>
          <a:p>
            <a:pPr algn="just">
              <a:buClr>
                <a:srgbClr val="990000"/>
              </a:buClr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             northern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Indian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Ocean [70-95E;0-20N]</a:t>
            </a:r>
            <a:endParaRPr lang="en-US" sz="1600" b="1" dirty="0">
              <a:solidFill>
                <a:srgbClr val="000099"/>
              </a:solidFill>
              <a:cs typeface="DejaVu Sans" charset="0"/>
            </a:endParaRPr>
          </a:p>
          <a:p>
            <a:pPr algn="just">
              <a:buClr>
                <a:srgbClr val="990000"/>
              </a:buClr>
              <a:defRPr/>
            </a:pPr>
            <a:endParaRPr lang="en-US" sz="1000" b="1" dirty="0" smtClean="0">
              <a:solidFill>
                <a:srgbClr val="000099"/>
              </a:solidFill>
              <a:cs typeface="DejaVu Sans" charset="0"/>
            </a:endParaRPr>
          </a:p>
          <a:p>
            <a:pPr indent="457200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AGRIF: </a:t>
            </a:r>
          </a:p>
          <a:p>
            <a:pPr algn="just">
              <a:buClr>
                <a:srgbClr val="990000"/>
              </a:buClr>
              <a:defRPr/>
            </a:pPr>
            <a:endParaRPr lang="en-US" sz="800" b="1" dirty="0" smtClean="0">
              <a:solidFill>
                <a:srgbClr val="000099"/>
              </a:solidFill>
              <a:cs typeface="DejaVu Sans" charset="0"/>
            </a:endParaRPr>
          </a:p>
          <a:p>
            <a:pPr lvl="1" indent="457200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package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for the integration of adaptive mesh refinement (AMR) features within a multidimensional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model</a:t>
            </a:r>
          </a:p>
          <a:p>
            <a:pPr lvl="1" indent="457200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written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in Fortran and discretized on a structured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grid </a:t>
            </a:r>
          </a:p>
          <a:p>
            <a:pPr lvl="1" indent="457200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nesting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capability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allows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resolution to be focused over a region of interest by introducing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additional grids</a:t>
            </a:r>
            <a:endParaRPr lang="en-US" sz="1600" b="1" dirty="0">
              <a:solidFill>
                <a:srgbClr val="000099"/>
              </a:solidFill>
              <a:cs typeface="DejaVu Sans" charset="0"/>
            </a:endParaRPr>
          </a:p>
          <a:p>
            <a:pPr lvl="1" algn="just">
              <a:buClr>
                <a:srgbClr val="990000"/>
              </a:buClr>
              <a:defRPr/>
            </a:pPr>
            <a:endParaRPr lang="en-US" sz="1600" b="1" dirty="0">
              <a:solidFill>
                <a:srgbClr val="000099"/>
              </a:solidFill>
              <a:cs typeface="DejaVu Sans" charset="0"/>
            </a:endParaRPr>
          </a:p>
          <a:p>
            <a:pPr algn="just">
              <a:buClr>
                <a:srgbClr val="990000"/>
              </a:buClr>
              <a:defRPr/>
            </a:pPr>
            <a:r>
              <a:rPr lang="en-US" sz="1600" b="1" dirty="0" smtClean="0">
                <a:solidFill>
                  <a:srgbClr val="990000"/>
                </a:solidFill>
                <a:cs typeface="DejaVu Sans" charset="0"/>
              </a:rPr>
              <a:t>Global Run provides open </a:t>
            </a:r>
            <a:r>
              <a:rPr lang="en-US" sz="1600" b="1" dirty="0">
                <a:solidFill>
                  <a:srgbClr val="990000"/>
                </a:solidFill>
                <a:cs typeface="DejaVu Sans" charset="0"/>
              </a:rPr>
              <a:t>boundary for the </a:t>
            </a:r>
            <a:r>
              <a:rPr lang="en-US" sz="1600" b="1" dirty="0" smtClean="0">
                <a:solidFill>
                  <a:srgbClr val="990000"/>
                </a:solidFill>
                <a:cs typeface="DejaVu Sans" charset="0"/>
              </a:rPr>
              <a:t>nested run in real-time: </a:t>
            </a:r>
            <a:r>
              <a:rPr lang="en-US" sz="1400" b="1" dirty="0" smtClean="0">
                <a:solidFill>
                  <a:srgbClr val="990000"/>
                </a:solidFill>
                <a:cs typeface="DejaVu Sans" charset="0"/>
              </a:rPr>
              <a:t>simultaneous integration</a:t>
            </a:r>
          </a:p>
          <a:p>
            <a:pPr algn="just">
              <a:buClr>
                <a:srgbClr val="990000"/>
              </a:buClr>
              <a:defRPr/>
            </a:pPr>
            <a:endParaRPr lang="en-US" sz="1000" b="1" dirty="0">
              <a:solidFill>
                <a:srgbClr val="000099"/>
              </a:solidFill>
              <a:cs typeface="DejaVu Sans" charset="0"/>
            </a:endParaRPr>
          </a:p>
          <a:p>
            <a:pPr marL="800100" lvl="1" indent="-342900" algn="just">
              <a:buClr>
                <a:srgbClr val="990000"/>
              </a:buClr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12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years m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odel run during 1996-2007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with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CORE-II </a:t>
            </a:r>
            <a:r>
              <a:rPr lang="en-US" sz="1600" b="1" dirty="0" err="1" smtClean="0">
                <a:solidFill>
                  <a:srgbClr val="000099"/>
                </a:solidFill>
                <a:cs typeface="DejaVu Sans" charset="0"/>
              </a:rPr>
              <a:t>forcings</a:t>
            </a:r>
            <a:endParaRPr lang="en-US" sz="1600" b="1" dirty="0" smtClean="0">
              <a:solidFill>
                <a:srgbClr val="000099"/>
              </a:solidFill>
              <a:cs typeface="DejaVu Sans" charset="0"/>
            </a:endParaRPr>
          </a:p>
          <a:p>
            <a:pPr lvl="1" algn="just">
              <a:buClr>
                <a:srgbClr val="990000"/>
              </a:buClr>
              <a:defRPr/>
            </a:pPr>
            <a:endParaRPr lang="en-US" sz="1000" b="1" dirty="0">
              <a:solidFill>
                <a:srgbClr val="000099"/>
              </a:solidFill>
              <a:cs typeface="DejaVu Sans" charset="0"/>
            </a:endParaRPr>
          </a:p>
          <a:p>
            <a:pPr indent="457200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Output: Time-evolving physical fields 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likely to be consistent </a:t>
            </a: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with the observations</a:t>
            </a:r>
          </a:p>
          <a:p>
            <a:pPr lvl="1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 Hydrography (Temperature and Salinity) and Velocity</a:t>
            </a:r>
          </a:p>
          <a:p>
            <a:pPr lvl="1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 Mixed Layer Depth</a:t>
            </a:r>
          </a:p>
          <a:p>
            <a:pPr lvl="1" algn="just">
              <a:buClr>
                <a:srgbClr val="990000"/>
              </a:buClr>
              <a:buFont typeface="Wingdings" charset="0"/>
              <a:buChar char="v"/>
              <a:defRPr/>
            </a:pPr>
            <a:r>
              <a:rPr lang="en-US" sz="1600" b="1" dirty="0">
                <a:solidFill>
                  <a:srgbClr val="000099"/>
                </a:solidFill>
                <a:cs typeface="DejaVu Sans" charset="0"/>
              </a:rPr>
              <a:t> Transport (Volume/Mass Flux, Heat Flux, Freshwater Flux</a:t>
            </a:r>
            <a:r>
              <a:rPr lang="en-US" sz="1600" b="1" dirty="0" smtClean="0">
                <a:solidFill>
                  <a:srgbClr val="000099"/>
                </a:solidFill>
                <a:cs typeface="DejaVu Sans" charset="0"/>
              </a:rPr>
              <a:t>)</a:t>
            </a:r>
            <a:endParaRPr lang="en-US" sz="1600" b="1" dirty="0">
              <a:solidFill>
                <a:srgbClr val="000099"/>
              </a:solidFill>
              <a:cs typeface="DejaVu Sans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115888"/>
            <a:ext cx="2514600" cy="523220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66"/>
                </a:solidFill>
                <a:cs typeface="+mn-cs"/>
              </a:rPr>
              <a:t>Methodology</a:t>
            </a:r>
            <a:endParaRPr lang="en-US" sz="2800" b="1" dirty="0">
              <a:solidFill>
                <a:srgbClr val="FF0066"/>
              </a:solidFill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7924800" cy="36933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990000"/>
              </a:buClr>
              <a:buFont typeface="Wingdings" charset="0"/>
              <a:buNone/>
              <a:defRPr/>
            </a:pPr>
            <a:r>
              <a:rPr lang="en-US" b="1" i="1" dirty="0">
                <a:solidFill>
                  <a:srgbClr val="003300"/>
                </a:solidFill>
                <a:cs typeface="+mn-cs"/>
              </a:rPr>
              <a:t>Customization and Configuration of the Indian Ocean Modeling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1032"/>
          <p:cNvSpPr txBox="1">
            <a:spLocks noChangeArrowheads="1"/>
          </p:cNvSpPr>
          <p:nvPr/>
        </p:nvSpPr>
        <p:spPr bwMode="auto">
          <a:xfrm>
            <a:off x="304800" y="87312"/>
            <a:ext cx="861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0099"/>
                </a:solidFill>
                <a:cs typeface="+mn-cs"/>
              </a:rPr>
              <a:t>BATHYMETRY OF THE REGION OF INTEREST </a:t>
            </a:r>
            <a:r>
              <a:rPr lang="en-US" b="1" dirty="0" smtClean="0">
                <a:solidFill>
                  <a:srgbClr val="000099"/>
                </a:solidFill>
                <a:cs typeface="+mn-cs"/>
              </a:rPr>
              <a:t>(ORCA </a:t>
            </a:r>
            <a:r>
              <a:rPr lang="en-US" b="1" dirty="0" err="1" smtClean="0">
                <a:solidFill>
                  <a:srgbClr val="000099"/>
                </a:solidFill>
                <a:cs typeface="+mn-cs"/>
              </a:rPr>
              <a:t>tripolar</a:t>
            </a:r>
            <a:r>
              <a:rPr lang="en-US" b="1" dirty="0" smtClean="0">
                <a:solidFill>
                  <a:srgbClr val="000099"/>
                </a:solidFill>
                <a:cs typeface="+mn-cs"/>
              </a:rPr>
              <a:t> grid)</a:t>
            </a:r>
            <a:endParaRPr lang="en-US" b="1" dirty="0">
              <a:solidFill>
                <a:srgbClr val="000099"/>
              </a:solidFill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5800" y="543600"/>
            <a:ext cx="6553200" cy="6238200"/>
            <a:chOff x="0" y="0"/>
            <a:chExt cx="6936740" cy="998982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6936740" cy="9989820"/>
              <a:chOff x="0" y="0"/>
              <a:chExt cx="6936740" cy="9989820"/>
            </a:xfrm>
          </p:grpSpPr>
          <p:grpSp>
            <p:nvGrpSpPr>
              <p:cNvPr id="9" name="Group 8"/>
              <p:cNvGrpSpPr>
                <a:grpSpLocks noChangeAspect="1"/>
              </p:cNvGrpSpPr>
              <p:nvPr/>
            </p:nvGrpSpPr>
            <p:grpSpPr>
              <a:xfrm>
                <a:off x="2514600" y="3429000"/>
                <a:ext cx="4422140" cy="3200400"/>
                <a:chOff x="0" y="0"/>
                <a:chExt cx="5269865" cy="381381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269865" cy="3813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3" name="Group 12"/>
                <p:cNvGrpSpPr/>
                <p:nvPr/>
              </p:nvGrpSpPr>
              <p:grpSpPr>
                <a:xfrm>
                  <a:off x="3189605" y="1485900"/>
                  <a:ext cx="321310" cy="342900"/>
                  <a:chOff x="0" y="0"/>
                  <a:chExt cx="321310" cy="342900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0" y="0"/>
                    <a:ext cx="0" cy="3429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310515" y="0"/>
                    <a:ext cx="0" cy="3429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342900"/>
                    <a:ext cx="3105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0795" y="10160"/>
                    <a:ext cx="3105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0"/>
                <a:ext cx="4229100" cy="34747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15100"/>
                <a:ext cx="4533900" cy="34747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" name="Straight Connector 6"/>
            <p:cNvCxnSpPr/>
            <p:nvPr/>
          </p:nvCxnSpPr>
          <p:spPr>
            <a:xfrm flipH="1">
              <a:off x="406400" y="4925060"/>
              <a:ext cx="4764024" cy="1887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681730" y="4935220"/>
              <a:ext cx="1795780" cy="1906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own Arrow 1"/>
          <p:cNvSpPr/>
          <p:nvPr/>
        </p:nvSpPr>
        <p:spPr bwMode="auto">
          <a:xfrm>
            <a:off x="5791200" y="1676400"/>
            <a:ext cx="152400" cy="9144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029200" y="1600200"/>
            <a:ext cx="8382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Shifting of the ORCA grid: 1 degree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AGRIF nesting: 25 km resolution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2438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on-trivial: requires code development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7620000" y="2209800"/>
            <a:ext cx="304800" cy="23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95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0" y="533400"/>
            <a:ext cx="8084240" cy="55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64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Model: Monthly variability of the SST [1996:2007]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248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during DJF in upper </a:t>
            </a:r>
            <a:r>
              <a:rPr lang="en-US" dirty="0" err="1" smtClean="0"/>
              <a:t>BoB</a:t>
            </a:r>
            <a:r>
              <a:rPr lang="en-US" dirty="0" smtClean="0"/>
              <a:t>; max during Apr-May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0" y="363600"/>
            <a:ext cx="8116360" cy="55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878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ORAS4: Monthly variability of the SST [1996:2007]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080" y="58674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Model is able to reasonably capture the </a:t>
            </a:r>
            <a:r>
              <a:rPr lang="en-US" sz="1400" dirty="0" smtClean="0">
                <a:latin typeface="Times New Roman"/>
                <a:cs typeface="Times New Roman"/>
              </a:rPr>
              <a:t>monthly variability of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dirty="0" smtClean="0">
                <a:latin typeface="Times New Roman"/>
                <a:cs typeface="Times New Roman"/>
              </a:rPr>
              <a:t>SST</a:t>
            </a:r>
            <a:endParaRPr lang="en-US" sz="14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SST: </a:t>
            </a:r>
            <a:r>
              <a:rPr lang="en-US" sz="1400" dirty="0" smtClean="0">
                <a:latin typeface="Times New Roman"/>
                <a:cs typeface="Times New Roman"/>
              </a:rPr>
              <a:t>r (</a:t>
            </a:r>
            <a:r>
              <a:rPr lang="en-US" sz="1400" dirty="0">
                <a:latin typeface="Times New Roman"/>
                <a:cs typeface="Times New Roman"/>
              </a:rPr>
              <a:t>model, </a:t>
            </a:r>
            <a:r>
              <a:rPr lang="en-US" sz="1400" dirty="0" smtClean="0">
                <a:latin typeface="Times New Roman"/>
                <a:cs typeface="Times New Roman"/>
              </a:rPr>
              <a:t>ORAS4</a:t>
            </a:r>
            <a:r>
              <a:rPr lang="en-US" sz="1400" dirty="0">
                <a:latin typeface="Times New Roman"/>
                <a:cs typeface="Times New Roman"/>
              </a:rPr>
              <a:t>) = </a:t>
            </a:r>
            <a:r>
              <a:rPr lang="en-US" sz="1400" dirty="0" smtClean="0">
                <a:latin typeface="Times New Roman"/>
                <a:cs typeface="Times New Roman"/>
              </a:rPr>
              <a:t>0.96</a:t>
            </a:r>
            <a:endParaRPr lang="en-US" sz="14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Max SST </a:t>
            </a:r>
            <a:r>
              <a:rPr lang="en-US" sz="1400" dirty="0">
                <a:latin typeface="Times New Roman"/>
                <a:cs typeface="Times New Roman"/>
              </a:rPr>
              <a:t>bias is </a:t>
            </a:r>
            <a:r>
              <a:rPr lang="en-US" sz="1400" dirty="0" smtClean="0">
                <a:latin typeface="Times New Roman"/>
                <a:cs typeface="Times New Roman"/>
              </a:rPr>
              <a:t>in the range of [-0.3 0.3]</a:t>
            </a:r>
            <a:r>
              <a:rPr lang="en-US" sz="1400" baseline="30000" dirty="0" err="1" smtClean="0">
                <a:latin typeface="Times New Roman"/>
                <a:cs typeface="Times New Roman"/>
              </a:rPr>
              <a:t>o</a:t>
            </a:r>
            <a:r>
              <a:rPr lang="en-US" sz="1400" dirty="0" err="1" smtClean="0">
                <a:latin typeface="Times New Roman"/>
                <a:cs typeface="Times New Roman"/>
              </a:rPr>
              <a:t>C</a:t>
            </a:r>
            <a:r>
              <a:rPr lang="en-US" sz="1400" dirty="0" smtClean="0">
                <a:latin typeface="Times New Roman"/>
                <a:cs typeface="Times New Roman"/>
              </a:rPr>
              <a:t> : higher near coastal regions;  bias is nearly zero in most of the grid points</a:t>
            </a:r>
            <a:endParaRPr lang="en-US" sz="1400" dirty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SST mean square error between the model and ORAS4 is </a:t>
            </a:r>
            <a:r>
              <a:rPr lang="en-US" sz="1400" dirty="0" smtClean="0">
                <a:latin typeface="Times New Roman"/>
                <a:cs typeface="Times New Roman"/>
              </a:rPr>
              <a:t>0.3</a:t>
            </a:r>
            <a:r>
              <a:rPr lang="en-US" sz="1400" baseline="30000" dirty="0" smtClean="0">
                <a:latin typeface="Times New Roman"/>
                <a:cs typeface="Times New Roman"/>
              </a:rPr>
              <a:t>o</a:t>
            </a:r>
            <a:r>
              <a:rPr lang="en-US" sz="1400" dirty="0" smtClean="0">
                <a:latin typeface="Times New Roman"/>
                <a:cs typeface="Times New Roman"/>
              </a:rPr>
              <a:t>C; smaller </a:t>
            </a:r>
            <a:r>
              <a:rPr lang="en-US" sz="1400" dirty="0">
                <a:latin typeface="Times New Roman"/>
                <a:cs typeface="Times New Roman"/>
              </a:rPr>
              <a:t>than the </a:t>
            </a:r>
            <a:r>
              <a:rPr lang="en-US" sz="1400" dirty="0" err="1" smtClean="0">
                <a:latin typeface="Times New Roman"/>
                <a:cs typeface="Times New Roman"/>
              </a:rPr>
              <a:t>std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dev</a:t>
            </a:r>
            <a:r>
              <a:rPr lang="en-US" sz="1400" dirty="0" smtClean="0">
                <a:latin typeface="Times New Roman"/>
                <a:cs typeface="Times New Roman"/>
              </a:rPr>
              <a:t> (0.9</a:t>
            </a:r>
            <a:r>
              <a:rPr lang="en-US" sz="1400" baseline="30000" dirty="0" smtClean="0">
                <a:latin typeface="Times New Roman"/>
                <a:cs typeface="Times New Roman"/>
              </a:rPr>
              <a:t>o</a:t>
            </a:r>
            <a:r>
              <a:rPr lang="en-US" sz="1400" dirty="0" smtClean="0">
                <a:latin typeface="Times New Roman"/>
                <a:cs typeface="Times New Roman"/>
              </a:rPr>
              <a:t>C</a:t>
            </a:r>
            <a:r>
              <a:rPr lang="en-US" sz="1400" dirty="0">
                <a:latin typeface="Times New Roman"/>
                <a:cs typeface="Times New Roman"/>
              </a:rPr>
              <a:t>) of the </a:t>
            </a:r>
            <a:r>
              <a:rPr lang="en-US" sz="1400" dirty="0" smtClean="0">
                <a:latin typeface="Times New Roman"/>
                <a:cs typeface="Times New Roman"/>
              </a:rPr>
              <a:t>SST</a:t>
            </a:r>
          </a:p>
        </p:txBody>
      </p:sp>
    </p:spTree>
    <p:extLst>
      <p:ext uri="{BB962C8B-B14F-4D97-AF65-F5344CB8AC3E}">
        <p14:creationId xmlns:p14="http://schemas.microsoft.com/office/powerpoint/2010/main" val="410506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1716</Words>
  <Application>Microsoft Macintosh PowerPoint</Application>
  <PresentationFormat>On-screen Show (4:3)</PresentationFormat>
  <Paragraphs>202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suneet dwivedi</cp:lastModifiedBy>
  <cp:revision>693</cp:revision>
  <cp:lastPrinted>1601-01-01T00:00:00Z</cp:lastPrinted>
  <dcterms:created xsi:type="dcterms:W3CDTF">1601-01-01T00:00:00Z</dcterms:created>
  <dcterms:modified xsi:type="dcterms:W3CDTF">2015-02-19T07:27:48Z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