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71" r:id="rId2"/>
    <p:sldId id="307" r:id="rId3"/>
    <p:sldId id="321" r:id="rId4"/>
    <p:sldId id="322" r:id="rId5"/>
    <p:sldId id="308" r:id="rId6"/>
    <p:sldId id="309" r:id="rId7"/>
    <p:sldId id="311" r:id="rId8"/>
    <p:sldId id="334" r:id="rId9"/>
    <p:sldId id="312" r:id="rId10"/>
    <p:sldId id="314" r:id="rId11"/>
    <p:sldId id="315" r:id="rId12"/>
    <p:sldId id="316" r:id="rId13"/>
    <p:sldId id="317" r:id="rId14"/>
    <p:sldId id="318" r:id="rId15"/>
    <p:sldId id="313" r:id="rId16"/>
    <p:sldId id="320" r:id="rId17"/>
    <p:sldId id="319" r:id="rId18"/>
    <p:sldId id="324" r:id="rId19"/>
    <p:sldId id="325" r:id="rId20"/>
    <p:sldId id="326" r:id="rId21"/>
    <p:sldId id="327" r:id="rId22"/>
    <p:sldId id="328" r:id="rId23"/>
    <p:sldId id="329" r:id="rId24"/>
    <p:sldId id="330" r:id="rId25"/>
    <p:sldId id="331" r:id="rId26"/>
    <p:sldId id="333" r:id="rId27"/>
    <p:sldId id="332" r:id="rId28"/>
    <p:sldId id="304"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006600"/>
    <a:srgbClr val="A50021"/>
    <a:srgbClr val="990099"/>
    <a:srgbClr val="660066"/>
    <a:srgbClr val="FF0000"/>
    <a:srgbClr val="3333CC"/>
  </p:clrMru>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8"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defTabSz="931863">
              <a:defRPr sz="1200"/>
            </a:lvl1pPr>
          </a:lstStyle>
          <a:p>
            <a:pPr>
              <a:defRPr/>
            </a:pPr>
            <a:endParaRPr lang="en-US"/>
          </a:p>
        </p:txBody>
      </p:sp>
      <p:sp>
        <p:nvSpPr>
          <p:cNvPr id="16387"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algn="r" defTabSz="931863">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0088" y="4414838"/>
            <a:ext cx="5610225" cy="4183062"/>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defTabSz="931863">
              <a:defRPr sz="1200"/>
            </a:lvl1pPr>
          </a:lstStyle>
          <a:p>
            <a:pPr>
              <a:defRPr/>
            </a:pPr>
            <a:endParaRPr lang="en-US"/>
          </a:p>
        </p:txBody>
      </p:sp>
      <p:sp>
        <p:nvSpPr>
          <p:cNvPr id="16391"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algn="r" defTabSz="931863">
              <a:defRPr sz="1200"/>
            </a:lvl1pPr>
          </a:lstStyle>
          <a:p>
            <a:pPr>
              <a:defRPr/>
            </a:pPr>
            <a:fld id="{EC351E5E-EB33-41FF-B397-B5A70ABBD4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00183BF-0A77-4475-826E-DD8D5AB961B7}" type="slidenum">
              <a:rPr lang="en-US" smtClean="0"/>
              <a:pPr/>
              <a:t>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r>
              <a:rPr lang="en-US"/>
              <a:t>11-12 Sep 2012</a:t>
            </a:r>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r>
              <a:rPr lang="en-US"/>
              <a:t>Monsoon Mission International Consultancy meeting  </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24BA173-D67F-46F1-B59F-9414D23637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11-12 Sep 2012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Monsoon Mission International Consultancy meeting  </a:t>
            </a:r>
          </a:p>
        </p:txBody>
      </p:sp>
      <p:sp>
        <p:nvSpPr>
          <p:cNvPr id="6" name="Rectangle 6"/>
          <p:cNvSpPr>
            <a:spLocks noGrp="1" noChangeArrowheads="1"/>
          </p:cNvSpPr>
          <p:nvPr>
            <p:ph type="sldNum" sz="quarter" idx="12"/>
          </p:nvPr>
        </p:nvSpPr>
        <p:spPr>
          <a:ln/>
        </p:spPr>
        <p:txBody>
          <a:bodyPr/>
          <a:lstStyle>
            <a:lvl1pPr>
              <a:defRPr/>
            </a:lvl1pPr>
          </a:lstStyle>
          <a:p>
            <a:pPr>
              <a:defRPr/>
            </a:pPr>
            <a:fld id="{4BFD64BA-310F-4260-BA45-664F45931B1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11-12 Sep 2012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Monsoon Mission International Consultancy meeting  </a:t>
            </a:r>
          </a:p>
        </p:txBody>
      </p:sp>
      <p:sp>
        <p:nvSpPr>
          <p:cNvPr id="6" name="Rectangle 6"/>
          <p:cNvSpPr>
            <a:spLocks noGrp="1" noChangeArrowheads="1"/>
          </p:cNvSpPr>
          <p:nvPr>
            <p:ph type="sldNum" sz="quarter" idx="12"/>
          </p:nvPr>
        </p:nvSpPr>
        <p:spPr>
          <a:ln/>
        </p:spPr>
        <p:txBody>
          <a:bodyPr/>
          <a:lstStyle>
            <a:lvl1pPr>
              <a:defRPr/>
            </a:lvl1pPr>
          </a:lstStyle>
          <a:p>
            <a:pPr>
              <a:defRPr/>
            </a:pPr>
            <a:fld id="{B6996495-4346-4BF1-8C3F-9E272B5283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11-12 Sep 2012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Monsoon Mission International Consultancy meeting  </a:t>
            </a:r>
          </a:p>
        </p:txBody>
      </p:sp>
      <p:sp>
        <p:nvSpPr>
          <p:cNvPr id="6" name="Rectangle 6"/>
          <p:cNvSpPr>
            <a:spLocks noGrp="1" noChangeArrowheads="1"/>
          </p:cNvSpPr>
          <p:nvPr>
            <p:ph type="sldNum" sz="quarter" idx="12"/>
          </p:nvPr>
        </p:nvSpPr>
        <p:spPr>
          <a:ln/>
        </p:spPr>
        <p:txBody>
          <a:bodyPr/>
          <a:lstStyle>
            <a:lvl1pPr>
              <a:defRPr/>
            </a:lvl1pPr>
          </a:lstStyle>
          <a:p>
            <a:pPr>
              <a:defRPr/>
            </a:pPr>
            <a:fld id="{2C92A7DF-E600-4693-A23B-9B92CED68E0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11-12 Sep 2012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Monsoon Mission International Consultancy meeting  </a:t>
            </a:r>
          </a:p>
        </p:txBody>
      </p:sp>
      <p:sp>
        <p:nvSpPr>
          <p:cNvPr id="6" name="Rectangle 6"/>
          <p:cNvSpPr>
            <a:spLocks noGrp="1" noChangeArrowheads="1"/>
          </p:cNvSpPr>
          <p:nvPr>
            <p:ph type="sldNum" sz="quarter" idx="12"/>
          </p:nvPr>
        </p:nvSpPr>
        <p:spPr>
          <a:ln/>
        </p:spPr>
        <p:txBody>
          <a:bodyPr/>
          <a:lstStyle>
            <a:lvl1pPr>
              <a:defRPr/>
            </a:lvl1pPr>
          </a:lstStyle>
          <a:p>
            <a:pPr>
              <a:defRPr/>
            </a:pPr>
            <a:fld id="{B2B8D04B-133C-4B70-A9BD-A4E0A06ED25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11-12 Sep 2012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Monsoon Mission International Consultancy meeting  </a:t>
            </a:r>
          </a:p>
        </p:txBody>
      </p:sp>
      <p:sp>
        <p:nvSpPr>
          <p:cNvPr id="7" name="Rectangle 6"/>
          <p:cNvSpPr>
            <a:spLocks noGrp="1" noChangeArrowheads="1"/>
          </p:cNvSpPr>
          <p:nvPr>
            <p:ph type="sldNum" sz="quarter" idx="12"/>
          </p:nvPr>
        </p:nvSpPr>
        <p:spPr>
          <a:ln/>
        </p:spPr>
        <p:txBody>
          <a:bodyPr/>
          <a:lstStyle>
            <a:lvl1pPr>
              <a:defRPr/>
            </a:lvl1pPr>
          </a:lstStyle>
          <a:p>
            <a:pPr>
              <a:defRPr/>
            </a:pPr>
            <a:fld id="{3CE3FEA0-D444-440E-BA21-558F11162F5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11-12 Sep 2012</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Monsoon Mission International Consultancy meeting  </a:t>
            </a:r>
          </a:p>
        </p:txBody>
      </p:sp>
      <p:sp>
        <p:nvSpPr>
          <p:cNvPr id="9" name="Rectangle 6"/>
          <p:cNvSpPr>
            <a:spLocks noGrp="1" noChangeArrowheads="1"/>
          </p:cNvSpPr>
          <p:nvPr>
            <p:ph type="sldNum" sz="quarter" idx="12"/>
          </p:nvPr>
        </p:nvSpPr>
        <p:spPr>
          <a:ln/>
        </p:spPr>
        <p:txBody>
          <a:bodyPr/>
          <a:lstStyle>
            <a:lvl1pPr>
              <a:defRPr/>
            </a:lvl1pPr>
          </a:lstStyle>
          <a:p>
            <a:pPr>
              <a:defRPr/>
            </a:pPr>
            <a:fld id="{7112F5C9-58B5-49F8-AFFB-CE937F3005D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11-12 Sep 2012</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Monsoon Mission International Consultancy meeting  </a:t>
            </a:r>
          </a:p>
        </p:txBody>
      </p:sp>
      <p:sp>
        <p:nvSpPr>
          <p:cNvPr id="5" name="Rectangle 6"/>
          <p:cNvSpPr>
            <a:spLocks noGrp="1" noChangeArrowheads="1"/>
          </p:cNvSpPr>
          <p:nvPr>
            <p:ph type="sldNum" sz="quarter" idx="12"/>
          </p:nvPr>
        </p:nvSpPr>
        <p:spPr>
          <a:ln/>
        </p:spPr>
        <p:txBody>
          <a:bodyPr/>
          <a:lstStyle>
            <a:lvl1pPr>
              <a:defRPr/>
            </a:lvl1pPr>
          </a:lstStyle>
          <a:p>
            <a:pPr>
              <a:defRPr/>
            </a:pPr>
            <a:fld id="{A6A9DAFC-E4D1-4B0F-8F31-DCE24A9A408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74638" y="6580188"/>
            <a:ext cx="1371600" cy="274637"/>
          </a:xfrm>
        </p:spPr>
        <p:txBody>
          <a:bodyPr/>
          <a:lstStyle>
            <a:lvl1pPr>
              <a:defRPr/>
            </a:lvl1pPr>
          </a:lstStyle>
          <a:p>
            <a:pPr>
              <a:defRPr/>
            </a:pPr>
            <a:r>
              <a:rPr lang="en-US"/>
              <a:t>11-12 Sep 2012</a:t>
            </a:r>
          </a:p>
        </p:txBody>
      </p:sp>
      <p:sp>
        <p:nvSpPr>
          <p:cNvPr id="3" name="Rectangle 5"/>
          <p:cNvSpPr>
            <a:spLocks noGrp="1" noChangeArrowheads="1"/>
          </p:cNvSpPr>
          <p:nvPr>
            <p:ph type="ftr" sz="quarter" idx="11"/>
          </p:nvPr>
        </p:nvSpPr>
        <p:spPr>
          <a:xfrm>
            <a:off x="2011363" y="6580188"/>
            <a:ext cx="5121275" cy="274637"/>
          </a:xfrm>
        </p:spPr>
        <p:txBody>
          <a:bodyPr/>
          <a:lstStyle>
            <a:lvl1pPr>
              <a:defRPr/>
            </a:lvl1pPr>
          </a:lstStyle>
          <a:p>
            <a:pPr>
              <a:defRPr/>
            </a:pPr>
            <a:r>
              <a:rPr lang="en-US"/>
              <a:t>Monsoon Mission International Consultancy meeting  </a:t>
            </a:r>
          </a:p>
        </p:txBody>
      </p:sp>
      <p:sp>
        <p:nvSpPr>
          <p:cNvPr id="4" name="Rectangle 6"/>
          <p:cNvSpPr>
            <a:spLocks noGrp="1" noChangeArrowheads="1"/>
          </p:cNvSpPr>
          <p:nvPr>
            <p:ph type="sldNum" sz="quarter" idx="12"/>
          </p:nvPr>
        </p:nvSpPr>
        <p:spPr/>
        <p:txBody>
          <a:bodyPr/>
          <a:lstStyle>
            <a:lvl1pPr>
              <a:defRPr/>
            </a:lvl1pPr>
          </a:lstStyle>
          <a:p>
            <a:pPr>
              <a:defRPr/>
            </a:pPr>
            <a:fld id="{A5A91C6E-7CA6-481D-9149-DB9029D059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11-12 Sep 2012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Monsoon Mission International Consultancy meeting  </a:t>
            </a:r>
          </a:p>
        </p:txBody>
      </p:sp>
      <p:sp>
        <p:nvSpPr>
          <p:cNvPr id="7" name="Rectangle 6"/>
          <p:cNvSpPr>
            <a:spLocks noGrp="1" noChangeArrowheads="1"/>
          </p:cNvSpPr>
          <p:nvPr>
            <p:ph type="sldNum" sz="quarter" idx="12"/>
          </p:nvPr>
        </p:nvSpPr>
        <p:spPr>
          <a:ln/>
        </p:spPr>
        <p:txBody>
          <a:bodyPr/>
          <a:lstStyle>
            <a:lvl1pPr>
              <a:defRPr/>
            </a:lvl1pPr>
          </a:lstStyle>
          <a:p>
            <a:pPr>
              <a:defRPr/>
            </a:pPr>
            <a:fld id="{7CAA75ED-CAF7-428F-AD05-51CEDFD5DA7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11-12 Sep 2012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Monsoon Mission International Consultancy meeting  </a:t>
            </a:r>
          </a:p>
        </p:txBody>
      </p:sp>
      <p:sp>
        <p:nvSpPr>
          <p:cNvPr id="7" name="Rectangle 6"/>
          <p:cNvSpPr>
            <a:spLocks noGrp="1" noChangeArrowheads="1"/>
          </p:cNvSpPr>
          <p:nvPr>
            <p:ph type="sldNum" sz="quarter" idx="12"/>
          </p:nvPr>
        </p:nvSpPr>
        <p:spPr>
          <a:ln/>
        </p:spPr>
        <p:txBody>
          <a:bodyPr/>
          <a:lstStyle>
            <a:lvl1pPr>
              <a:defRPr/>
            </a:lvl1pPr>
          </a:lstStyle>
          <a:p>
            <a:pPr>
              <a:defRPr/>
            </a:pPr>
            <a:fld id="{6280FFC4-4B2D-4096-B7D7-C60C0A168F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580188"/>
            <a:ext cx="1371600" cy="274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bg2"/>
                </a:solidFill>
              </a:defRPr>
            </a:lvl1pPr>
          </a:lstStyle>
          <a:p>
            <a:pPr>
              <a:defRPr/>
            </a:pPr>
            <a:r>
              <a:rPr lang="en-US"/>
              <a:t>11-12 Sep 2012</a:t>
            </a:r>
          </a:p>
        </p:txBody>
      </p:sp>
      <p:sp>
        <p:nvSpPr>
          <p:cNvPr id="1029" name="Rectangle 5"/>
          <p:cNvSpPr>
            <a:spLocks noGrp="1" noChangeArrowheads="1"/>
          </p:cNvSpPr>
          <p:nvPr>
            <p:ph type="ftr" sz="quarter" idx="3"/>
          </p:nvPr>
        </p:nvSpPr>
        <p:spPr bwMode="auto">
          <a:xfrm>
            <a:off x="2284413" y="6580188"/>
            <a:ext cx="5484812" cy="274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chemeClr val="bg2"/>
                </a:solidFill>
              </a:defRPr>
            </a:lvl1pPr>
          </a:lstStyle>
          <a:p>
            <a:pPr>
              <a:defRPr/>
            </a:pPr>
            <a:r>
              <a:rPr lang="en-US"/>
              <a:t>Monsoon Mission International Consultancy meeting  </a:t>
            </a:r>
          </a:p>
        </p:txBody>
      </p:sp>
      <p:sp>
        <p:nvSpPr>
          <p:cNvPr id="1030" name="Rectangle 6"/>
          <p:cNvSpPr>
            <a:spLocks noGrp="1" noChangeArrowheads="1"/>
          </p:cNvSpPr>
          <p:nvPr>
            <p:ph type="sldNum" sz="quarter" idx="4"/>
          </p:nvPr>
        </p:nvSpPr>
        <p:spPr bwMode="auto">
          <a:xfrm>
            <a:off x="8501063" y="6580188"/>
            <a:ext cx="457200" cy="274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E745B6C-0A6C-427D-B666-021E4EF369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30" r:id="rId2"/>
    <p:sldLayoutId id="2147483831" r:id="rId3"/>
    <p:sldLayoutId id="2147483832" r:id="rId4"/>
    <p:sldLayoutId id="2147483833" r:id="rId5"/>
    <p:sldLayoutId id="2147483834" r:id="rId6"/>
    <p:sldLayoutId id="2147483840" r:id="rId7"/>
    <p:sldLayoutId id="2147483835" r:id="rId8"/>
    <p:sldLayoutId id="2147483836" r:id="rId9"/>
    <p:sldLayoutId id="2147483837" r:id="rId10"/>
    <p:sldLayoutId id="2147483838"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1F3FDF9B-B620-42BC-8065-AC042DE91CD4}" type="slidenum">
              <a:rPr lang="en-US" smtClean="0"/>
              <a:pPr/>
              <a:t>1</a:t>
            </a:fld>
            <a:endParaRPr lang="en-US" smtClean="0"/>
          </a:p>
        </p:txBody>
      </p:sp>
      <p:sp>
        <p:nvSpPr>
          <p:cNvPr id="5123" name="Text Box 2"/>
          <p:cNvSpPr txBox="1">
            <a:spLocks noChangeArrowheads="1"/>
          </p:cNvSpPr>
          <p:nvPr/>
        </p:nvSpPr>
        <p:spPr bwMode="auto">
          <a:xfrm>
            <a:off x="274638" y="274638"/>
            <a:ext cx="8594725" cy="6049962"/>
          </a:xfrm>
          <a:prstGeom prst="rect">
            <a:avLst/>
          </a:prstGeom>
          <a:noFill/>
          <a:ln w="9525">
            <a:noFill/>
            <a:miter lim="800000"/>
            <a:headEnd/>
            <a:tailEnd/>
          </a:ln>
        </p:spPr>
        <p:txBody>
          <a:bodyPr/>
          <a:lstStyle/>
          <a:p>
            <a:endParaRPr lang="en-US" b="1" dirty="0"/>
          </a:p>
          <a:p>
            <a:r>
              <a:rPr lang="en-US" sz="2000" b="1" dirty="0">
                <a:solidFill>
                  <a:srgbClr val="FF0000"/>
                </a:solidFill>
              </a:rPr>
              <a:t>Predictability of intraseasonal oscillatory modes and ENSO-monsoon relationship in NCEP CFS with reference to Indian &amp; Pacific Ocean </a:t>
            </a:r>
            <a:endParaRPr lang="en-US" sz="2000" dirty="0">
              <a:solidFill>
                <a:srgbClr val="FF0000"/>
              </a:solidFill>
            </a:endParaRPr>
          </a:p>
          <a:p>
            <a:pPr algn="ctr"/>
            <a:endParaRPr lang="en-US" sz="1600" b="1" dirty="0">
              <a:solidFill>
                <a:srgbClr val="A50021"/>
              </a:solidFill>
            </a:endParaRPr>
          </a:p>
          <a:p>
            <a:pPr algn="ctr"/>
            <a:endParaRPr lang="en-US" b="1" dirty="0">
              <a:solidFill>
                <a:srgbClr val="A50021"/>
              </a:solidFill>
            </a:endParaRPr>
          </a:p>
          <a:p>
            <a:pPr algn="ctr"/>
            <a:endParaRPr lang="en-US" b="1" dirty="0">
              <a:solidFill>
                <a:srgbClr val="006600"/>
              </a:solidFill>
            </a:endParaRPr>
          </a:p>
          <a:p>
            <a:pPr algn="ctr"/>
            <a:endParaRPr lang="en-US" b="1" dirty="0">
              <a:solidFill>
                <a:srgbClr val="006600"/>
              </a:solidFill>
            </a:endParaRPr>
          </a:p>
          <a:p>
            <a:pPr algn="ctr"/>
            <a:endParaRPr lang="en-US" b="1" u="sng" dirty="0">
              <a:solidFill>
                <a:srgbClr val="006600"/>
              </a:solidFill>
            </a:endParaRPr>
          </a:p>
          <a:p>
            <a:pPr algn="ctr"/>
            <a:endParaRPr lang="en-US" sz="2400" b="1" dirty="0" smtClean="0">
              <a:solidFill>
                <a:srgbClr val="C00000"/>
              </a:solidFill>
            </a:endParaRPr>
          </a:p>
          <a:p>
            <a:pPr algn="ctr"/>
            <a:r>
              <a:rPr lang="en-US" sz="2400" b="1" u="sng" dirty="0" err="1" smtClean="0">
                <a:solidFill>
                  <a:srgbClr val="C00000"/>
                </a:solidFill>
              </a:rPr>
              <a:t>Shailendra</a:t>
            </a:r>
            <a:r>
              <a:rPr lang="en-US" sz="2400" b="1" u="sng" dirty="0" smtClean="0">
                <a:solidFill>
                  <a:srgbClr val="C00000"/>
                </a:solidFill>
              </a:rPr>
              <a:t> </a:t>
            </a:r>
            <a:r>
              <a:rPr lang="en-US" sz="2400" b="1" u="sng" dirty="0" err="1">
                <a:solidFill>
                  <a:srgbClr val="C00000"/>
                </a:solidFill>
              </a:rPr>
              <a:t>Rai</a:t>
            </a:r>
            <a:r>
              <a:rPr lang="en-US" sz="2400" b="1" dirty="0">
                <a:solidFill>
                  <a:srgbClr val="C00000"/>
                </a:solidFill>
              </a:rPr>
              <a:t> (PI</a:t>
            </a:r>
            <a:r>
              <a:rPr lang="en-US" sz="2400" b="1" dirty="0" smtClean="0">
                <a:solidFill>
                  <a:srgbClr val="C00000"/>
                </a:solidFill>
              </a:rPr>
              <a:t>)</a:t>
            </a:r>
          </a:p>
          <a:p>
            <a:pPr algn="ctr"/>
            <a:r>
              <a:rPr lang="en-US" sz="2000" b="1" dirty="0" err="1" smtClean="0">
                <a:solidFill>
                  <a:srgbClr val="C00000"/>
                </a:solidFill>
              </a:rPr>
              <a:t>Avinash</a:t>
            </a:r>
            <a:r>
              <a:rPr lang="en-US" sz="2000" b="1" dirty="0" smtClean="0">
                <a:solidFill>
                  <a:srgbClr val="C00000"/>
                </a:solidFill>
              </a:rPr>
              <a:t> C. </a:t>
            </a:r>
            <a:r>
              <a:rPr lang="en-US" sz="2000" b="1" dirty="0" err="1" smtClean="0">
                <a:solidFill>
                  <a:srgbClr val="C00000"/>
                </a:solidFill>
              </a:rPr>
              <a:t>Pandey</a:t>
            </a:r>
            <a:r>
              <a:rPr lang="en-US" sz="2000" b="1" dirty="0" smtClean="0">
                <a:solidFill>
                  <a:srgbClr val="C00000"/>
                </a:solidFill>
              </a:rPr>
              <a:t> (Co-I)</a:t>
            </a:r>
          </a:p>
          <a:p>
            <a:pPr algn="ctr"/>
            <a:r>
              <a:rPr lang="en-US" sz="2000" b="1" dirty="0" err="1" smtClean="0">
                <a:solidFill>
                  <a:srgbClr val="C00000"/>
                </a:solidFill>
              </a:rPr>
              <a:t>Suneet</a:t>
            </a:r>
            <a:r>
              <a:rPr lang="en-US" sz="2000" b="1" dirty="0" smtClean="0">
                <a:solidFill>
                  <a:srgbClr val="C00000"/>
                </a:solidFill>
              </a:rPr>
              <a:t> </a:t>
            </a:r>
            <a:r>
              <a:rPr lang="en-US" sz="2000" b="1" dirty="0" err="1" smtClean="0">
                <a:solidFill>
                  <a:srgbClr val="C00000"/>
                </a:solidFill>
              </a:rPr>
              <a:t>Dwivedi</a:t>
            </a:r>
            <a:r>
              <a:rPr lang="en-US" sz="2000" b="1" dirty="0" smtClean="0">
                <a:solidFill>
                  <a:srgbClr val="C00000"/>
                </a:solidFill>
              </a:rPr>
              <a:t> (Co-I)</a:t>
            </a:r>
            <a:endParaRPr lang="en-US" sz="2000" b="1" dirty="0">
              <a:solidFill>
                <a:srgbClr val="C00000"/>
              </a:solidFill>
            </a:endParaRPr>
          </a:p>
          <a:p>
            <a:pPr algn="ctr"/>
            <a:endParaRPr lang="en-US" sz="1600" b="1" dirty="0" smtClean="0">
              <a:solidFill>
                <a:srgbClr val="009900"/>
              </a:solidFill>
            </a:endParaRPr>
          </a:p>
          <a:p>
            <a:pPr algn="ctr"/>
            <a:r>
              <a:rPr lang="en-US" sz="1600" b="1" dirty="0" smtClean="0">
                <a:solidFill>
                  <a:srgbClr val="009900"/>
                </a:solidFill>
              </a:rPr>
              <a:t>JRFs: </a:t>
            </a:r>
            <a:r>
              <a:rPr lang="en-US" sz="1600" b="1" dirty="0" err="1" smtClean="0">
                <a:solidFill>
                  <a:srgbClr val="009900"/>
                </a:solidFill>
              </a:rPr>
              <a:t>Dhruva</a:t>
            </a:r>
            <a:r>
              <a:rPr lang="en-US" sz="1600" b="1" dirty="0" smtClean="0">
                <a:solidFill>
                  <a:srgbClr val="009900"/>
                </a:solidFill>
              </a:rPr>
              <a:t> Kumar </a:t>
            </a:r>
            <a:r>
              <a:rPr lang="en-US" sz="1600" b="1" dirty="0" err="1" smtClean="0">
                <a:solidFill>
                  <a:srgbClr val="009900"/>
                </a:solidFill>
              </a:rPr>
              <a:t>Pandey</a:t>
            </a:r>
            <a:r>
              <a:rPr lang="en-US" sz="1600" b="1" dirty="0" smtClean="0">
                <a:solidFill>
                  <a:srgbClr val="009900"/>
                </a:solidFill>
              </a:rPr>
              <a:t> and </a:t>
            </a:r>
            <a:r>
              <a:rPr lang="en-US" sz="1600" b="1" dirty="0" err="1" smtClean="0">
                <a:solidFill>
                  <a:srgbClr val="009900"/>
                </a:solidFill>
              </a:rPr>
              <a:t>Namendra</a:t>
            </a:r>
            <a:r>
              <a:rPr lang="en-US" sz="1600" b="1" dirty="0" smtClean="0">
                <a:solidFill>
                  <a:srgbClr val="009900"/>
                </a:solidFill>
              </a:rPr>
              <a:t> Kumar </a:t>
            </a:r>
            <a:r>
              <a:rPr lang="en-US" sz="1600" b="1" dirty="0" err="1" smtClean="0">
                <a:solidFill>
                  <a:srgbClr val="009900"/>
                </a:solidFill>
              </a:rPr>
              <a:t>Shahi</a:t>
            </a:r>
            <a:endParaRPr lang="en-US" sz="1600" b="1" dirty="0">
              <a:solidFill>
                <a:srgbClr val="009900"/>
              </a:solidFill>
            </a:endParaRPr>
          </a:p>
          <a:p>
            <a:pPr algn="ctr"/>
            <a:endParaRPr lang="en-US" sz="1400" dirty="0">
              <a:solidFill>
                <a:srgbClr val="0000FF"/>
              </a:solidFill>
            </a:endParaRPr>
          </a:p>
          <a:p>
            <a:pPr algn="ctr"/>
            <a:endParaRPr lang="en-US" sz="1400" dirty="0" smtClean="0">
              <a:solidFill>
                <a:srgbClr val="0000FF"/>
              </a:solidFill>
            </a:endParaRPr>
          </a:p>
          <a:p>
            <a:pPr algn="ctr"/>
            <a:r>
              <a:rPr lang="en-US" dirty="0" smtClean="0">
                <a:solidFill>
                  <a:srgbClr val="0000FF"/>
                </a:solidFill>
              </a:rPr>
              <a:t>K</a:t>
            </a:r>
            <a:r>
              <a:rPr lang="en-US" dirty="0">
                <a:solidFill>
                  <a:srgbClr val="0000FF"/>
                </a:solidFill>
              </a:rPr>
              <a:t>. </a:t>
            </a:r>
            <a:r>
              <a:rPr lang="en-US" dirty="0" err="1">
                <a:solidFill>
                  <a:srgbClr val="0000FF"/>
                </a:solidFill>
              </a:rPr>
              <a:t>Banerjee</a:t>
            </a:r>
            <a:r>
              <a:rPr lang="en-US" dirty="0">
                <a:solidFill>
                  <a:srgbClr val="0000FF"/>
                </a:solidFill>
              </a:rPr>
              <a:t> Centre of Atmospheric and Ocean Studies</a:t>
            </a:r>
          </a:p>
          <a:p>
            <a:pPr algn="ctr"/>
            <a:r>
              <a:rPr lang="en-US" dirty="0">
                <a:solidFill>
                  <a:srgbClr val="0000FF"/>
                </a:solidFill>
              </a:rPr>
              <a:t>University of Allahabad, Allahabad, UP, India</a:t>
            </a:r>
          </a:p>
          <a:p>
            <a:pPr algn="ctr"/>
            <a:endParaRPr lang="en-US" sz="1400" dirty="0">
              <a:solidFill>
                <a:srgbClr val="006600"/>
              </a:solidFill>
            </a:endParaRPr>
          </a:p>
          <a:p>
            <a:pPr algn="ctr"/>
            <a:endParaRPr lang="en-US" b="1" dirty="0">
              <a:solidFill>
                <a:srgbClr val="006600"/>
              </a:solidFill>
            </a:endParaRPr>
          </a:p>
          <a:p>
            <a:pPr algn="ctr"/>
            <a:r>
              <a:rPr lang="en-US" b="1" dirty="0" smtClean="0">
                <a:solidFill>
                  <a:srgbClr val="0000FF"/>
                </a:solidFill>
              </a:rPr>
              <a:t>A</a:t>
            </a:r>
            <a:r>
              <a:rPr lang="en-US" b="1" dirty="0">
                <a:solidFill>
                  <a:srgbClr val="0000FF"/>
                </a:solidFill>
              </a:rPr>
              <a:t>. K. </a:t>
            </a:r>
            <a:r>
              <a:rPr lang="en-US" b="1" dirty="0" err="1">
                <a:solidFill>
                  <a:srgbClr val="0000FF"/>
                </a:solidFill>
              </a:rPr>
              <a:t>Sahai</a:t>
            </a:r>
            <a:r>
              <a:rPr lang="en-US" b="1" dirty="0">
                <a:solidFill>
                  <a:srgbClr val="0000FF"/>
                </a:solidFill>
              </a:rPr>
              <a:t> </a:t>
            </a:r>
            <a:r>
              <a:rPr lang="en-US" b="1" dirty="0" smtClean="0">
                <a:solidFill>
                  <a:srgbClr val="0000FF"/>
                </a:solidFill>
              </a:rPr>
              <a:t>(Collaborating </a:t>
            </a:r>
            <a:r>
              <a:rPr lang="en-US" b="1" dirty="0">
                <a:solidFill>
                  <a:srgbClr val="0000FF"/>
                </a:solidFill>
              </a:rPr>
              <a:t>Scientist)</a:t>
            </a:r>
          </a:p>
          <a:p>
            <a:pPr algn="ctr"/>
            <a:r>
              <a:rPr lang="en-US" sz="1400" dirty="0">
                <a:solidFill>
                  <a:srgbClr val="0000FF"/>
                </a:solidFill>
              </a:rPr>
              <a:t>Indian Institute of Tropical Meteorology, </a:t>
            </a:r>
            <a:r>
              <a:rPr lang="en-US" sz="1400" dirty="0" err="1">
                <a:solidFill>
                  <a:srgbClr val="0000FF"/>
                </a:solidFill>
              </a:rPr>
              <a:t>Pashan</a:t>
            </a:r>
            <a:r>
              <a:rPr lang="en-US" sz="1400" dirty="0">
                <a:solidFill>
                  <a:srgbClr val="0000FF"/>
                </a:solidFill>
              </a:rPr>
              <a:t>, </a:t>
            </a:r>
            <a:r>
              <a:rPr lang="en-US" sz="1400" dirty="0" err="1">
                <a:solidFill>
                  <a:srgbClr val="0000FF"/>
                </a:solidFill>
              </a:rPr>
              <a:t>Pune</a:t>
            </a:r>
            <a:endParaRPr lang="en-US" sz="1400" dirty="0">
              <a:solidFill>
                <a:srgbClr val="0000FF"/>
              </a:solidFill>
            </a:endParaRPr>
          </a:p>
          <a:p>
            <a:pPr algn="ctr"/>
            <a:endParaRPr lang="en-US" sz="1400" dirty="0">
              <a:solidFill>
                <a:srgbClr val="006600"/>
              </a:solidFill>
            </a:endParaRPr>
          </a:p>
          <a:p>
            <a:pPr algn="ctr"/>
            <a:endParaRPr lang="en-US" sz="1400" dirty="0">
              <a:solidFill>
                <a:srgbClr val="006600"/>
              </a:solidFill>
            </a:endParaRPr>
          </a:p>
          <a:p>
            <a:pPr algn="ctr"/>
            <a:endParaRPr lang="en-US" sz="1600" dirty="0">
              <a:solidFill>
                <a:srgbClr val="A50021"/>
              </a:solidFill>
            </a:endParaRPr>
          </a:p>
        </p:txBody>
      </p:sp>
      <p:pic>
        <p:nvPicPr>
          <p:cNvPr id="5124" name="Picture 8"/>
          <p:cNvPicPr>
            <a:picLocks noChangeAspect="1" noChangeArrowheads="1"/>
          </p:cNvPicPr>
          <p:nvPr/>
        </p:nvPicPr>
        <p:blipFill>
          <a:blip r:embed="rId3" cstate="print"/>
          <a:srcRect/>
          <a:stretch>
            <a:fillRect/>
          </a:stretch>
        </p:blipFill>
        <p:spPr bwMode="auto">
          <a:xfrm>
            <a:off x="3048000" y="1524000"/>
            <a:ext cx="1203325" cy="1203325"/>
          </a:xfrm>
          <a:prstGeom prst="rect">
            <a:avLst/>
          </a:prstGeom>
          <a:noFill/>
          <a:ln w="9525">
            <a:noFill/>
            <a:miter lim="800000"/>
            <a:headEnd/>
            <a:tailEnd/>
          </a:ln>
        </p:spPr>
      </p:pic>
      <p:pic>
        <p:nvPicPr>
          <p:cNvPr id="5127" name="Picture 9"/>
          <p:cNvPicPr>
            <a:picLocks noChangeAspect="1" noChangeArrowheads="1"/>
          </p:cNvPicPr>
          <p:nvPr/>
        </p:nvPicPr>
        <p:blipFill>
          <a:blip r:embed="rId4" cstate="print"/>
          <a:srcRect/>
          <a:stretch>
            <a:fillRect/>
          </a:stretch>
        </p:blipFill>
        <p:spPr bwMode="auto">
          <a:xfrm>
            <a:off x="4876800" y="1447800"/>
            <a:ext cx="1265351"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533400" y="685800"/>
            <a:ext cx="6096000" cy="5943600"/>
          </a:xfrm>
          <a:prstGeom prst="rect">
            <a:avLst/>
          </a:prstGeom>
          <a:noFill/>
          <a:ln w="9525">
            <a:noFill/>
            <a:miter lim="800000"/>
            <a:headEnd/>
            <a:tailEnd/>
          </a:ln>
        </p:spPr>
      </p:pic>
      <p:sp>
        <p:nvSpPr>
          <p:cNvPr id="3" name="TextBox 2"/>
          <p:cNvSpPr txBox="1"/>
          <p:nvPr/>
        </p:nvSpPr>
        <p:spPr>
          <a:xfrm>
            <a:off x="533400" y="228600"/>
            <a:ext cx="7315200"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Forecast error growth rate of model forecast for different months</a:t>
            </a:r>
            <a:endParaRPr lang="en-US" sz="2000" b="1" dirty="0">
              <a:latin typeface="Times New Roman" pitchFamily="18" charset="0"/>
              <a:cs typeface="Times New Roman" pitchFamily="18" charset="0"/>
            </a:endParaRPr>
          </a:p>
        </p:txBody>
      </p:sp>
      <p:sp>
        <p:nvSpPr>
          <p:cNvPr id="4" name="Rectangle 3"/>
          <p:cNvSpPr/>
          <p:nvPr/>
        </p:nvSpPr>
        <p:spPr>
          <a:xfrm>
            <a:off x="5029200" y="1000780"/>
            <a:ext cx="1447800" cy="523220"/>
          </a:xfrm>
          <a:prstGeom prst="rect">
            <a:avLst/>
          </a:prstGeom>
        </p:spPr>
        <p:txBody>
          <a:bodyPr wrap="square">
            <a:spAutoFit/>
          </a:bodyPr>
          <a:lstStyle/>
          <a:p>
            <a:r>
              <a:rPr lang="en-US" sz="1400" dirty="0" smtClean="0">
                <a:latin typeface="Times New Roman" pitchFamily="18" charset="0"/>
                <a:cs typeface="Times New Roman" pitchFamily="18" charset="0"/>
              </a:rPr>
              <a:t>______ GPCP</a:t>
            </a:r>
          </a:p>
          <a:p>
            <a:r>
              <a:rPr lang="en-US" sz="1400" dirty="0" smtClean="0">
                <a:latin typeface="Times New Roman" pitchFamily="18" charset="0"/>
                <a:cs typeface="Times New Roman" pitchFamily="18" charset="0"/>
              </a:rPr>
              <a:t>………  IMD</a:t>
            </a:r>
            <a:endParaRPr lang="en-US" sz="1400" dirty="0">
              <a:latin typeface="Times New Roman" pitchFamily="18" charset="0"/>
              <a:cs typeface="Times New Roman" pitchFamily="18" charset="0"/>
            </a:endParaRPr>
          </a:p>
        </p:txBody>
      </p:sp>
      <p:sp>
        <p:nvSpPr>
          <p:cNvPr id="5" name="Rectangle 4"/>
          <p:cNvSpPr/>
          <p:nvPr/>
        </p:nvSpPr>
        <p:spPr>
          <a:xfrm>
            <a:off x="6858000" y="1066800"/>
            <a:ext cx="2057400" cy="3139321"/>
          </a:xfrm>
          <a:prstGeom prst="rect">
            <a:avLst/>
          </a:prstGeom>
        </p:spPr>
        <p:txBody>
          <a:bodyPr wrap="square">
            <a:spAutoFit/>
          </a:bodyPr>
          <a:lstStyle/>
          <a:p>
            <a:pPr algn="just"/>
            <a:r>
              <a:rPr lang="en-US" dirty="0" smtClean="0">
                <a:solidFill>
                  <a:srgbClr val="C00000"/>
                </a:solidFill>
                <a:latin typeface="Times New Roman" pitchFamily="18" charset="0"/>
                <a:cs typeface="Times New Roman" pitchFamily="18" charset="0"/>
              </a:rPr>
              <a:t>Forecast error is defines as the difference between the predicted values and the observed values. Then we have computed root mean square error (RMSE) for all the ensemble member and each year.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533400" y="228600"/>
            <a:ext cx="73152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533401" y="228600"/>
            <a:ext cx="6324600" cy="6400800"/>
          </a:xfrm>
          <a:prstGeom prst="rect">
            <a:avLst/>
          </a:prstGeom>
          <a:noFill/>
          <a:ln w="9525">
            <a:noFill/>
            <a:miter lim="800000"/>
            <a:headEnd/>
            <a:tailEnd/>
          </a:ln>
        </p:spPr>
      </p:pic>
      <p:sp>
        <p:nvSpPr>
          <p:cNvPr id="3" name="Rectangle 2"/>
          <p:cNvSpPr/>
          <p:nvPr/>
        </p:nvSpPr>
        <p:spPr>
          <a:xfrm>
            <a:off x="7010400" y="228600"/>
            <a:ext cx="1981200" cy="4247317"/>
          </a:xfrm>
          <a:prstGeom prst="rect">
            <a:avLst/>
          </a:prstGeom>
        </p:spPr>
        <p:txBody>
          <a:bodyPr wrap="square">
            <a:spAutoFit/>
          </a:bodyPr>
          <a:lstStyle/>
          <a:p>
            <a:pPr algn="just"/>
            <a:r>
              <a:rPr lang="en-US" dirty="0" smtClean="0">
                <a:solidFill>
                  <a:srgbClr val="C00000"/>
                </a:solidFill>
                <a:latin typeface="Times New Roman" pitchFamily="18" charset="0"/>
                <a:cs typeface="Times New Roman" pitchFamily="18" charset="0"/>
              </a:rPr>
              <a:t>Predictability error of a model is computed by taking one ensemble member as truth and taken difference of precipitation from rest of the ensemble members with this member. Then RMSE is computed as in the case of Forecast error.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457200" y="228600"/>
            <a:ext cx="76962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3"/>
          <p:cNvSpPr>
            <a:spLocks noGrp="1"/>
          </p:cNvSpPr>
          <p:nvPr>
            <p:ph type="sldNum" sz="quarter" idx="12"/>
          </p:nvPr>
        </p:nvSpPr>
        <p:spPr>
          <a:noFill/>
        </p:spPr>
        <p:txBody>
          <a:bodyPr/>
          <a:lstStyle/>
          <a:p>
            <a:fld id="{FE208CF0-A968-4961-958B-FCB54969C95B}" type="slidenum">
              <a:rPr lang="en-US" smtClean="0">
                <a:latin typeface="Arial" pitchFamily="34" charset="0"/>
              </a:rPr>
              <a:pPr/>
              <a:t>14</a:t>
            </a:fld>
            <a:endParaRPr lang="en-US" smtClean="0">
              <a:latin typeface="Arial" pitchFamily="34" charset="0"/>
            </a:endParaRPr>
          </a:p>
        </p:txBody>
      </p:sp>
      <p:sp>
        <p:nvSpPr>
          <p:cNvPr id="1029" name="Text Box 2"/>
          <p:cNvSpPr txBox="1">
            <a:spLocks noChangeArrowheads="1"/>
          </p:cNvSpPr>
          <p:nvPr/>
        </p:nvSpPr>
        <p:spPr bwMode="auto">
          <a:xfrm>
            <a:off x="274638" y="274638"/>
            <a:ext cx="8594725" cy="457200"/>
          </a:xfrm>
          <a:prstGeom prst="rect">
            <a:avLst/>
          </a:prstGeom>
          <a:noFill/>
          <a:ln w="9525">
            <a:noFill/>
            <a:miter lim="800000"/>
            <a:headEnd/>
            <a:tailEnd/>
          </a:ln>
        </p:spPr>
        <p:txBody>
          <a:bodyPr/>
          <a:lstStyle/>
          <a:p>
            <a:pPr algn="ctr"/>
            <a:r>
              <a:rPr lang="en-US" b="1">
                <a:solidFill>
                  <a:srgbClr val="3333CC"/>
                </a:solidFill>
              </a:rPr>
              <a:t>Error Growth Rate</a:t>
            </a:r>
            <a:endParaRPr lang="en-US" sz="1600"/>
          </a:p>
        </p:txBody>
      </p:sp>
      <p:sp>
        <p:nvSpPr>
          <p:cNvPr id="1031" name="Text Box 4"/>
          <p:cNvSpPr txBox="1">
            <a:spLocks noChangeArrowheads="1"/>
          </p:cNvSpPr>
          <p:nvPr/>
        </p:nvSpPr>
        <p:spPr bwMode="auto">
          <a:xfrm>
            <a:off x="274638" y="822325"/>
            <a:ext cx="3656012" cy="5761038"/>
          </a:xfrm>
          <a:prstGeom prst="rect">
            <a:avLst/>
          </a:prstGeom>
          <a:noFill/>
          <a:ln w="9525">
            <a:noFill/>
            <a:miter lim="800000"/>
            <a:headEnd/>
            <a:tailEnd/>
          </a:ln>
        </p:spPr>
        <p:txBody>
          <a:bodyPr/>
          <a:lstStyle/>
          <a:p>
            <a:r>
              <a:rPr lang="en-US" sz="1600" b="1">
                <a:solidFill>
                  <a:srgbClr val="006600"/>
                </a:solidFill>
              </a:rPr>
              <a:t>Growth rate of errors using Lorenz’s formula</a:t>
            </a:r>
          </a:p>
          <a:p>
            <a:endParaRPr lang="en-US" sz="1600">
              <a:solidFill>
                <a:srgbClr val="000000"/>
              </a:solidFill>
              <a:ea typeface="Times New Roman" pitchFamily="18" charset="0"/>
              <a:cs typeface="Arial" pitchFamily="34" charset="0"/>
            </a:endParaRPr>
          </a:p>
          <a:p>
            <a:r>
              <a:rPr lang="en-US" sz="1600">
                <a:solidFill>
                  <a:srgbClr val="000000"/>
                </a:solidFill>
                <a:ea typeface="Times New Roman" pitchFamily="18" charset="0"/>
                <a:cs typeface="Arial" pitchFamily="34" charset="0"/>
              </a:rPr>
              <a:t>An approximate formula can be fitted to the error curve. If </a:t>
            </a:r>
            <a:r>
              <a:rPr lang="en-US" i="1">
                <a:solidFill>
                  <a:srgbClr val="000000"/>
                </a:solidFill>
                <a:latin typeface="Times New Roman" pitchFamily="18" charset="0"/>
                <a:ea typeface="Times New Roman" pitchFamily="18" charset="0"/>
                <a:cs typeface="Arial" pitchFamily="34" charset="0"/>
              </a:rPr>
              <a:t>E</a:t>
            </a:r>
            <a:r>
              <a:rPr lang="en-US" sz="1600">
                <a:solidFill>
                  <a:srgbClr val="000000"/>
                </a:solidFill>
                <a:ea typeface="Times New Roman" pitchFamily="18" charset="0"/>
                <a:cs typeface="Arial" pitchFamily="34" charset="0"/>
              </a:rPr>
              <a:t> is the mean error, the exponential growth is given by the equation</a:t>
            </a:r>
          </a:p>
          <a:p>
            <a:endParaRPr lang="en-US" sz="1600">
              <a:solidFill>
                <a:srgbClr val="000000"/>
              </a:solidFill>
              <a:ea typeface="Times New Roman" pitchFamily="18" charset="0"/>
              <a:cs typeface="Arial" pitchFamily="34" charset="0"/>
            </a:endParaRPr>
          </a:p>
          <a:p>
            <a:endParaRPr lang="en-US" sz="1600">
              <a:solidFill>
                <a:srgbClr val="000000"/>
              </a:solidFill>
              <a:ea typeface="Times New Roman" pitchFamily="18" charset="0"/>
              <a:cs typeface="Arial" pitchFamily="34" charset="0"/>
            </a:endParaRPr>
          </a:p>
          <a:p>
            <a:endParaRPr lang="en-US" sz="1600">
              <a:solidFill>
                <a:srgbClr val="000000"/>
              </a:solidFill>
              <a:ea typeface="Times New Roman" pitchFamily="18" charset="0"/>
              <a:cs typeface="Arial" pitchFamily="34" charset="0"/>
            </a:endParaRPr>
          </a:p>
          <a:p>
            <a:r>
              <a:rPr lang="en-US" sz="1600">
                <a:solidFill>
                  <a:srgbClr val="000000"/>
                </a:solidFill>
                <a:ea typeface="Times New Roman" pitchFamily="18" charset="0"/>
                <a:cs typeface="Arial" pitchFamily="34" charset="0"/>
              </a:rPr>
              <a:t>The errors do not grow forever.  The modified error equation is</a:t>
            </a:r>
          </a:p>
          <a:p>
            <a:endParaRPr lang="en-US" sz="1600">
              <a:solidFill>
                <a:srgbClr val="000000"/>
              </a:solidFill>
              <a:ea typeface="Times New Roman" pitchFamily="18" charset="0"/>
              <a:cs typeface="Arial" pitchFamily="34" charset="0"/>
            </a:endParaRPr>
          </a:p>
          <a:p>
            <a:endParaRPr lang="en-US" sz="1600">
              <a:solidFill>
                <a:srgbClr val="000000"/>
              </a:solidFill>
              <a:ea typeface="Times New Roman" pitchFamily="18" charset="0"/>
              <a:cs typeface="Arial" pitchFamily="34" charset="0"/>
            </a:endParaRPr>
          </a:p>
          <a:p>
            <a:endParaRPr lang="en-US" sz="1600">
              <a:solidFill>
                <a:srgbClr val="000000"/>
              </a:solidFill>
              <a:ea typeface="Times New Roman" pitchFamily="18" charset="0"/>
              <a:cs typeface="Arial" pitchFamily="34" charset="0"/>
            </a:endParaRPr>
          </a:p>
          <a:p>
            <a:r>
              <a:rPr lang="en-US" sz="1600">
                <a:solidFill>
                  <a:srgbClr val="000000"/>
                </a:solidFill>
                <a:ea typeface="Times New Roman" pitchFamily="18" charset="0"/>
                <a:cs typeface="Arial" pitchFamily="34" charset="0"/>
              </a:rPr>
              <a:t>where </a:t>
            </a:r>
            <a:r>
              <a:rPr lang="en-US" i="1">
                <a:solidFill>
                  <a:srgbClr val="000000"/>
                </a:solidFill>
                <a:latin typeface="Times New Roman" pitchFamily="18" charset="0"/>
                <a:ea typeface="Times New Roman" pitchFamily="18" charset="0"/>
                <a:cs typeface="Arial" pitchFamily="34" charset="0"/>
              </a:rPr>
              <a:t>s</a:t>
            </a:r>
            <a:r>
              <a:rPr lang="en-US" sz="1600">
                <a:solidFill>
                  <a:srgbClr val="000000"/>
                </a:solidFill>
                <a:ea typeface="Times New Roman" pitchFamily="18" charset="0"/>
                <a:cs typeface="Arial" pitchFamily="34" charset="0"/>
              </a:rPr>
              <a:t> is so chosen that </a:t>
            </a:r>
            <a:r>
              <a:rPr lang="en-US" i="1">
                <a:solidFill>
                  <a:srgbClr val="000000"/>
                </a:solidFill>
                <a:latin typeface="Times New Roman" pitchFamily="18" charset="0"/>
                <a:ea typeface="Times New Roman" pitchFamily="18" charset="0"/>
                <a:cs typeface="Arial" pitchFamily="34" charset="0"/>
              </a:rPr>
              <a:t>E</a:t>
            </a:r>
            <a:r>
              <a:rPr lang="en-US" i="1" baseline="-25000">
                <a:solidFill>
                  <a:srgbClr val="000000"/>
                </a:solidFill>
                <a:latin typeface="Times New Roman" pitchFamily="18" charset="0"/>
                <a:ea typeface="Times New Roman" pitchFamily="18" charset="0"/>
                <a:cs typeface="Arial" pitchFamily="34" charset="0"/>
              </a:rPr>
              <a:t>s</a:t>
            </a:r>
            <a:r>
              <a:rPr lang="en-US">
                <a:solidFill>
                  <a:srgbClr val="000000"/>
                </a:solidFill>
                <a:latin typeface="Times New Roman" pitchFamily="18" charset="0"/>
                <a:ea typeface="Times New Roman" pitchFamily="18" charset="0"/>
                <a:cs typeface="Arial" pitchFamily="34" charset="0"/>
              </a:rPr>
              <a:t>= </a:t>
            </a:r>
            <a:r>
              <a:rPr lang="el-GR" i="1">
                <a:solidFill>
                  <a:srgbClr val="000000"/>
                </a:solidFill>
                <a:latin typeface="Times New Roman" pitchFamily="18" charset="0"/>
                <a:ea typeface="Times New Roman" pitchFamily="18" charset="0"/>
                <a:cs typeface="Arial" pitchFamily="34" charset="0"/>
              </a:rPr>
              <a:t>λ</a:t>
            </a:r>
            <a:r>
              <a:rPr lang="en-US" baseline="-25000">
                <a:solidFill>
                  <a:srgbClr val="000000"/>
                </a:solidFill>
                <a:latin typeface="Times New Roman" pitchFamily="18" charset="0"/>
                <a:ea typeface="Times New Roman" pitchFamily="18" charset="0"/>
                <a:cs typeface="Arial" pitchFamily="34" charset="0"/>
              </a:rPr>
              <a:t>1</a:t>
            </a:r>
            <a:r>
              <a:rPr lang="en-US">
                <a:solidFill>
                  <a:srgbClr val="000000"/>
                </a:solidFill>
                <a:latin typeface="Times New Roman" pitchFamily="18" charset="0"/>
                <a:ea typeface="Times New Roman" pitchFamily="18" charset="0"/>
                <a:cs typeface="Arial" pitchFamily="34" charset="0"/>
              </a:rPr>
              <a:t>/</a:t>
            </a:r>
            <a:r>
              <a:rPr lang="en-US" i="1">
                <a:solidFill>
                  <a:srgbClr val="000000"/>
                </a:solidFill>
                <a:latin typeface="Times New Roman" pitchFamily="18" charset="0"/>
                <a:ea typeface="Times New Roman" pitchFamily="18" charset="0"/>
                <a:cs typeface="Arial" pitchFamily="34" charset="0"/>
              </a:rPr>
              <a:t>s</a:t>
            </a:r>
            <a:r>
              <a:rPr lang="en-US" sz="1600">
                <a:solidFill>
                  <a:srgbClr val="000000"/>
                </a:solidFill>
                <a:ea typeface="Times New Roman" pitchFamily="18" charset="0"/>
                <a:cs typeface="Arial" pitchFamily="34" charset="0"/>
              </a:rPr>
              <a:t> is the saturation value of </a:t>
            </a:r>
            <a:r>
              <a:rPr lang="en-US" i="1">
                <a:solidFill>
                  <a:srgbClr val="000000"/>
                </a:solidFill>
                <a:latin typeface="Times New Roman" pitchFamily="18" charset="0"/>
                <a:ea typeface="Times New Roman" pitchFamily="18" charset="0"/>
                <a:cs typeface="Arial" pitchFamily="34" charset="0"/>
              </a:rPr>
              <a:t>E</a:t>
            </a:r>
            <a:r>
              <a:rPr lang="en-US" sz="1600">
                <a:solidFill>
                  <a:srgbClr val="000000"/>
                </a:solidFill>
                <a:ea typeface="Times New Roman" pitchFamily="18" charset="0"/>
                <a:cs typeface="Arial" pitchFamily="34" charset="0"/>
              </a:rPr>
              <a:t>. The solution involves a </a:t>
            </a:r>
            <a:r>
              <a:rPr lang="en-US" sz="1600" i="1">
                <a:solidFill>
                  <a:srgbClr val="000000"/>
                </a:solidFill>
                <a:ea typeface="Times New Roman" pitchFamily="18" charset="0"/>
                <a:cs typeface="Arial" pitchFamily="34" charset="0"/>
              </a:rPr>
              <a:t>tanh </a:t>
            </a:r>
            <a:r>
              <a:rPr lang="en-US" sz="1600">
                <a:solidFill>
                  <a:srgbClr val="000000"/>
                </a:solidFill>
                <a:ea typeface="Times New Roman" pitchFamily="18" charset="0"/>
                <a:cs typeface="Arial" pitchFamily="34" charset="0"/>
              </a:rPr>
              <a:t>function.</a:t>
            </a:r>
          </a:p>
          <a:p>
            <a:endParaRPr lang="en-US" sz="1600">
              <a:solidFill>
                <a:srgbClr val="000000"/>
              </a:solidFill>
              <a:ea typeface="Times New Roman" pitchFamily="18" charset="0"/>
              <a:cs typeface="Arial" pitchFamily="34" charset="0"/>
            </a:endParaRPr>
          </a:p>
          <a:p>
            <a:r>
              <a:rPr lang="en-US" sz="1600">
                <a:solidFill>
                  <a:srgbClr val="000000"/>
                </a:solidFill>
                <a:ea typeface="Times New Roman" pitchFamily="18" charset="0"/>
                <a:cs typeface="Arial" pitchFamily="34" charset="0"/>
              </a:rPr>
              <a:t>The doubling time of the errors is </a:t>
            </a:r>
          </a:p>
          <a:p>
            <a:r>
              <a:rPr lang="en-US" i="1">
                <a:solidFill>
                  <a:srgbClr val="000000"/>
                </a:solidFill>
                <a:latin typeface="Times New Roman" pitchFamily="18" charset="0"/>
                <a:ea typeface="Times New Roman" pitchFamily="18" charset="0"/>
                <a:cs typeface="Arial" pitchFamily="34" charset="0"/>
              </a:rPr>
              <a:t> t</a:t>
            </a:r>
            <a:r>
              <a:rPr lang="en-US" baseline="-25000">
                <a:solidFill>
                  <a:srgbClr val="000000"/>
                </a:solidFill>
                <a:latin typeface="Times New Roman" pitchFamily="18" charset="0"/>
                <a:ea typeface="Times New Roman" pitchFamily="18" charset="0"/>
                <a:cs typeface="Arial" pitchFamily="34" charset="0"/>
              </a:rPr>
              <a:t>d </a:t>
            </a:r>
            <a:r>
              <a:rPr lang="en-US">
                <a:solidFill>
                  <a:srgbClr val="000000"/>
                </a:solidFill>
                <a:latin typeface="Times New Roman" pitchFamily="18" charset="0"/>
                <a:ea typeface="Times New Roman" pitchFamily="18" charset="0"/>
                <a:cs typeface="Arial" pitchFamily="34" charset="0"/>
              </a:rPr>
              <a:t>= (ln2)/</a:t>
            </a:r>
            <a:r>
              <a:rPr lang="el-GR" i="1">
                <a:solidFill>
                  <a:srgbClr val="000000"/>
                </a:solidFill>
                <a:latin typeface="Times New Roman" pitchFamily="18" charset="0"/>
                <a:ea typeface="Times New Roman" pitchFamily="18" charset="0"/>
                <a:cs typeface="Arial" pitchFamily="34" charset="0"/>
              </a:rPr>
              <a:t>λ</a:t>
            </a:r>
            <a:r>
              <a:rPr lang="en-US" baseline="-25000">
                <a:solidFill>
                  <a:srgbClr val="000000"/>
                </a:solidFill>
                <a:latin typeface="Times New Roman" pitchFamily="18" charset="0"/>
                <a:ea typeface="Times New Roman" pitchFamily="18" charset="0"/>
                <a:cs typeface="Arial" pitchFamily="34" charset="0"/>
              </a:rPr>
              <a:t>1</a:t>
            </a:r>
            <a:endParaRPr lang="en-US" sz="1600"/>
          </a:p>
        </p:txBody>
      </p:sp>
      <p:graphicFrame>
        <p:nvGraphicFramePr>
          <p:cNvPr id="1026" name="Object 5"/>
          <p:cNvGraphicFramePr>
            <a:graphicFrameLocks noChangeAspect="1"/>
          </p:cNvGraphicFramePr>
          <p:nvPr/>
        </p:nvGraphicFramePr>
        <p:xfrm>
          <a:off x="457200" y="2667000"/>
          <a:ext cx="990600" cy="614363"/>
        </p:xfrm>
        <a:graphic>
          <a:graphicData uri="http://schemas.openxmlformats.org/presentationml/2006/ole">
            <p:oleObj spid="_x0000_s33794" name="Equation" r:id="rId3" imgW="634680" imgH="393480" progId="Equation.3">
              <p:embed/>
            </p:oleObj>
          </a:graphicData>
        </a:graphic>
      </p:graphicFrame>
      <p:graphicFrame>
        <p:nvGraphicFramePr>
          <p:cNvPr id="1027" name="Object 6"/>
          <p:cNvGraphicFramePr>
            <a:graphicFrameLocks noChangeAspect="1"/>
          </p:cNvGraphicFramePr>
          <p:nvPr/>
        </p:nvGraphicFramePr>
        <p:xfrm>
          <a:off x="304800" y="3962400"/>
          <a:ext cx="1543050" cy="614363"/>
        </p:xfrm>
        <a:graphic>
          <a:graphicData uri="http://schemas.openxmlformats.org/presentationml/2006/ole">
            <p:oleObj spid="_x0000_s33795" name="Equation" r:id="rId4" imgW="990360" imgH="393480" progId="Equation.3">
              <p:embed/>
            </p:oleObj>
          </a:graphicData>
        </a:graphic>
      </p:graphicFrame>
      <p:pic>
        <p:nvPicPr>
          <p:cNvPr id="10" name="Picture 9"/>
          <p:cNvPicPr/>
          <p:nvPr/>
        </p:nvPicPr>
        <p:blipFill>
          <a:blip r:embed="rId5" cstate="print"/>
          <a:srcRect/>
          <a:stretch>
            <a:fillRect/>
          </a:stretch>
        </p:blipFill>
        <p:spPr bwMode="auto">
          <a:xfrm>
            <a:off x="3962400" y="838200"/>
            <a:ext cx="492887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A91C6E-7CA6-481D-9149-DB9029D059EA}" type="slidenum">
              <a:rPr lang="en-US" smtClean="0"/>
              <a:pPr>
                <a:defRPr/>
              </a:pPr>
              <a:t>15</a:t>
            </a:fld>
            <a:endParaRPr lang="en-US"/>
          </a:p>
        </p:txBody>
      </p:sp>
      <p:graphicFrame>
        <p:nvGraphicFramePr>
          <p:cNvPr id="5" name="Table 4"/>
          <p:cNvGraphicFramePr>
            <a:graphicFrameLocks noGrp="1"/>
          </p:cNvGraphicFramePr>
          <p:nvPr/>
        </p:nvGraphicFramePr>
        <p:xfrm>
          <a:off x="304800" y="1066800"/>
          <a:ext cx="8610601" cy="5568696"/>
        </p:xfrm>
        <a:graphic>
          <a:graphicData uri="http://schemas.openxmlformats.org/drawingml/2006/table">
            <a:tbl>
              <a:tblPr>
                <a:tableStyleId>{08FB837D-C827-4EFA-A057-4D05807E0F7C}</a:tableStyleId>
              </a:tblPr>
              <a:tblGrid>
                <a:gridCol w="2253643"/>
                <a:gridCol w="1723430"/>
                <a:gridCol w="1325067"/>
                <a:gridCol w="1723430"/>
                <a:gridCol w="1585031"/>
              </a:tblGrid>
              <a:tr h="212090">
                <a:tc>
                  <a:txBody>
                    <a:bodyPr/>
                    <a:lstStyle/>
                    <a:p>
                      <a:pPr algn="ctr">
                        <a:lnSpc>
                          <a:spcPct val="115000"/>
                        </a:lnSpc>
                        <a:spcAft>
                          <a:spcPts val="0"/>
                        </a:spcAft>
                      </a:pPr>
                      <a:r>
                        <a:rPr lang="en-US" sz="1800" dirty="0"/>
                        <a:t>Regions</a:t>
                      </a:r>
                      <a:endParaRPr lang="en-IN" sz="1800" dirty="0">
                        <a:latin typeface="Calibri"/>
                        <a:ea typeface="Times New Roman"/>
                        <a:cs typeface="Mangal"/>
                      </a:endParaRPr>
                    </a:p>
                  </a:txBody>
                  <a:tcPr marL="68580" marR="68580" marT="0" marB="0"/>
                </a:tc>
                <a:tc gridSpan="2">
                  <a:txBody>
                    <a:bodyPr/>
                    <a:lstStyle/>
                    <a:p>
                      <a:pPr algn="ctr">
                        <a:lnSpc>
                          <a:spcPct val="200000"/>
                        </a:lnSpc>
                        <a:spcAft>
                          <a:spcPts val="0"/>
                        </a:spcAft>
                      </a:pPr>
                      <a:r>
                        <a:rPr lang="en-US" sz="1800" dirty="0"/>
                        <a:t>June Forecast</a:t>
                      </a:r>
                      <a:endParaRPr lang="en-IN" sz="1800" dirty="0">
                        <a:latin typeface="Calibri"/>
                        <a:ea typeface="Times New Roman"/>
                        <a:cs typeface="Mangal"/>
                      </a:endParaRPr>
                    </a:p>
                  </a:txBody>
                  <a:tcPr marL="68580" marR="68580" marT="0" marB="0"/>
                </a:tc>
                <a:tc hMerge="1">
                  <a:txBody>
                    <a:bodyPr/>
                    <a:lstStyle/>
                    <a:p>
                      <a:endParaRPr lang="en-IN"/>
                    </a:p>
                  </a:txBody>
                  <a:tcPr/>
                </a:tc>
                <a:tc gridSpan="2">
                  <a:txBody>
                    <a:bodyPr/>
                    <a:lstStyle/>
                    <a:p>
                      <a:pPr algn="ctr">
                        <a:lnSpc>
                          <a:spcPct val="200000"/>
                        </a:lnSpc>
                        <a:spcAft>
                          <a:spcPts val="0"/>
                        </a:spcAft>
                      </a:pPr>
                      <a:r>
                        <a:rPr lang="en-US" sz="1800" dirty="0"/>
                        <a:t>July Forecast</a:t>
                      </a:r>
                      <a:endParaRPr lang="en-IN" sz="1800" dirty="0">
                        <a:latin typeface="Calibri"/>
                        <a:ea typeface="Times New Roman"/>
                        <a:cs typeface="Mangal"/>
                      </a:endParaRPr>
                    </a:p>
                  </a:txBody>
                  <a:tcPr marL="68580" marR="68580" marT="0" marB="0"/>
                </a:tc>
                <a:tc hMerge="1">
                  <a:txBody>
                    <a:bodyPr/>
                    <a:lstStyle/>
                    <a:p>
                      <a:endParaRPr lang="en-IN"/>
                    </a:p>
                  </a:txBody>
                  <a:tcPr/>
                </a:tc>
              </a:tr>
              <a:tr h="222250">
                <a:tc>
                  <a:txBody>
                    <a:bodyPr/>
                    <a:lstStyle/>
                    <a:p>
                      <a:pPr algn="ctr">
                        <a:lnSpc>
                          <a:spcPct val="115000"/>
                        </a:lnSpc>
                        <a:spcAft>
                          <a:spcPts val="0"/>
                        </a:spcAft>
                      </a:pPr>
                      <a:endParaRPr lang="en-US" sz="1800">
                        <a:latin typeface="Times New Roman"/>
                        <a:ea typeface="Times New Roman"/>
                        <a:cs typeface="Mangal"/>
                      </a:endParaRPr>
                    </a:p>
                  </a:txBody>
                  <a:tcPr marL="68580" marR="68580" marT="0" marB="0" anchor="ctr"/>
                </a:tc>
                <a:tc>
                  <a:txBody>
                    <a:bodyPr/>
                    <a:lstStyle/>
                    <a:p>
                      <a:pPr algn="ctr">
                        <a:lnSpc>
                          <a:spcPct val="115000"/>
                        </a:lnSpc>
                        <a:spcAft>
                          <a:spcPts val="0"/>
                        </a:spcAft>
                      </a:pPr>
                      <a:r>
                        <a:rPr lang="en-US" sz="1800"/>
                        <a:t>Land and Ocean</a:t>
                      </a:r>
                      <a:endParaRPr lang="en-IN" sz="1800">
                        <a:latin typeface="Calibri"/>
                        <a:ea typeface="Times New Roman"/>
                        <a:cs typeface="Mangal"/>
                      </a:endParaRPr>
                    </a:p>
                  </a:txBody>
                  <a:tcPr marL="68580" marR="68580" marT="0" marB="0" anchor="ctr"/>
                </a:tc>
                <a:tc>
                  <a:txBody>
                    <a:bodyPr/>
                    <a:lstStyle/>
                    <a:p>
                      <a:pPr algn="ctr">
                        <a:lnSpc>
                          <a:spcPct val="115000"/>
                        </a:lnSpc>
                        <a:spcAft>
                          <a:spcPts val="0"/>
                        </a:spcAft>
                      </a:pPr>
                      <a:r>
                        <a:rPr lang="en-US" sz="1800" dirty="0"/>
                        <a:t>Land only</a:t>
                      </a:r>
                      <a:endParaRPr lang="en-IN" sz="1800" dirty="0">
                        <a:latin typeface="Calibri"/>
                        <a:ea typeface="Times New Roman"/>
                        <a:cs typeface="Mangal"/>
                      </a:endParaRPr>
                    </a:p>
                  </a:txBody>
                  <a:tcPr marL="68580" marR="68580" marT="0" marB="0" anchor="ctr"/>
                </a:tc>
                <a:tc>
                  <a:txBody>
                    <a:bodyPr/>
                    <a:lstStyle/>
                    <a:p>
                      <a:pPr algn="ctr">
                        <a:lnSpc>
                          <a:spcPct val="115000"/>
                        </a:lnSpc>
                        <a:spcAft>
                          <a:spcPts val="0"/>
                        </a:spcAft>
                      </a:pPr>
                      <a:r>
                        <a:rPr lang="en-US" sz="1800" dirty="0"/>
                        <a:t>Land and Ocean</a:t>
                      </a:r>
                      <a:endParaRPr lang="en-IN" sz="1800" dirty="0">
                        <a:latin typeface="Calibri"/>
                        <a:ea typeface="Times New Roman"/>
                        <a:cs typeface="Mangal"/>
                      </a:endParaRPr>
                    </a:p>
                  </a:txBody>
                  <a:tcPr marL="68580" marR="68580" marT="0" marB="0" anchor="ctr"/>
                </a:tc>
                <a:tc>
                  <a:txBody>
                    <a:bodyPr/>
                    <a:lstStyle/>
                    <a:p>
                      <a:pPr algn="ctr">
                        <a:lnSpc>
                          <a:spcPct val="115000"/>
                        </a:lnSpc>
                        <a:spcAft>
                          <a:spcPts val="0"/>
                        </a:spcAft>
                      </a:pPr>
                      <a:r>
                        <a:rPr lang="en-US" sz="1800" dirty="0"/>
                        <a:t>Land only</a:t>
                      </a:r>
                      <a:endParaRPr lang="en-IN" sz="1800" dirty="0">
                        <a:latin typeface="Calibri"/>
                        <a:ea typeface="Times New Roman"/>
                        <a:cs typeface="Mangal"/>
                      </a:endParaRPr>
                    </a:p>
                  </a:txBody>
                  <a:tcPr marL="68580" marR="68580" marT="0" marB="0" anchor="ctr"/>
                </a:tc>
              </a:tr>
              <a:tr h="222250">
                <a:tc>
                  <a:txBody>
                    <a:bodyPr/>
                    <a:lstStyle/>
                    <a:p>
                      <a:pPr algn="ctr">
                        <a:lnSpc>
                          <a:spcPct val="115000"/>
                        </a:lnSpc>
                        <a:spcAft>
                          <a:spcPts val="0"/>
                        </a:spcAft>
                      </a:pPr>
                      <a:r>
                        <a:rPr lang="en-US" sz="1800"/>
                        <a:t>IMR</a:t>
                      </a:r>
                      <a:endParaRPr lang="en-IN" sz="1800">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4.4</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dirty="0">
                          <a:solidFill>
                            <a:srgbClr val="C00000"/>
                          </a:solidFill>
                        </a:rPr>
                        <a:t>-</a:t>
                      </a:r>
                      <a:endParaRPr lang="en-IN" sz="1800" b="1" dirty="0">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dirty="0">
                          <a:solidFill>
                            <a:srgbClr val="C00000"/>
                          </a:solidFill>
                        </a:rPr>
                        <a:t>3.5</a:t>
                      </a:r>
                      <a:endParaRPr lang="en-IN" sz="1800" b="1" dirty="0">
                        <a:solidFill>
                          <a:srgbClr val="C00000"/>
                        </a:solidFill>
                        <a:latin typeface="Calibri"/>
                        <a:ea typeface="Times New Roman"/>
                        <a:cs typeface="Mangal"/>
                      </a:endParaRPr>
                    </a:p>
                  </a:txBody>
                  <a:tcPr marL="68580" marR="68580" marT="0" marB="0" anchor="ctr"/>
                </a:tc>
              </a:tr>
              <a:tr h="222250">
                <a:tc>
                  <a:txBody>
                    <a:bodyPr/>
                    <a:lstStyle/>
                    <a:p>
                      <a:pPr algn="ctr">
                        <a:lnSpc>
                          <a:spcPct val="115000"/>
                        </a:lnSpc>
                        <a:spcAft>
                          <a:spcPts val="0"/>
                        </a:spcAft>
                      </a:pPr>
                      <a:r>
                        <a:rPr lang="en-US" sz="1800"/>
                        <a:t>EIMR</a:t>
                      </a:r>
                      <a:endParaRPr lang="en-IN" sz="1800">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3.5</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3.5</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115000"/>
                        </a:lnSpc>
                        <a:spcAft>
                          <a:spcPts val="0"/>
                        </a:spcAft>
                      </a:pPr>
                      <a:r>
                        <a:rPr lang="en-US" sz="1800" b="1" dirty="0">
                          <a:solidFill>
                            <a:srgbClr val="C00000"/>
                          </a:solidFill>
                        </a:rPr>
                        <a:t>-</a:t>
                      </a:r>
                      <a:endParaRPr lang="en-IN" sz="1800" b="1" dirty="0">
                        <a:solidFill>
                          <a:srgbClr val="C00000"/>
                        </a:solidFill>
                        <a:latin typeface="Calibri"/>
                        <a:ea typeface="Times New Roman"/>
                        <a:cs typeface="Mangal"/>
                      </a:endParaRPr>
                    </a:p>
                  </a:txBody>
                  <a:tcPr marL="68580" marR="68580" marT="0" marB="0" anchor="ctr"/>
                </a:tc>
              </a:tr>
              <a:tr h="222250">
                <a:tc>
                  <a:txBody>
                    <a:bodyPr/>
                    <a:lstStyle/>
                    <a:p>
                      <a:pPr algn="ctr">
                        <a:lnSpc>
                          <a:spcPct val="115000"/>
                        </a:lnSpc>
                        <a:spcAft>
                          <a:spcPts val="0"/>
                        </a:spcAft>
                      </a:pPr>
                      <a:r>
                        <a:rPr lang="en-US" sz="1800"/>
                        <a:t>AAMR</a:t>
                      </a:r>
                      <a:endParaRPr lang="en-IN" sz="1800">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4.0</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dirty="0">
                          <a:solidFill>
                            <a:srgbClr val="C00000"/>
                          </a:solidFill>
                        </a:rPr>
                        <a:t>-</a:t>
                      </a:r>
                      <a:endParaRPr lang="en-IN" sz="1800" b="1" dirty="0">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3.7</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115000"/>
                        </a:lnSpc>
                        <a:spcAft>
                          <a:spcPts val="0"/>
                        </a:spcAft>
                      </a:pPr>
                      <a:r>
                        <a:rPr lang="en-US" sz="1800" b="1" dirty="0">
                          <a:solidFill>
                            <a:srgbClr val="C00000"/>
                          </a:solidFill>
                        </a:rPr>
                        <a:t>-</a:t>
                      </a:r>
                      <a:endParaRPr lang="en-IN" sz="1800" b="1" dirty="0">
                        <a:solidFill>
                          <a:srgbClr val="C00000"/>
                        </a:solidFill>
                        <a:latin typeface="Calibri"/>
                        <a:ea typeface="Times New Roman"/>
                        <a:cs typeface="Mangal"/>
                      </a:endParaRPr>
                    </a:p>
                  </a:txBody>
                  <a:tcPr marL="68580" marR="68580" marT="0" marB="0" anchor="ctr"/>
                </a:tc>
              </a:tr>
              <a:tr h="185420">
                <a:tc>
                  <a:txBody>
                    <a:bodyPr/>
                    <a:lstStyle/>
                    <a:p>
                      <a:pPr algn="ctr">
                        <a:lnSpc>
                          <a:spcPct val="115000"/>
                        </a:lnSpc>
                        <a:spcAft>
                          <a:spcPts val="0"/>
                        </a:spcAft>
                      </a:pPr>
                      <a:r>
                        <a:rPr lang="en-US" sz="1800" dirty="0"/>
                        <a:t>Central India</a:t>
                      </a:r>
                      <a:endParaRPr lang="en-IN" sz="1800" dirty="0">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dirty="0">
                          <a:solidFill>
                            <a:srgbClr val="C00000"/>
                          </a:solidFill>
                        </a:rPr>
                        <a:t>4.4</a:t>
                      </a:r>
                      <a:endParaRPr lang="en-IN" sz="1800" b="1" dirty="0">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dirty="0">
                          <a:solidFill>
                            <a:srgbClr val="C00000"/>
                          </a:solidFill>
                        </a:rPr>
                        <a:t>4.4</a:t>
                      </a:r>
                      <a:endParaRPr lang="en-IN" sz="1800" b="1" dirty="0">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3.4</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dirty="0">
                          <a:solidFill>
                            <a:srgbClr val="C00000"/>
                          </a:solidFill>
                        </a:rPr>
                        <a:t>3.6</a:t>
                      </a:r>
                      <a:endParaRPr lang="en-IN" sz="1800" b="1" dirty="0">
                        <a:solidFill>
                          <a:srgbClr val="C00000"/>
                        </a:solidFill>
                        <a:latin typeface="Calibri"/>
                        <a:ea typeface="Times New Roman"/>
                        <a:cs typeface="Mangal"/>
                      </a:endParaRPr>
                    </a:p>
                  </a:txBody>
                  <a:tcPr marL="68580" marR="68580" marT="0" marB="0" anchor="ctr"/>
                </a:tc>
              </a:tr>
              <a:tr h="198755">
                <a:tc>
                  <a:txBody>
                    <a:bodyPr/>
                    <a:lstStyle/>
                    <a:p>
                      <a:pPr algn="ctr">
                        <a:lnSpc>
                          <a:spcPct val="115000"/>
                        </a:lnSpc>
                        <a:spcAft>
                          <a:spcPts val="0"/>
                        </a:spcAft>
                      </a:pPr>
                      <a:r>
                        <a:rPr lang="en-US" sz="1800"/>
                        <a:t>Indonesia Region</a:t>
                      </a:r>
                      <a:endParaRPr lang="en-IN" sz="1800">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3.1</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3.9</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3.5</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dirty="0">
                          <a:solidFill>
                            <a:srgbClr val="C00000"/>
                          </a:solidFill>
                        </a:rPr>
                        <a:t>3.4</a:t>
                      </a:r>
                      <a:endParaRPr lang="en-IN" sz="1800" b="1" dirty="0">
                        <a:solidFill>
                          <a:srgbClr val="C00000"/>
                        </a:solidFill>
                        <a:latin typeface="Calibri"/>
                        <a:ea typeface="Times New Roman"/>
                        <a:cs typeface="Mangal"/>
                      </a:endParaRPr>
                    </a:p>
                  </a:txBody>
                  <a:tcPr marL="68580" marR="68580" marT="0" marB="0" anchor="ctr"/>
                </a:tc>
              </a:tr>
              <a:tr h="198755">
                <a:tc>
                  <a:txBody>
                    <a:bodyPr/>
                    <a:lstStyle/>
                    <a:p>
                      <a:pPr algn="ctr">
                        <a:lnSpc>
                          <a:spcPct val="115000"/>
                        </a:lnSpc>
                        <a:spcAft>
                          <a:spcPts val="0"/>
                        </a:spcAft>
                      </a:pPr>
                      <a:r>
                        <a:rPr lang="en-US" sz="1800"/>
                        <a:t>North East</a:t>
                      </a:r>
                      <a:endParaRPr lang="en-IN" sz="1800">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3.1</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dirty="0">
                          <a:solidFill>
                            <a:srgbClr val="C00000"/>
                          </a:solidFill>
                        </a:rPr>
                        <a:t>3.7</a:t>
                      </a:r>
                      <a:endParaRPr lang="en-IN" sz="1800" b="1" dirty="0">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3.7</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dirty="0">
                          <a:solidFill>
                            <a:srgbClr val="C00000"/>
                          </a:solidFill>
                        </a:rPr>
                        <a:t>3.4</a:t>
                      </a:r>
                      <a:endParaRPr lang="en-IN" sz="1800" b="1" dirty="0">
                        <a:solidFill>
                          <a:srgbClr val="C00000"/>
                        </a:solidFill>
                        <a:latin typeface="Calibri"/>
                        <a:ea typeface="Times New Roman"/>
                        <a:cs typeface="Mangal"/>
                      </a:endParaRPr>
                    </a:p>
                  </a:txBody>
                  <a:tcPr marL="68580" marR="68580" marT="0" marB="0" anchor="ctr"/>
                </a:tc>
              </a:tr>
              <a:tr h="185420">
                <a:tc>
                  <a:txBody>
                    <a:bodyPr/>
                    <a:lstStyle/>
                    <a:p>
                      <a:pPr algn="ctr">
                        <a:lnSpc>
                          <a:spcPct val="115000"/>
                        </a:lnSpc>
                        <a:spcAft>
                          <a:spcPts val="0"/>
                        </a:spcAft>
                      </a:pPr>
                      <a:r>
                        <a:rPr lang="en-US" sz="1800"/>
                        <a:t>Southern India</a:t>
                      </a:r>
                      <a:endParaRPr lang="en-IN" sz="1800">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3.4</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3.3</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dirty="0">
                          <a:solidFill>
                            <a:srgbClr val="C00000"/>
                          </a:solidFill>
                        </a:rPr>
                        <a:t>4.1</a:t>
                      </a:r>
                      <a:endParaRPr lang="en-IN" sz="1800" b="1" dirty="0">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dirty="0">
                          <a:solidFill>
                            <a:srgbClr val="C00000"/>
                          </a:solidFill>
                        </a:rPr>
                        <a:t>3.6</a:t>
                      </a:r>
                      <a:endParaRPr lang="en-IN" sz="1800" b="1" dirty="0">
                        <a:solidFill>
                          <a:srgbClr val="C00000"/>
                        </a:solidFill>
                        <a:latin typeface="Calibri"/>
                        <a:ea typeface="Times New Roman"/>
                        <a:cs typeface="Mangal"/>
                      </a:endParaRPr>
                    </a:p>
                  </a:txBody>
                  <a:tcPr marL="68580" marR="68580" marT="0" marB="0" anchor="ctr"/>
                </a:tc>
              </a:tr>
              <a:tr h="198755">
                <a:tc>
                  <a:txBody>
                    <a:bodyPr/>
                    <a:lstStyle/>
                    <a:p>
                      <a:pPr algn="ctr">
                        <a:lnSpc>
                          <a:spcPct val="115000"/>
                        </a:lnSpc>
                        <a:spcAft>
                          <a:spcPts val="0"/>
                        </a:spcAft>
                      </a:pPr>
                      <a:r>
                        <a:rPr lang="en-US" sz="1800" dirty="0"/>
                        <a:t>Western Ghats</a:t>
                      </a:r>
                      <a:endParaRPr lang="en-IN" sz="1800" dirty="0">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3.9</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3.2</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a:solidFill>
                            <a:srgbClr val="C00000"/>
                          </a:solidFill>
                        </a:rPr>
                        <a:t>3.4</a:t>
                      </a:r>
                      <a:endParaRPr lang="en-IN" sz="1800" b="1">
                        <a:solidFill>
                          <a:srgbClr val="C00000"/>
                        </a:solidFill>
                        <a:latin typeface="Calibri"/>
                        <a:ea typeface="Times New Roman"/>
                        <a:cs typeface="Mangal"/>
                      </a:endParaRPr>
                    </a:p>
                  </a:txBody>
                  <a:tcPr marL="68580" marR="68580" marT="0" marB="0" anchor="ctr"/>
                </a:tc>
                <a:tc>
                  <a:txBody>
                    <a:bodyPr/>
                    <a:lstStyle/>
                    <a:p>
                      <a:pPr algn="ctr">
                        <a:lnSpc>
                          <a:spcPct val="200000"/>
                        </a:lnSpc>
                        <a:spcAft>
                          <a:spcPts val="0"/>
                        </a:spcAft>
                      </a:pPr>
                      <a:r>
                        <a:rPr lang="en-US" sz="1800" b="1" dirty="0">
                          <a:solidFill>
                            <a:srgbClr val="C00000"/>
                          </a:solidFill>
                        </a:rPr>
                        <a:t>3.4</a:t>
                      </a:r>
                      <a:endParaRPr lang="en-IN" sz="1800" b="1" dirty="0">
                        <a:solidFill>
                          <a:srgbClr val="C00000"/>
                        </a:solidFill>
                        <a:latin typeface="Calibri"/>
                        <a:ea typeface="Times New Roman"/>
                        <a:cs typeface="Mangal"/>
                      </a:endParaRPr>
                    </a:p>
                  </a:txBody>
                  <a:tcPr marL="68580" marR="68580" marT="0" marB="0" anchor="ctr"/>
                </a:tc>
              </a:tr>
            </a:tbl>
          </a:graphicData>
        </a:graphic>
      </p:graphicFrame>
      <p:sp>
        <p:nvSpPr>
          <p:cNvPr id="5121" name="Rectangle 1"/>
          <p:cNvSpPr>
            <a:spLocks noChangeArrowheads="1"/>
          </p:cNvSpPr>
          <p:nvPr/>
        </p:nvSpPr>
        <p:spPr bwMode="auto">
          <a:xfrm>
            <a:off x="152400" y="228601"/>
            <a:ext cx="8915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The doubling time of Predictability errors of the NCEP CFSv2 forecast for different indices  initialized on 31</a:t>
            </a:r>
            <a:r>
              <a:rPr kumimoji="0" lang="en-US" sz="2000" b="0" i="0" u="none" strike="noStrike" cap="none" normalizeH="0" baseline="30000" dirty="0" smtClean="0">
                <a:ln>
                  <a:noFill/>
                </a:ln>
                <a:solidFill>
                  <a:srgbClr val="006600"/>
                </a:solidFill>
                <a:effectLst/>
                <a:latin typeface="Times New Roman" pitchFamily="18" charset="0"/>
                <a:ea typeface="Times New Roman" pitchFamily="18" charset="0"/>
                <a:cs typeface="Times New Roman" pitchFamily="18" charset="0"/>
              </a:rPr>
              <a:t>st</a:t>
            </a:r>
            <a:r>
              <a:rPr kumimoji="0" lang="en-US" sz="2000" b="0"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 May (June forecast) and 30</a:t>
            </a:r>
            <a:r>
              <a:rPr kumimoji="0" lang="en-US" sz="2000" b="0" i="0" u="none" strike="noStrike" cap="none" normalizeH="0" baseline="30000" dirty="0" smtClean="0">
                <a:ln>
                  <a:noFill/>
                </a:ln>
                <a:solidFill>
                  <a:srgbClr val="006600"/>
                </a:solidFill>
                <a:effectLst/>
                <a:latin typeface="Times New Roman" pitchFamily="18" charset="0"/>
                <a:ea typeface="Times New Roman" pitchFamily="18" charset="0"/>
                <a:cs typeface="Times New Roman" pitchFamily="18" charset="0"/>
              </a:rPr>
              <a:t>th</a:t>
            </a:r>
            <a:r>
              <a:rPr kumimoji="0" lang="en-US" sz="2000" b="0"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 June (July forecast).</a:t>
            </a:r>
            <a:endParaRPr kumimoji="0" lang="en-US" sz="2000" b="0" i="0" u="none" strike="noStrike" cap="none" normalizeH="0" baseline="0" dirty="0" smtClean="0">
              <a:ln>
                <a:noFill/>
              </a:ln>
              <a:solidFill>
                <a:srgbClr val="0066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534400" cy="6001643"/>
          </a:xfrm>
          <a:prstGeom prst="rect">
            <a:avLst/>
          </a:prstGeom>
          <a:noFill/>
        </p:spPr>
        <p:txBody>
          <a:bodyPr wrap="square" rtlCol="0">
            <a:spAutoFit/>
          </a:bodyPr>
          <a:lstStyle/>
          <a:p>
            <a:r>
              <a:rPr lang="en-IN" sz="2400" b="1" dirty="0" smtClean="0">
                <a:solidFill>
                  <a:srgbClr val="C00000"/>
                </a:solidFill>
                <a:latin typeface="Times New Roman" pitchFamily="18" charset="0"/>
                <a:cs typeface="Times New Roman" pitchFamily="18" charset="0"/>
              </a:rPr>
              <a:t>Conclusion</a:t>
            </a:r>
          </a:p>
          <a:p>
            <a:endParaRPr lang="en-IN" sz="2000" b="1" dirty="0" smtClean="0">
              <a:latin typeface="Times New Roman" pitchFamily="18" charset="0"/>
              <a:cs typeface="Times New Roman" pitchFamily="18" charset="0"/>
            </a:endParaRPr>
          </a:p>
          <a:p>
            <a:pPr algn="just">
              <a:buFont typeface="Wingdings" pitchFamily="2" charset="2"/>
              <a:buChar char="Ø"/>
            </a:pPr>
            <a:r>
              <a:rPr lang="en-IN" sz="2000" dirty="0" smtClean="0">
                <a:latin typeface="Times New Roman" pitchFamily="18" charset="0"/>
                <a:cs typeface="Times New Roman" pitchFamily="18" charset="0"/>
              </a:rPr>
              <a:t>The daily climatology of precipitation over the land point of India is underestimated  with respect to observation.</a:t>
            </a:r>
          </a:p>
          <a:p>
            <a:pPr algn="just">
              <a:buFont typeface="Wingdings" pitchFamily="2" charset="2"/>
              <a:buChar char="Ø"/>
            </a:pPr>
            <a:endParaRPr lang="en-IN" sz="2000" dirty="0" smtClean="0">
              <a:latin typeface="Times New Roman" pitchFamily="18" charset="0"/>
              <a:cs typeface="Times New Roman" pitchFamily="18" charset="0"/>
            </a:endParaRPr>
          </a:p>
          <a:p>
            <a:pPr algn="just">
              <a:buFont typeface="Wingdings" pitchFamily="2" charset="2"/>
              <a:buChar char="Ø"/>
            </a:pPr>
            <a:r>
              <a:rPr lang="en-IN" sz="2000" dirty="0" smtClean="0">
                <a:latin typeface="Times New Roman" pitchFamily="18" charset="0"/>
                <a:cs typeface="Times New Roman" pitchFamily="18" charset="0"/>
              </a:rPr>
              <a:t>Model shows the dry bias over land mass of India except the Himalayan region.</a:t>
            </a:r>
          </a:p>
          <a:p>
            <a:pPr algn="just">
              <a:buFont typeface="Wingdings" pitchFamily="2" charset="2"/>
              <a:buChar char="Ø"/>
            </a:pPr>
            <a:endParaRPr lang="en-IN" sz="2000" dirty="0" smtClean="0">
              <a:latin typeface="Times New Roman" pitchFamily="18" charset="0"/>
              <a:cs typeface="Times New Roman" pitchFamily="18" charset="0"/>
            </a:endParaRPr>
          </a:p>
          <a:p>
            <a:pPr algn="just">
              <a:buFont typeface="Wingdings" pitchFamily="2" charset="2"/>
              <a:buChar char="Ø"/>
            </a:pPr>
            <a:r>
              <a:rPr lang="en-IN" sz="2000" dirty="0" smtClean="0">
                <a:latin typeface="Times New Roman" pitchFamily="18" charset="0"/>
                <a:cs typeface="Times New Roman" pitchFamily="18" charset="0"/>
              </a:rPr>
              <a:t>The error growth rate of model is slower in June forecast as compared to other forecast. The value of forecast error in IMR index is higher as compared to other two indices.</a:t>
            </a:r>
          </a:p>
          <a:p>
            <a:pPr algn="just">
              <a:buFont typeface="Wingdings" pitchFamily="2" charset="2"/>
              <a:buChar char="Ø"/>
            </a:pPr>
            <a:endParaRPr lang="en-IN" sz="2000" dirty="0" smtClean="0">
              <a:latin typeface="Times New Roman" pitchFamily="18" charset="0"/>
              <a:cs typeface="Times New Roman" pitchFamily="18" charset="0"/>
            </a:endParaRPr>
          </a:p>
          <a:p>
            <a:pPr algn="just">
              <a:buFont typeface="Wingdings" pitchFamily="2" charset="2"/>
              <a:buChar char="Ø"/>
            </a:pPr>
            <a:r>
              <a:rPr lang="en-IN" sz="2000" dirty="0" smtClean="0">
                <a:latin typeface="Times New Roman" pitchFamily="18" charset="0"/>
                <a:cs typeface="Times New Roman" pitchFamily="18" charset="0"/>
              </a:rPr>
              <a:t>Forecast error growth rate of all the subdivisions over land region.  </a:t>
            </a:r>
          </a:p>
          <a:p>
            <a:pPr algn="just">
              <a:buFont typeface="Wingdings" pitchFamily="2" charset="2"/>
              <a:buChar char="Ø"/>
            </a:pPr>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 doubling time of the predictability error in the range of 3-5 days was estimated in the all the regions.</a:t>
            </a:r>
          </a:p>
          <a:p>
            <a:pPr algn="just">
              <a:buFont typeface="Wingdings" pitchFamily="2" charset="2"/>
              <a:buChar char="Ø"/>
            </a:pPr>
            <a:endParaRPr lang="en-IN"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It was found that the Southern India and Western </a:t>
            </a:r>
            <a:r>
              <a:rPr lang="en-US" sz="2000" dirty="0" err="1" smtClean="0">
                <a:latin typeface="Times New Roman" pitchFamily="18" charset="0"/>
                <a:cs typeface="Times New Roman" pitchFamily="18" charset="0"/>
              </a:rPr>
              <a:t>Ghat</a:t>
            </a:r>
            <a:r>
              <a:rPr lang="en-US" sz="2000" dirty="0" smtClean="0">
                <a:latin typeface="Times New Roman" pitchFamily="18" charset="0"/>
                <a:cs typeface="Times New Roman" pitchFamily="18" charset="0"/>
              </a:rPr>
              <a:t> are more predictable in the July forecast as compared to June forecast and opposite is true for IMR, North East, Central India and Indonesian region. </a:t>
            </a:r>
            <a:endParaRPr lang="en-I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A91C6E-7CA6-481D-9149-DB9029D059EA}" type="slidenum">
              <a:rPr lang="en-US" smtClean="0"/>
              <a:pPr>
                <a:defRPr/>
              </a:pPr>
              <a:t>17</a:t>
            </a:fld>
            <a:endParaRPr lang="en-US"/>
          </a:p>
        </p:txBody>
      </p:sp>
      <p:sp>
        <p:nvSpPr>
          <p:cNvPr id="5" name="Rectangle 4"/>
          <p:cNvSpPr/>
          <p:nvPr/>
        </p:nvSpPr>
        <p:spPr>
          <a:xfrm>
            <a:off x="457200" y="1874729"/>
            <a:ext cx="8458200" cy="1384995"/>
          </a:xfrm>
          <a:prstGeom prst="rect">
            <a:avLst/>
          </a:prstGeom>
        </p:spPr>
        <p:txBody>
          <a:bodyPr wrap="square">
            <a:spAutoFit/>
          </a:bodyPr>
          <a:lstStyle/>
          <a:p>
            <a:pPr marL="514350" algn="just"/>
            <a:r>
              <a:rPr lang="en-US" sz="2800" b="1" dirty="0" smtClean="0">
                <a:solidFill>
                  <a:srgbClr val="0000FF"/>
                </a:solidFill>
                <a:latin typeface="Times New Roman" pitchFamily="18" charset="0"/>
                <a:ea typeface="Times New Roman" pitchFamily="18" charset="0"/>
                <a:cs typeface="Times New Roman" pitchFamily="18" charset="0"/>
              </a:rPr>
              <a:t>Prediction of daily modes of South Asian Monsoon Variability and its association with Indian and Pacific Ocean SST in the NCEP CFS V2.</a:t>
            </a:r>
            <a:endParaRPr lang="en-US" sz="2800" dirty="0" smtClean="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228600" y="182225"/>
            <a:ext cx="8763000" cy="6001643"/>
          </a:xfrm>
          <a:prstGeom prst="rect">
            <a:avLst/>
          </a:prstGeom>
          <a:noFill/>
          <a:ln w="9525">
            <a:noFill/>
            <a:miter lim="800000"/>
            <a:headEnd/>
            <a:tailEnd/>
          </a:ln>
        </p:spPr>
        <p:txBody>
          <a:bodyPr wrap="square">
            <a:spAutoFit/>
          </a:bodyPr>
          <a:lstStyle/>
          <a:p>
            <a:pPr algn="just">
              <a:buFont typeface="Wingdings" pitchFamily="2" charset="2"/>
              <a:buChar char="Ø"/>
            </a:pPr>
            <a:r>
              <a:rPr lang="en-IN" sz="2400" dirty="0" smtClean="0">
                <a:latin typeface="Times New Roman" pitchFamily="18" charset="0"/>
              </a:rPr>
              <a:t>Multi </a:t>
            </a:r>
            <a:r>
              <a:rPr lang="en-IN" sz="2400" dirty="0">
                <a:latin typeface="Times New Roman" pitchFamily="18" charset="0"/>
              </a:rPr>
              <a:t>channel spectrum Analysis (MSSA) is used in the present analysis. The detail review of the scheme can be found in (</a:t>
            </a:r>
            <a:r>
              <a:rPr lang="en-IN" sz="2400" dirty="0" err="1">
                <a:latin typeface="Times New Roman" pitchFamily="18" charset="0"/>
              </a:rPr>
              <a:t>Ghil</a:t>
            </a:r>
            <a:r>
              <a:rPr lang="en-IN" sz="2400" dirty="0">
                <a:latin typeface="Times New Roman" pitchFamily="18" charset="0"/>
              </a:rPr>
              <a:t> et. al., Rev. Geophysics, 2002). MSSA is the extensions of the EOF analysis but include temporal lags of spatial data.</a:t>
            </a:r>
          </a:p>
          <a:p>
            <a:pPr algn="just"/>
            <a:endParaRPr lang="en-IN" sz="2400" dirty="0">
              <a:latin typeface="Times New Roman" pitchFamily="18" charset="0"/>
            </a:endParaRPr>
          </a:p>
          <a:p>
            <a:pPr algn="just">
              <a:buFont typeface="Wingdings" pitchFamily="2" charset="2"/>
              <a:buChar char="Ø"/>
            </a:pPr>
            <a:r>
              <a:rPr lang="en-IN" sz="2400" dirty="0">
                <a:latin typeface="Times New Roman" pitchFamily="18" charset="0"/>
              </a:rPr>
              <a:t>This method extracts space-time structure of oscillatory modes and persisting modes and has been applied in many previous studies related to </a:t>
            </a:r>
            <a:r>
              <a:rPr lang="en-IN" sz="2400" dirty="0" smtClean="0">
                <a:latin typeface="Times New Roman" pitchFamily="18" charset="0"/>
              </a:rPr>
              <a:t>climate.   </a:t>
            </a:r>
            <a:endParaRPr lang="en-IN" sz="2400" dirty="0">
              <a:latin typeface="Times New Roman" pitchFamily="18" charset="0"/>
            </a:endParaRPr>
          </a:p>
          <a:p>
            <a:pPr algn="just">
              <a:buFont typeface="Wingdings" pitchFamily="2" charset="2"/>
              <a:buChar char="Ø"/>
            </a:pPr>
            <a:endParaRPr lang="en-IN" sz="2400" dirty="0">
              <a:latin typeface="Times New Roman" pitchFamily="18" charset="0"/>
            </a:endParaRPr>
          </a:p>
          <a:p>
            <a:pPr algn="just">
              <a:buFont typeface="Wingdings" pitchFamily="2" charset="2"/>
              <a:buChar char="Ø"/>
            </a:pPr>
            <a:r>
              <a:rPr lang="en-IN" sz="2400" dirty="0">
                <a:latin typeface="Times New Roman" pitchFamily="18" charset="0"/>
              </a:rPr>
              <a:t>An oscillation in the time series is identifiable when two consecutive modes with nearly equal </a:t>
            </a:r>
            <a:r>
              <a:rPr lang="en-IN" sz="2400" dirty="0" err="1">
                <a:latin typeface="Times New Roman" pitchFamily="18" charset="0"/>
              </a:rPr>
              <a:t>eigenvalues</a:t>
            </a:r>
            <a:r>
              <a:rPr lang="en-IN" sz="2400" dirty="0">
                <a:latin typeface="Times New Roman" pitchFamily="18" charset="0"/>
              </a:rPr>
              <a:t> are in phase </a:t>
            </a:r>
            <a:r>
              <a:rPr lang="en-IN" sz="2400" dirty="0" err="1">
                <a:latin typeface="Times New Roman" pitchFamily="18" charset="0"/>
              </a:rPr>
              <a:t>quadrature</a:t>
            </a:r>
            <a:r>
              <a:rPr lang="en-IN" sz="2400" dirty="0">
                <a:latin typeface="Times New Roman" pitchFamily="18" charset="0"/>
              </a:rPr>
              <a:t>.</a:t>
            </a:r>
          </a:p>
          <a:p>
            <a:pPr algn="just"/>
            <a:endParaRPr lang="en-IN" sz="2400" dirty="0">
              <a:latin typeface="Times New Roman" pitchFamily="18" charset="0"/>
            </a:endParaRPr>
          </a:p>
          <a:p>
            <a:pPr algn="just">
              <a:buFont typeface="Wingdings" pitchFamily="2" charset="2"/>
              <a:buChar char="Ø"/>
            </a:pPr>
            <a:r>
              <a:rPr lang="en-IN" sz="2400" dirty="0" smtClean="0">
                <a:solidFill>
                  <a:srgbClr val="0000FF"/>
                </a:solidFill>
                <a:latin typeface="Times New Roman" pitchFamily="18" charset="0"/>
              </a:rPr>
              <a:t>In the present work, MSSA was carried out using daily rainfall anomalies for JJAS of each year with a lag window length of 61 days from the </a:t>
            </a:r>
            <a:r>
              <a:rPr lang="en-US" sz="2400" dirty="0" smtClean="0">
                <a:solidFill>
                  <a:srgbClr val="0000FF"/>
                </a:solidFill>
                <a:latin typeface="Times New Roman" pitchFamily="18" charset="0"/>
              </a:rPr>
              <a:t>CFS</a:t>
            </a:r>
            <a:r>
              <a:rPr lang="en-IN" sz="2400" dirty="0" smtClean="0">
                <a:solidFill>
                  <a:srgbClr val="0000FF"/>
                </a:solidFill>
                <a:latin typeface="Times New Roman" pitchFamily="18" charset="0"/>
              </a:rPr>
              <a:t>v2 data and GPCP Observation data.</a:t>
            </a:r>
            <a:endParaRPr lang="en-IN" sz="2400" i="1" dirty="0">
              <a:solidFill>
                <a:srgbClr val="0000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381000" y="228599"/>
            <a:ext cx="8458200" cy="6477001"/>
            <a:chOff x="609600" y="76200"/>
            <a:chExt cx="7848600" cy="6036667"/>
          </a:xfrm>
        </p:grpSpPr>
        <p:pic>
          <p:nvPicPr>
            <p:cNvPr id="5124" name="Picture 6"/>
            <p:cNvPicPr>
              <a:picLocks noChangeAspect="1" noChangeArrowheads="1"/>
            </p:cNvPicPr>
            <p:nvPr/>
          </p:nvPicPr>
          <p:blipFill>
            <a:blip r:embed="rId2" cstate="print"/>
            <a:srcRect l="12914" t="12659"/>
            <a:stretch>
              <a:fillRect/>
            </a:stretch>
          </p:blipFill>
          <p:spPr bwMode="auto">
            <a:xfrm>
              <a:off x="609600" y="81238"/>
              <a:ext cx="3810000" cy="3042962"/>
            </a:xfrm>
            <a:prstGeom prst="rect">
              <a:avLst/>
            </a:prstGeom>
            <a:noFill/>
            <a:ln w="9525">
              <a:noFill/>
              <a:miter lim="800000"/>
              <a:headEnd/>
              <a:tailEnd/>
            </a:ln>
          </p:spPr>
        </p:pic>
        <p:pic>
          <p:nvPicPr>
            <p:cNvPr id="5125" name="Picture 7"/>
            <p:cNvPicPr>
              <a:picLocks noChangeAspect="1" noChangeArrowheads="1"/>
            </p:cNvPicPr>
            <p:nvPr/>
          </p:nvPicPr>
          <p:blipFill>
            <a:blip r:embed="rId3" cstate="print"/>
            <a:srcRect l="9656" t="8382" r="13811" b="11559"/>
            <a:stretch>
              <a:fillRect/>
            </a:stretch>
          </p:blipFill>
          <p:spPr bwMode="auto">
            <a:xfrm>
              <a:off x="4724400" y="76200"/>
              <a:ext cx="3733800" cy="3048000"/>
            </a:xfrm>
            <a:prstGeom prst="rect">
              <a:avLst/>
            </a:prstGeom>
            <a:noFill/>
            <a:ln w="9525">
              <a:noFill/>
              <a:miter lim="800000"/>
              <a:headEnd/>
              <a:tailEnd/>
            </a:ln>
          </p:spPr>
        </p:pic>
        <p:pic>
          <p:nvPicPr>
            <p:cNvPr id="5126" name="Picture 8"/>
            <p:cNvPicPr>
              <a:picLocks noChangeAspect="1" noChangeArrowheads="1"/>
            </p:cNvPicPr>
            <p:nvPr/>
          </p:nvPicPr>
          <p:blipFill>
            <a:blip r:embed="rId4" cstate="print"/>
            <a:srcRect l="9090" t="1874" r="8900" b="20613"/>
            <a:stretch>
              <a:fillRect/>
            </a:stretch>
          </p:blipFill>
          <p:spPr bwMode="auto">
            <a:xfrm>
              <a:off x="609600" y="3276601"/>
              <a:ext cx="3810000" cy="2836266"/>
            </a:xfrm>
            <a:prstGeom prst="rect">
              <a:avLst/>
            </a:prstGeom>
            <a:noFill/>
            <a:ln w="9525">
              <a:noFill/>
              <a:miter lim="800000"/>
              <a:headEnd/>
              <a:tailEnd/>
            </a:ln>
          </p:spPr>
        </p:pic>
        <p:pic>
          <p:nvPicPr>
            <p:cNvPr id="5127" name="Picture 9"/>
            <p:cNvPicPr>
              <a:picLocks noChangeAspect="1" noChangeArrowheads="1"/>
            </p:cNvPicPr>
            <p:nvPr/>
          </p:nvPicPr>
          <p:blipFill>
            <a:blip r:embed="rId5" cstate="print"/>
            <a:srcRect l="8197" t="175" r="8772" b="18597"/>
            <a:stretch>
              <a:fillRect/>
            </a:stretch>
          </p:blipFill>
          <p:spPr bwMode="auto">
            <a:xfrm>
              <a:off x="4724400" y="3276600"/>
              <a:ext cx="3733800" cy="2819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3"/>
          <p:cNvSpPr>
            <a:spLocks noGrp="1"/>
          </p:cNvSpPr>
          <p:nvPr>
            <p:ph type="sldNum" sz="quarter" idx="12"/>
          </p:nvPr>
        </p:nvSpPr>
        <p:spPr>
          <a:noFill/>
        </p:spPr>
        <p:txBody>
          <a:bodyPr/>
          <a:lstStyle/>
          <a:p>
            <a:fld id="{8EBC3E23-DFDD-4F43-9EED-69A8CC19EE8E}" type="slidenum">
              <a:rPr lang="en-US" smtClean="0"/>
              <a:pPr/>
              <a:t>2</a:t>
            </a:fld>
            <a:endParaRPr lang="en-US" smtClean="0"/>
          </a:p>
        </p:txBody>
      </p:sp>
      <p:sp>
        <p:nvSpPr>
          <p:cNvPr id="22533" name="TextBox 5"/>
          <p:cNvSpPr txBox="1">
            <a:spLocks noChangeArrowheads="1"/>
          </p:cNvSpPr>
          <p:nvPr/>
        </p:nvSpPr>
        <p:spPr bwMode="auto">
          <a:xfrm>
            <a:off x="381000" y="228600"/>
            <a:ext cx="4876800" cy="461963"/>
          </a:xfrm>
          <a:prstGeom prst="rect">
            <a:avLst/>
          </a:prstGeom>
          <a:noFill/>
          <a:ln w="9525">
            <a:noFill/>
            <a:miter lim="800000"/>
            <a:headEnd/>
            <a:tailEnd/>
          </a:ln>
        </p:spPr>
        <p:txBody>
          <a:bodyPr>
            <a:spAutoFit/>
          </a:bodyPr>
          <a:lstStyle/>
          <a:p>
            <a:r>
              <a:rPr lang="en-US" sz="2400" b="1">
                <a:solidFill>
                  <a:srgbClr val="3333CC"/>
                </a:solidFill>
              </a:rPr>
              <a:t>Objective of the Proposal</a:t>
            </a:r>
            <a:endParaRPr lang="en-US" sz="2400"/>
          </a:p>
        </p:txBody>
      </p:sp>
      <p:sp>
        <p:nvSpPr>
          <p:cNvPr id="22534" name="TextBox 6"/>
          <p:cNvSpPr txBox="1">
            <a:spLocks noChangeArrowheads="1"/>
          </p:cNvSpPr>
          <p:nvPr/>
        </p:nvSpPr>
        <p:spPr bwMode="auto">
          <a:xfrm>
            <a:off x="304800" y="990600"/>
            <a:ext cx="8458200" cy="4432300"/>
          </a:xfrm>
          <a:prstGeom prst="rect">
            <a:avLst/>
          </a:prstGeom>
          <a:noFill/>
          <a:ln w="9525">
            <a:noFill/>
            <a:miter lim="800000"/>
            <a:headEnd/>
            <a:tailEnd/>
          </a:ln>
        </p:spPr>
        <p:txBody>
          <a:bodyPr>
            <a:spAutoFit/>
          </a:bodyPr>
          <a:lstStyle/>
          <a:p>
            <a:pPr algn="just">
              <a:lnSpc>
                <a:spcPct val="150000"/>
              </a:lnSpc>
              <a:buFont typeface="Courier New" pitchFamily="49" charset="0"/>
              <a:buChar char="o"/>
            </a:pPr>
            <a:r>
              <a:rPr lang="en-US" sz="2200" dirty="0"/>
              <a:t>Prediction and predictability of intra seasonal oscillatory components of Indian monsoon from NCEP CFS.</a:t>
            </a:r>
          </a:p>
          <a:p>
            <a:pPr algn="just">
              <a:lnSpc>
                <a:spcPct val="150000"/>
              </a:lnSpc>
            </a:pPr>
            <a:endParaRPr lang="en-US" sz="2200" dirty="0"/>
          </a:p>
          <a:p>
            <a:pPr algn="just">
              <a:lnSpc>
                <a:spcPct val="150000"/>
              </a:lnSpc>
              <a:buFont typeface="Courier New" pitchFamily="49" charset="0"/>
              <a:buChar char="o"/>
            </a:pPr>
            <a:r>
              <a:rPr lang="en-US" sz="2200" dirty="0"/>
              <a:t>Relative roles of the persisting and intraseasonal oscillatory modes and their impact on large-scale dynamics of the monsoon.</a:t>
            </a:r>
          </a:p>
          <a:p>
            <a:pPr algn="just">
              <a:lnSpc>
                <a:spcPct val="150000"/>
              </a:lnSpc>
            </a:pPr>
            <a:endParaRPr lang="en-US" sz="2200" dirty="0"/>
          </a:p>
          <a:p>
            <a:pPr algn="just">
              <a:lnSpc>
                <a:spcPct val="150000"/>
              </a:lnSpc>
              <a:buFont typeface="Courier New" pitchFamily="49" charset="0"/>
              <a:buChar char="o"/>
            </a:pPr>
            <a:r>
              <a:rPr lang="en-US" sz="2200" dirty="0"/>
              <a:t>Prediction of ENSO-monsoon </a:t>
            </a:r>
            <a:r>
              <a:rPr lang="en-US" sz="2200" dirty="0" err="1"/>
              <a:t>tele</a:t>
            </a:r>
            <a:r>
              <a:rPr lang="en-US" sz="2200" dirty="0"/>
              <a:t>-connection and identification of reasons responsible for its failure in NCEP CFS.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676400" y="381000"/>
            <a:ext cx="5414963" cy="523875"/>
          </a:xfrm>
          <a:prstGeom prst="rect">
            <a:avLst/>
          </a:prstGeom>
          <a:noFill/>
          <a:ln w="9525">
            <a:noFill/>
            <a:miter lim="800000"/>
            <a:headEnd/>
            <a:tailEnd/>
          </a:ln>
        </p:spPr>
        <p:txBody>
          <a:bodyPr wrap="none">
            <a:spAutoFit/>
          </a:bodyPr>
          <a:lstStyle/>
          <a:p>
            <a:r>
              <a:rPr lang="en-IN" sz="2800" b="1">
                <a:solidFill>
                  <a:srgbClr val="000066"/>
                </a:solidFill>
                <a:latin typeface="Times New Roman" pitchFamily="18" charset="0"/>
                <a:cs typeface="Times New Roman" pitchFamily="18" charset="0"/>
              </a:rPr>
              <a:t>Reconstructed Components (RCs)</a:t>
            </a:r>
          </a:p>
        </p:txBody>
      </p:sp>
      <p:sp>
        <p:nvSpPr>
          <p:cNvPr id="6147" name="Rectangle 5"/>
          <p:cNvSpPr>
            <a:spLocks noChangeArrowheads="1"/>
          </p:cNvSpPr>
          <p:nvPr/>
        </p:nvSpPr>
        <p:spPr bwMode="auto">
          <a:xfrm>
            <a:off x="533400" y="1143000"/>
            <a:ext cx="8382000" cy="4986338"/>
          </a:xfrm>
          <a:prstGeom prst="rect">
            <a:avLst/>
          </a:prstGeom>
          <a:noFill/>
          <a:ln w="9525">
            <a:noFill/>
            <a:miter lim="800000"/>
            <a:headEnd/>
            <a:tailEnd/>
          </a:ln>
        </p:spPr>
        <p:txBody>
          <a:bodyPr>
            <a:spAutoFit/>
          </a:bodyPr>
          <a:lstStyle/>
          <a:p>
            <a:pPr algn="just">
              <a:buFont typeface="Wingdings" pitchFamily="2" charset="2"/>
              <a:buChar char="Ø"/>
            </a:pPr>
            <a:r>
              <a:rPr lang="en-IN" sz="2400">
                <a:latin typeface="Times New Roman" pitchFamily="18" charset="0"/>
                <a:cs typeface="Times New Roman" pitchFamily="18" charset="0"/>
              </a:rPr>
              <a:t>The part of the original time series corresponding to a particular eigenmode can be extracted as space–time reconstructed components (RCs) defined by </a:t>
            </a:r>
            <a:r>
              <a:rPr lang="en-IN" sz="2400" i="1">
                <a:latin typeface="Times New Roman" pitchFamily="18" charset="0"/>
                <a:cs typeface="Times New Roman" pitchFamily="18" charset="0"/>
              </a:rPr>
              <a:t>Plaut and Vautard (1994).</a:t>
            </a:r>
          </a:p>
          <a:p>
            <a:pPr algn="just"/>
            <a:endParaRPr lang="en-IN" sz="2400" i="1">
              <a:latin typeface="Times New Roman" pitchFamily="18" charset="0"/>
              <a:cs typeface="Times New Roman" pitchFamily="18" charset="0"/>
            </a:endParaRPr>
          </a:p>
          <a:p>
            <a:pPr algn="just">
              <a:buFont typeface="Wingdings" pitchFamily="2" charset="2"/>
              <a:buChar char="Ø"/>
            </a:pPr>
            <a:r>
              <a:rPr lang="en-IN" sz="2400">
                <a:latin typeface="Times New Roman" pitchFamily="18" charset="0"/>
                <a:cs typeface="Times New Roman" pitchFamily="18" charset="0"/>
              </a:rPr>
              <a:t>The sum of all the RCs reproduces the original time series.</a:t>
            </a:r>
          </a:p>
          <a:p>
            <a:pPr algn="just"/>
            <a:endParaRPr lang="en-IN" sz="2400">
              <a:latin typeface="Times New Roman" pitchFamily="18" charset="0"/>
              <a:cs typeface="Times New Roman" pitchFamily="18" charset="0"/>
            </a:endParaRPr>
          </a:p>
          <a:p>
            <a:pPr algn="just">
              <a:buFont typeface="Wingdings" pitchFamily="2" charset="2"/>
              <a:buChar char="Ø"/>
            </a:pPr>
            <a:r>
              <a:rPr lang="en-IN" sz="2400">
                <a:latin typeface="Times New Roman" pitchFamily="18" charset="0"/>
                <a:cs typeface="Times New Roman" pitchFamily="18" charset="0"/>
              </a:rPr>
              <a:t>For an oscillation represented by a pair of eigenmodes, the RC is sum of the individual RCs of the pair.</a:t>
            </a:r>
          </a:p>
          <a:p>
            <a:pPr algn="just"/>
            <a:endParaRPr lang="en-IN" sz="2400">
              <a:latin typeface="Times New Roman" pitchFamily="18" charset="0"/>
              <a:cs typeface="Times New Roman" pitchFamily="18" charset="0"/>
            </a:endParaRPr>
          </a:p>
          <a:p>
            <a:pPr algn="just">
              <a:buFont typeface="Wingdings" pitchFamily="2" charset="2"/>
              <a:buChar char="Ø"/>
            </a:pPr>
            <a:r>
              <a:rPr lang="en-IN" sz="2400">
                <a:latin typeface="Times New Roman" pitchFamily="18" charset="0"/>
                <a:cs typeface="Times New Roman" pitchFamily="18" charset="0"/>
              </a:rPr>
              <a:t>The phase angle  varies from 0 to 360 for each cycle of the oscillation.</a:t>
            </a:r>
          </a:p>
          <a:p>
            <a:endParaRPr lang="en-IN"/>
          </a:p>
          <a:p>
            <a:endParaRPr lang="en-IN"/>
          </a:p>
          <a:p>
            <a:endParaRPr lang="en-IN" i="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26679" y="152400"/>
            <a:ext cx="8688721" cy="6324600"/>
            <a:chOff x="-3257" y="152400"/>
            <a:chExt cx="9147257" cy="6477000"/>
          </a:xfrm>
        </p:grpSpPr>
        <p:pic>
          <p:nvPicPr>
            <p:cNvPr id="7172" name="Picture 2"/>
            <p:cNvPicPr>
              <a:picLocks noChangeAspect="1" noChangeArrowheads="1"/>
            </p:cNvPicPr>
            <p:nvPr/>
          </p:nvPicPr>
          <p:blipFill>
            <a:blip r:embed="rId2" cstate="print"/>
            <a:srcRect l="3748" t="1379"/>
            <a:stretch>
              <a:fillRect/>
            </a:stretch>
          </p:blipFill>
          <p:spPr bwMode="auto">
            <a:xfrm>
              <a:off x="-3257" y="152400"/>
              <a:ext cx="4419600" cy="6477000"/>
            </a:xfrm>
            <a:prstGeom prst="rect">
              <a:avLst/>
            </a:prstGeom>
            <a:noFill/>
            <a:ln w="9525">
              <a:noFill/>
              <a:miter lim="800000"/>
              <a:headEnd/>
              <a:tailEnd/>
            </a:ln>
          </p:spPr>
        </p:pic>
        <p:pic>
          <p:nvPicPr>
            <p:cNvPr id="7173" name="Picture 3"/>
            <p:cNvPicPr>
              <a:picLocks noChangeAspect="1" noChangeArrowheads="1"/>
            </p:cNvPicPr>
            <p:nvPr/>
          </p:nvPicPr>
          <p:blipFill>
            <a:blip r:embed="rId3" cstate="print"/>
            <a:srcRect l="3239" t="1308" r="1846"/>
            <a:stretch>
              <a:fillRect/>
            </a:stretch>
          </p:blipFill>
          <p:spPr bwMode="auto">
            <a:xfrm>
              <a:off x="4572000" y="152400"/>
              <a:ext cx="4572000" cy="6477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6400800" y="304800"/>
            <a:ext cx="2590800" cy="4524375"/>
          </a:xfrm>
          <a:prstGeom prst="rect">
            <a:avLst/>
          </a:prstGeom>
          <a:noFill/>
          <a:ln w="9525">
            <a:noFill/>
            <a:miter lim="800000"/>
            <a:headEnd/>
            <a:tailEnd/>
          </a:ln>
        </p:spPr>
        <p:txBody>
          <a:bodyPr anchor="ctr">
            <a:spAutoFit/>
          </a:bodyPr>
          <a:lstStyle/>
          <a:p>
            <a:pPr algn="just" eaLnBrk="0" hangingPunct="0"/>
            <a:r>
              <a:rPr lang="en-US" dirty="0">
                <a:latin typeface="Times New Roman" pitchFamily="18" charset="0"/>
                <a:cs typeface="Times New Roman" pitchFamily="18" charset="0"/>
              </a:rPr>
              <a:t>Rainfall averaged over the region 60°E-140°E, 0°-35°N for total daily anomalies for Observation (black, left y-axis scale), green represent the 45-days oscillatory modes for Observation and red represent the 50-days oscillatory modes for Model (right y-axis scale) for the first 12 years. Simulation year is noted at the top right corner. Units are in mm days</a:t>
            </a:r>
            <a:r>
              <a:rPr lang="en-US" baseline="30000" dirty="0">
                <a:latin typeface="Times New Roman" pitchFamily="18" charset="0"/>
                <a:cs typeface="Times New Roman" pitchFamily="18" charset="0"/>
              </a:rPr>
              <a:t>-1</a:t>
            </a:r>
            <a:r>
              <a:rPr lang="en-US" dirty="0">
                <a:latin typeface="Times New Roman" pitchFamily="18" charset="0"/>
                <a:cs typeface="Times New Roman" pitchFamily="18" charset="0"/>
              </a:rPr>
              <a:t>.</a:t>
            </a:r>
          </a:p>
        </p:txBody>
      </p:sp>
      <p:pic>
        <p:nvPicPr>
          <p:cNvPr id="8195" name="Picture 3"/>
          <p:cNvPicPr>
            <a:picLocks noChangeAspect="1" noChangeArrowheads="1"/>
          </p:cNvPicPr>
          <p:nvPr/>
        </p:nvPicPr>
        <p:blipFill>
          <a:blip r:embed="rId2" cstate="print"/>
          <a:srcRect l="1587" t="858" r="2100"/>
          <a:stretch>
            <a:fillRect/>
          </a:stretch>
        </p:blipFill>
        <p:spPr bwMode="auto">
          <a:xfrm>
            <a:off x="152400" y="152400"/>
            <a:ext cx="615315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6400800" y="76200"/>
            <a:ext cx="2590800" cy="6740525"/>
          </a:xfrm>
          <a:prstGeom prst="rect">
            <a:avLst/>
          </a:prstGeom>
          <a:noFill/>
          <a:ln w="9525">
            <a:noFill/>
            <a:miter lim="800000"/>
            <a:headEnd/>
            <a:tailEnd/>
          </a:ln>
        </p:spPr>
        <p:txBody>
          <a:bodyPr>
            <a:spAutoFit/>
          </a:bodyPr>
          <a:lstStyle/>
          <a:p>
            <a:pPr algn="just">
              <a:buFont typeface="Wingdings" pitchFamily="2" charset="2"/>
              <a:buChar char="Ø"/>
            </a:pPr>
            <a:r>
              <a:rPr lang="en-US" sz="1600" dirty="0">
                <a:latin typeface="Times New Roman" pitchFamily="18" charset="0"/>
                <a:cs typeface="Times New Roman" pitchFamily="18" charset="0"/>
              </a:rPr>
              <a:t>The longitude-phase cross-sections of the 45-days and 50-days mode by averaging its RCs across the latitudes 10°N-25°N and 5°S-10°N for Observation </a:t>
            </a:r>
            <a:r>
              <a:rPr lang="en-US" sz="1600" b="1" dirty="0">
                <a:latin typeface="Times New Roman" pitchFamily="18" charset="0"/>
                <a:cs typeface="Times New Roman" pitchFamily="18" charset="0"/>
              </a:rPr>
              <a:t>(a)</a:t>
            </a:r>
            <a:r>
              <a:rPr lang="en-US" sz="1600" dirty="0">
                <a:latin typeface="Times New Roman" pitchFamily="18" charset="0"/>
                <a:cs typeface="Times New Roman" pitchFamily="18" charset="0"/>
              </a:rPr>
              <a:t>;</a:t>
            </a:r>
            <a:r>
              <a:rPr lang="en-US" sz="1600" b="1" dirty="0">
                <a:latin typeface="Times New Roman" pitchFamily="18" charset="0"/>
                <a:cs typeface="Times New Roman" pitchFamily="18" charset="0"/>
              </a:rPr>
              <a:t>(b)</a:t>
            </a:r>
            <a:r>
              <a:rPr lang="en-US" sz="1600" dirty="0">
                <a:latin typeface="Times New Roman" pitchFamily="18" charset="0"/>
                <a:cs typeface="Times New Roman" pitchFamily="18" charset="0"/>
              </a:rPr>
              <a:t> and Model </a:t>
            </a:r>
            <a:r>
              <a:rPr lang="en-US" sz="1600" b="1" dirty="0">
                <a:latin typeface="Times New Roman" pitchFamily="18" charset="0"/>
                <a:cs typeface="Times New Roman" pitchFamily="18" charset="0"/>
              </a:rPr>
              <a:t>(c)</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(d) </a:t>
            </a:r>
            <a:r>
              <a:rPr lang="en-US" sz="1600" dirty="0">
                <a:latin typeface="Times New Roman" pitchFamily="18" charset="0"/>
                <a:cs typeface="Times New Roman" pitchFamily="18" charset="0"/>
              </a:rPr>
              <a:t>respectively. Y-axis panels represent the phase angles for a complete oscillation. Units are in mm days</a:t>
            </a:r>
            <a:r>
              <a:rPr lang="en-US" sz="1600" baseline="30000" dirty="0">
                <a:latin typeface="Times New Roman" pitchFamily="18" charset="0"/>
                <a:cs typeface="Times New Roman" pitchFamily="18" charset="0"/>
              </a:rPr>
              <a:t>-1</a:t>
            </a:r>
            <a:r>
              <a:rPr lang="en-US" sz="1600" dirty="0">
                <a:latin typeface="Times New Roman" pitchFamily="18" charset="0"/>
                <a:cs typeface="Times New Roman" pitchFamily="18" charset="0"/>
              </a:rPr>
              <a:t>.</a:t>
            </a:r>
          </a:p>
          <a:p>
            <a:pPr algn="just"/>
            <a:endParaRPr lang="en-US" sz="1600" dirty="0">
              <a:latin typeface="Times New Roman" pitchFamily="18" charset="0"/>
              <a:cs typeface="Times New Roman" pitchFamily="18" charset="0"/>
            </a:endParaRPr>
          </a:p>
          <a:p>
            <a:pPr algn="just">
              <a:buFont typeface="Wingdings" pitchFamily="2" charset="2"/>
              <a:buChar char="Ø"/>
            </a:pPr>
            <a:r>
              <a:rPr lang="en-US" sz="1600" dirty="0">
                <a:latin typeface="Times New Roman" pitchFamily="18" charset="0"/>
                <a:cs typeface="Times New Roman" pitchFamily="18" charset="0"/>
              </a:rPr>
              <a:t>The propagation signals are not clear in the latitude belt of 10°N-25°N from the Observation as well as </a:t>
            </a:r>
            <a:r>
              <a:rPr lang="en-US" sz="1600" dirty="0" smtClean="0">
                <a:latin typeface="Times New Roman" pitchFamily="18" charset="0"/>
                <a:cs typeface="Times New Roman" pitchFamily="18" charset="0"/>
              </a:rPr>
              <a:t>Model.</a:t>
            </a:r>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a:p>
            <a:pPr algn="just">
              <a:buFont typeface="Wingdings" pitchFamily="2" charset="2"/>
              <a:buChar char="Ø"/>
            </a:pPr>
            <a:r>
              <a:rPr lang="en-US" sz="1600" dirty="0">
                <a:latin typeface="Times New Roman" pitchFamily="18" charset="0"/>
                <a:cs typeface="Times New Roman" pitchFamily="18" charset="0"/>
              </a:rPr>
              <a:t>The eastward propagation of the oscillatory mode in Indian and Pacific Ocean is clearly seen in Observation and Model captured it </a:t>
            </a:r>
            <a:r>
              <a:rPr lang="en-US" sz="1600" dirty="0" smtClean="0">
                <a:latin typeface="Times New Roman" pitchFamily="18" charset="0"/>
                <a:cs typeface="Times New Roman" pitchFamily="18" charset="0"/>
              </a:rPr>
              <a:t>correctly.</a:t>
            </a:r>
            <a:endParaRPr lang="en-US" sz="1200" dirty="0"/>
          </a:p>
          <a:p>
            <a:endParaRPr lang="en-US" sz="1200" dirty="0"/>
          </a:p>
          <a:p>
            <a:endParaRPr lang="en-US" sz="1200" dirty="0">
              <a:latin typeface="Times New Roman" pitchFamily="18" charset="0"/>
              <a:cs typeface="Times New Roman" pitchFamily="18" charset="0"/>
            </a:endParaRPr>
          </a:p>
          <a:p>
            <a:endParaRPr lang="en-IN" sz="1200"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2" cstate="print"/>
          <a:srcRect l="2728" t="2226"/>
          <a:stretch>
            <a:fillRect/>
          </a:stretch>
        </p:blipFill>
        <p:spPr bwMode="auto">
          <a:xfrm>
            <a:off x="152400" y="76200"/>
            <a:ext cx="6249988"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cstate="print"/>
          <a:srcRect l="4878" t="2348"/>
          <a:stretch>
            <a:fillRect/>
          </a:stretch>
        </p:blipFill>
        <p:spPr bwMode="auto">
          <a:xfrm>
            <a:off x="457200" y="76200"/>
            <a:ext cx="5943600" cy="6553200"/>
          </a:xfrm>
          <a:prstGeom prst="rect">
            <a:avLst/>
          </a:prstGeom>
          <a:noFill/>
          <a:ln w="9525">
            <a:noFill/>
            <a:miter lim="800000"/>
            <a:headEnd/>
            <a:tailEnd/>
          </a:ln>
        </p:spPr>
      </p:pic>
      <p:sp>
        <p:nvSpPr>
          <p:cNvPr id="5" name="Rectangle 5"/>
          <p:cNvSpPr>
            <a:spLocks noChangeArrowheads="1"/>
          </p:cNvSpPr>
          <p:nvPr/>
        </p:nvSpPr>
        <p:spPr bwMode="auto">
          <a:xfrm>
            <a:off x="6477000" y="76200"/>
            <a:ext cx="2514600" cy="6717223"/>
          </a:xfrm>
          <a:prstGeom prst="rect">
            <a:avLst/>
          </a:prstGeom>
          <a:noFill/>
          <a:ln w="9525">
            <a:noFill/>
            <a:miter lim="800000"/>
            <a:headEnd/>
            <a:tailEnd/>
          </a:ln>
        </p:spPr>
        <p:txBody>
          <a:bodyPr wrap="square">
            <a:spAutoFit/>
          </a:bodyPr>
          <a:lstStyle/>
          <a:p>
            <a:pPr algn="just">
              <a:buFont typeface="Wingdings" pitchFamily="2" charset="2"/>
              <a:buChar char="Ø"/>
              <a:defRPr/>
            </a:pPr>
            <a:r>
              <a:rPr lang="en-US" sz="1450" dirty="0">
                <a:latin typeface="Times New Roman" pitchFamily="18" charset="0"/>
                <a:cs typeface="Times New Roman" pitchFamily="18" charset="0"/>
              </a:rPr>
              <a:t>The latitude-phase cross-sections of the 45-days and 50-days mode by averaging its RC across the latitudes 100°E-160°E and 60°E-100°E for Observation </a:t>
            </a:r>
            <a:r>
              <a:rPr lang="en-US" sz="1450" b="1" dirty="0">
                <a:latin typeface="Times New Roman" pitchFamily="18" charset="0"/>
                <a:cs typeface="Times New Roman" pitchFamily="18" charset="0"/>
              </a:rPr>
              <a:t>(a); (b)</a:t>
            </a:r>
            <a:r>
              <a:rPr lang="en-US" sz="1450" dirty="0">
                <a:latin typeface="Times New Roman" pitchFamily="18" charset="0"/>
                <a:cs typeface="Times New Roman" pitchFamily="18" charset="0"/>
              </a:rPr>
              <a:t> and Model </a:t>
            </a:r>
            <a:r>
              <a:rPr lang="en-US" sz="1450" b="1" dirty="0">
                <a:latin typeface="Times New Roman" pitchFamily="18" charset="0"/>
                <a:cs typeface="Times New Roman" pitchFamily="18" charset="0"/>
              </a:rPr>
              <a:t>(c)</a:t>
            </a:r>
            <a:r>
              <a:rPr lang="en-US" sz="1450" dirty="0">
                <a:latin typeface="Times New Roman" pitchFamily="18" charset="0"/>
                <a:cs typeface="Times New Roman" pitchFamily="18" charset="0"/>
              </a:rPr>
              <a:t>; </a:t>
            </a:r>
            <a:r>
              <a:rPr lang="en-US" sz="1450" b="1" dirty="0">
                <a:latin typeface="Times New Roman" pitchFamily="18" charset="0"/>
                <a:cs typeface="Times New Roman" pitchFamily="18" charset="0"/>
              </a:rPr>
              <a:t>(d)</a:t>
            </a:r>
            <a:r>
              <a:rPr lang="en-US" sz="1450" dirty="0">
                <a:latin typeface="Times New Roman" pitchFamily="18" charset="0"/>
                <a:cs typeface="Times New Roman" pitchFamily="18" charset="0"/>
              </a:rPr>
              <a:t>  respectively. X-axis panels represent phase angles for a complete oscillation. Units are in mm days</a:t>
            </a:r>
            <a:r>
              <a:rPr lang="en-US" sz="1450" baseline="30000" dirty="0">
                <a:latin typeface="Times New Roman" pitchFamily="18" charset="0"/>
                <a:cs typeface="Times New Roman" pitchFamily="18" charset="0"/>
              </a:rPr>
              <a:t>-1</a:t>
            </a:r>
            <a:r>
              <a:rPr lang="en-US" sz="1450" dirty="0">
                <a:latin typeface="Times New Roman" pitchFamily="18" charset="0"/>
                <a:cs typeface="Times New Roman" pitchFamily="18" charset="0"/>
              </a:rPr>
              <a:t>. </a:t>
            </a:r>
          </a:p>
          <a:p>
            <a:pPr algn="just">
              <a:defRPr/>
            </a:pPr>
            <a:endParaRPr lang="en-US" sz="1450" dirty="0">
              <a:latin typeface="Times New Roman" pitchFamily="18" charset="0"/>
              <a:cs typeface="Times New Roman" pitchFamily="18" charset="0"/>
            </a:endParaRPr>
          </a:p>
          <a:p>
            <a:pPr algn="just">
              <a:buFont typeface="Wingdings" pitchFamily="2" charset="2"/>
              <a:buChar char="Ø"/>
              <a:defRPr/>
            </a:pPr>
            <a:r>
              <a:rPr lang="en-US" sz="1450" dirty="0">
                <a:latin typeface="Times New Roman" pitchFamily="18" charset="0"/>
                <a:cs typeface="Times New Roman" pitchFamily="18" charset="0"/>
              </a:rPr>
              <a:t>The southward propagation to the south of equator and northward propagation to the north of equator in the longitude belt of 60°E-100°E which includes Indian Ocean and Indian subcontinent is simulated by the </a:t>
            </a:r>
            <a:r>
              <a:rPr lang="en-US" sz="1450" dirty="0" smtClean="0">
                <a:latin typeface="Times New Roman" pitchFamily="18" charset="0"/>
                <a:cs typeface="Times New Roman" pitchFamily="18" charset="0"/>
              </a:rPr>
              <a:t>Model.</a:t>
            </a:r>
            <a:endParaRPr lang="en-US" sz="1450" dirty="0">
              <a:latin typeface="Times New Roman" pitchFamily="18" charset="0"/>
              <a:cs typeface="Times New Roman" pitchFamily="18" charset="0"/>
            </a:endParaRPr>
          </a:p>
          <a:p>
            <a:pPr algn="just">
              <a:defRPr/>
            </a:pPr>
            <a:endParaRPr lang="en-US" sz="1450" dirty="0">
              <a:latin typeface="Times New Roman" pitchFamily="18" charset="0"/>
              <a:cs typeface="Times New Roman" pitchFamily="18" charset="0"/>
            </a:endParaRPr>
          </a:p>
          <a:p>
            <a:pPr algn="just">
              <a:buFont typeface="Wingdings" pitchFamily="2" charset="2"/>
              <a:buChar char="Ø"/>
              <a:defRPr/>
            </a:pPr>
            <a:r>
              <a:rPr lang="en-US" sz="1450" dirty="0">
                <a:latin typeface="Times New Roman" pitchFamily="18" charset="0"/>
                <a:cs typeface="Times New Roman" pitchFamily="18" charset="0"/>
              </a:rPr>
              <a:t>The western Pacific Ocean region, northward propagation in the latitude belt of 5°S-15°N is observed from Observation and is well simulated by the </a:t>
            </a:r>
            <a:r>
              <a:rPr lang="en-US" sz="1450" dirty="0" smtClean="0">
                <a:latin typeface="Times New Roman" pitchFamily="18" charset="0"/>
                <a:cs typeface="Times New Roman" pitchFamily="18" charset="0"/>
              </a:rPr>
              <a:t>Model.</a:t>
            </a:r>
            <a:endParaRPr lang="en-US" sz="1450" dirty="0">
              <a:latin typeface="Times New Roman" pitchFamily="18" charset="0"/>
              <a:cs typeface="Times New Roman" pitchFamily="18" charset="0"/>
            </a:endParaRPr>
          </a:p>
          <a:p>
            <a:pPr>
              <a:defRPr/>
            </a:pPr>
            <a:endParaRPr lang="en-US" sz="1500" dirty="0"/>
          </a:p>
          <a:p>
            <a:pPr>
              <a:defRPr/>
            </a:pPr>
            <a:endParaRPr lang="en-US" sz="1200" dirty="0">
              <a:latin typeface="Times New Roman" pitchFamily="18" charset="0"/>
              <a:cs typeface="Times New Roman" pitchFamily="18" charset="0"/>
            </a:endParaRPr>
          </a:p>
          <a:p>
            <a:pPr>
              <a:defRPr/>
            </a:pPr>
            <a:endParaRPr lang="en-IN" sz="1200" dirty="0">
              <a:latin typeface="Times New Roman" pitchFamily="18" charset="0"/>
              <a:cs typeface="Times New Roman" pitchFamily="18" charset="0"/>
            </a:endParaRPr>
          </a:p>
        </p:txBody>
      </p:sp>
      <p:sp>
        <p:nvSpPr>
          <p:cNvPr id="4" name="TextBox 3"/>
          <p:cNvSpPr txBox="1"/>
          <p:nvPr/>
        </p:nvSpPr>
        <p:spPr>
          <a:xfrm>
            <a:off x="1600200" y="6019800"/>
            <a:ext cx="990600" cy="369332"/>
          </a:xfrm>
          <a:prstGeom prst="rect">
            <a:avLst/>
          </a:prstGeom>
          <a:noFill/>
        </p:spPr>
        <p:txBody>
          <a:bodyPr wrap="square" rtlCol="0">
            <a:spAutoFit/>
          </a:bodyPr>
          <a:lstStyle/>
          <a:p>
            <a:r>
              <a:rPr lang="en-US" dirty="0" smtClean="0"/>
              <a:t>Phase</a:t>
            </a:r>
            <a:endParaRPr lang="en-US" dirty="0"/>
          </a:p>
        </p:txBody>
      </p:sp>
      <p:sp>
        <p:nvSpPr>
          <p:cNvPr id="6" name="TextBox 5"/>
          <p:cNvSpPr txBox="1"/>
          <p:nvPr/>
        </p:nvSpPr>
        <p:spPr>
          <a:xfrm>
            <a:off x="4495800" y="6019800"/>
            <a:ext cx="990600" cy="369332"/>
          </a:xfrm>
          <a:prstGeom prst="rect">
            <a:avLst/>
          </a:prstGeom>
          <a:noFill/>
        </p:spPr>
        <p:txBody>
          <a:bodyPr wrap="square" rtlCol="0">
            <a:spAutoFit/>
          </a:bodyPr>
          <a:lstStyle/>
          <a:p>
            <a:r>
              <a:rPr lang="en-US" dirty="0" smtClean="0"/>
              <a:t>Phase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cstate="print"/>
          <a:srcRect l="1341" t="3014"/>
          <a:stretch>
            <a:fillRect/>
          </a:stretch>
        </p:blipFill>
        <p:spPr bwMode="auto">
          <a:xfrm>
            <a:off x="223875" y="125413"/>
            <a:ext cx="6100725" cy="6503987"/>
          </a:xfrm>
          <a:prstGeom prst="rect">
            <a:avLst/>
          </a:prstGeom>
          <a:noFill/>
          <a:ln w="9525">
            <a:noFill/>
            <a:miter lim="800000"/>
            <a:headEnd/>
            <a:tailEnd/>
          </a:ln>
        </p:spPr>
      </p:pic>
      <p:sp>
        <p:nvSpPr>
          <p:cNvPr id="11267" name="Rectangle 5"/>
          <p:cNvSpPr>
            <a:spLocks noChangeArrowheads="1"/>
          </p:cNvSpPr>
          <p:nvPr/>
        </p:nvSpPr>
        <p:spPr bwMode="auto">
          <a:xfrm>
            <a:off x="6477000" y="228600"/>
            <a:ext cx="2514600" cy="2554288"/>
          </a:xfrm>
          <a:prstGeom prst="rect">
            <a:avLst/>
          </a:prstGeom>
          <a:noFill/>
          <a:ln w="9525">
            <a:noFill/>
            <a:miter lim="800000"/>
            <a:headEnd/>
            <a:tailEnd/>
          </a:ln>
        </p:spPr>
        <p:txBody>
          <a:bodyPr>
            <a:spAutoFit/>
          </a:bodyPr>
          <a:lstStyle/>
          <a:p>
            <a:pPr algn="just"/>
            <a:r>
              <a:rPr lang="en-US" sz="1600">
                <a:latin typeface="Times New Roman" pitchFamily="18" charset="0"/>
                <a:cs typeface="Times New Roman" pitchFamily="18" charset="0"/>
              </a:rPr>
              <a:t>Daily point correlation between the daily anomalies of SST and EIMR index of the RCs of the </a:t>
            </a:r>
            <a:r>
              <a:rPr lang="en-US" sz="1600" b="1">
                <a:latin typeface="Times New Roman" pitchFamily="18" charset="0"/>
                <a:cs typeface="Times New Roman" pitchFamily="18" charset="0"/>
              </a:rPr>
              <a:t>(a)</a:t>
            </a:r>
            <a:r>
              <a:rPr lang="en-US" sz="1600">
                <a:latin typeface="Times New Roman" pitchFamily="18" charset="0"/>
                <a:cs typeface="Times New Roman" pitchFamily="18" charset="0"/>
              </a:rPr>
              <a:t> 50-days, and </a:t>
            </a:r>
            <a:r>
              <a:rPr lang="en-US" sz="1600" b="1">
                <a:latin typeface="Times New Roman" pitchFamily="18" charset="0"/>
                <a:cs typeface="Times New Roman" pitchFamily="18" charset="0"/>
              </a:rPr>
              <a:t>(b)</a:t>
            </a:r>
            <a:r>
              <a:rPr lang="en-US" sz="1600">
                <a:latin typeface="Times New Roman" pitchFamily="18" charset="0"/>
                <a:cs typeface="Times New Roman" pitchFamily="18" charset="0"/>
              </a:rPr>
              <a:t> 45-days oscillatory modes in the JJAS season for 13 years of the control simulation. The correlation values above 90% confidence level are shown</a:t>
            </a:r>
            <a:endParaRPr lang="en-IN" sz="1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A91C6E-7CA6-481D-9149-DB9029D059EA}" type="slidenum">
              <a:rPr lang="en-US" smtClean="0"/>
              <a:pPr>
                <a:defRPr/>
              </a:pPr>
              <a:t>26</a:t>
            </a:fld>
            <a:endParaRPr lang="en-US"/>
          </a:p>
        </p:txBody>
      </p:sp>
      <p:pic>
        <p:nvPicPr>
          <p:cNvPr id="5" name="Picture 4"/>
          <p:cNvPicPr/>
          <p:nvPr/>
        </p:nvPicPr>
        <p:blipFill>
          <a:blip r:embed="rId2" cstate="print"/>
          <a:srcRect l="2312" t="1143"/>
          <a:stretch>
            <a:fillRect/>
          </a:stretch>
        </p:blipFill>
        <p:spPr bwMode="auto">
          <a:xfrm>
            <a:off x="381000" y="381000"/>
            <a:ext cx="8458200" cy="6096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304800" y="101025"/>
            <a:ext cx="2145139" cy="584775"/>
          </a:xfrm>
          <a:prstGeom prst="rect">
            <a:avLst/>
          </a:prstGeom>
          <a:noFill/>
          <a:ln w="9525">
            <a:noFill/>
            <a:miter lim="800000"/>
            <a:headEnd/>
            <a:tailEnd/>
          </a:ln>
        </p:spPr>
        <p:txBody>
          <a:bodyPr wrap="none">
            <a:spAutoFit/>
          </a:bodyPr>
          <a:lstStyle/>
          <a:p>
            <a:r>
              <a:rPr lang="en-US" sz="3200" b="1" dirty="0" smtClean="0">
                <a:solidFill>
                  <a:srgbClr val="000066"/>
                </a:solidFill>
                <a:latin typeface="Times New Roman" pitchFamily="18" charset="0"/>
                <a:cs typeface="Times New Roman" pitchFamily="18" charset="0"/>
              </a:rPr>
              <a:t>Conclusion</a:t>
            </a:r>
            <a:endParaRPr lang="en-IN" sz="3200" dirty="0">
              <a:solidFill>
                <a:srgbClr val="000066"/>
              </a:solidFill>
              <a:latin typeface="Times New Roman" pitchFamily="18" charset="0"/>
              <a:cs typeface="Times New Roman" pitchFamily="18" charset="0"/>
            </a:endParaRPr>
          </a:p>
        </p:txBody>
      </p:sp>
      <p:sp>
        <p:nvSpPr>
          <p:cNvPr id="13315" name="Rectangle 5"/>
          <p:cNvSpPr>
            <a:spLocks noChangeArrowheads="1"/>
          </p:cNvSpPr>
          <p:nvPr/>
        </p:nvSpPr>
        <p:spPr bwMode="auto">
          <a:xfrm>
            <a:off x="304800" y="838200"/>
            <a:ext cx="8686800" cy="5078313"/>
          </a:xfrm>
          <a:prstGeom prst="rect">
            <a:avLst/>
          </a:prstGeom>
          <a:noFill/>
          <a:ln w="9525">
            <a:noFill/>
            <a:miter lim="800000"/>
            <a:headEnd/>
            <a:tailEnd/>
          </a:ln>
        </p:spPr>
        <p:txBody>
          <a:bodyPr wrap="square">
            <a:spAutoFit/>
          </a:bodyPr>
          <a:lstStyle/>
          <a:p>
            <a:pPr algn="just">
              <a:buFont typeface="Wingdings" pitchFamily="2" charset="2"/>
              <a:buChar char="Ø"/>
            </a:pPr>
            <a:r>
              <a:rPr lang="en-US" dirty="0">
                <a:solidFill>
                  <a:srgbClr val="000000"/>
                </a:solidFill>
                <a:latin typeface="Times New Roman" pitchFamily="18" charset="0"/>
                <a:cs typeface="Times New Roman" pitchFamily="18" charset="0"/>
              </a:rPr>
              <a:t>Model and Observation has dominant mode of intraseasonal variability with nearly equal time period.</a:t>
            </a:r>
          </a:p>
          <a:p>
            <a:pPr algn="just"/>
            <a:r>
              <a:rPr lang="en-US" dirty="0">
                <a:solidFill>
                  <a:srgbClr val="000000"/>
                </a:solidFill>
                <a:latin typeface="Times New Roman" pitchFamily="18" charset="0"/>
                <a:cs typeface="Times New Roman" pitchFamily="18" charset="0"/>
              </a:rPr>
              <a:t> </a:t>
            </a:r>
          </a:p>
          <a:p>
            <a:pPr algn="just">
              <a:buFont typeface="Wingdings" pitchFamily="2" charset="2"/>
              <a:buChar char="Ø"/>
            </a:pPr>
            <a:r>
              <a:rPr lang="en-US" dirty="0">
                <a:solidFill>
                  <a:srgbClr val="000000"/>
                </a:solidFill>
                <a:latin typeface="Times New Roman" pitchFamily="18" charset="0"/>
                <a:cs typeface="Times New Roman" pitchFamily="18" charset="0"/>
              </a:rPr>
              <a:t>The space-time structure of the oscillatory modes observed in the </a:t>
            </a:r>
            <a:r>
              <a:rPr lang="en-US" dirty="0" smtClean="0">
                <a:solidFill>
                  <a:srgbClr val="000000"/>
                </a:solidFill>
                <a:latin typeface="Times New Roman" pitchFamily="18" charset="0"/>
                <a:cs typeface="Times New Roman" pitchFamily="18" charset="0"/>
              </a:rPr>
              <a:t>observation </a:t>
            </a:r>
            <a:r>
              <a:rPr lang="en-US" dirty="0">
                <a:solidFill>
                  <a:srgbClr val="000000"/>
                </a:solidFill>
                <a:latin typeface="Times New Roman" pitchFamily="18" charset="0"/>
                <a:cs typeface="Times New Roman" pitchFamily="18" charset="0"/>
              </a:rPr>
              <a:t>is well represented by the Model.</a:t>
            </a:r>
          </a:p>
          <a:p>
            <a:pPr algn="just"/>
            <a:endParaRPr lang="en-US" dirty="0">
              <a:solidFill>
                <a:srgbClr val="000000"/>
              </a:solidFill>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Significant </a:t>
            </a:r>
            <a:r>
              <a:rPr lang="en-US" dirty="0">
                <a:latin typeface="Times New Roman" pitchFamily="18" charset="0"/>
                <a:cs typeface="Times New Roman" pitchFamily="18" charset="0"/>
              </a:rPr>
              <a:t>improvement in the space time structure, period of oscillation and propagation of oscillatory modes was found with respect to the previous version of the </a:t>
            </a:r>
            <a:r>
              <a:rPr lang="en-US" dirty="0" smtClean="0">
                <a:latin typeface="Times New Roman" pitchFamily="18" charset="0"/>
                <a:cs typeface="Times New Roman" pitchFamily="18" charset="0"/>
              </a:rPr>
              <a:t>Model. </a:t>
            </a:r>
          </a:p>
          <a:p>
            <a:pPr algn="just"/>
            <a:endParaRPr lang="en-US" dirty="0">
              <a:solidFill>
                <a:srgbClr val="000000"/>
              </a:solidFill>
              <a:latin typeface="Times New Roman" pitchFamily="18" charset="0"/>
              <a:cs typeface="Times New Roman" pitchFamily="18" charset="0"/>
            </a:endParaRPr>
          </a:p>
          <a:p>
            <a:pPr algn="just">
              <a:buFont typeface="Wingdings" pitchFamily="2" charset="2"/>
              <a:buChar char="Ø"/>
            </a:pPr>
            <a:r>
              <a:rPr lang="en-US" dirty="0" smtClean="0">
                <a:solidFill>
                  <a:srgbClr val="000000"/>
                </a:solidFill>
                <a:latin typeface="Times New Roman" pitchFamily="18" charset="0"/>
                <a:cs typeface="Times New Roman" pitchFamily="18" charset="0"/>
              </a:rPr>
              <a:t>It was found that the oscillatory mode obtained from the model and observation is independent of the SST in Pacific Ocean. </a:t>
            </a:r>
          </a:p>
          <a:p>
            <a:pPr algn="just">
              <a:buFont typeface="Wingdings" pitchFamily="2" charset="2"/>
              <a:buChar char="Ø"/>
            </a:pPr>
            <a:endParaRPr lang="en-US" dirty="0" smtClean="0">
              <a:solidFill>
                <a:srgbClr val="000000"/>
              </a:solidFill>
              <a:latin typeface="Times New Roman" pitchFamily="18" charset="0"/>
              <a:cs typeface="Times New Roman" pitchFamily="18" charset="0"/>
            </a:endParaRPr>
          </a:p>
          <a:p>
            <a:pPr algn="just">
              <a:buFont typeface="Wingdings" pitchFamily="2" charset="2"/>
              <a:buChar char="Ø"/>
            </a:pPr>
            <a:r>
              <a:rPr lang="en-US" dirty="0" smtClean="0">
                <a:solidFill>
                  <a:srgbClr val="000000"/>
                </a:solidFill>
                <a:latin typeface="Times New Roman" pitchFamily="18" charset="0"/>
                <a:cs typeface="Times New Roman" pitchFamily="18" charset="0"/>
              </a:rPr>
              <a:t>Model </a:t>
            </a:r>
            <a:r>
              <a:rPr lang="en-US" dirty="0">
                <a:solidFill>
                  <a:srgbClr val="000000"/>
                </a:solidFill>
                <a:latin typeface="Times New Roman" pitchFamily="18" charset="0"/>
                <a:cs typeface="Times New Roman" pitchFamily="18" charset="0"/>
              </a:rPr>
              <a:t>is able to predict the observed ENSO-monsoon relationship from the persisting </a:t>
            </a:r>
            <a:r>
              <a:rPr lang="en-US" dirty="0" smtClean="0">
                <a:solidFill>
                  <a:srgbClr val="000000"/>
                </a:solidFill>
                <a:latin typeface="Times New Roman" pitchFamily="18" charset="0"/>
                <a:cs typeface="Times New Roman" pitchFamily="18" charset="0"/>
              </a:rPr>
              <a:t>mode.</a:t>
            </a:r>
            <a:endParaRPr lang="en-US" dirty="0">
              <a:solidFill>
                <a:srgbClr val="000000"/>
              </a:solidFill>
              <a:latin typeface="Times New Roman" pitchFamily="18" charset="0"/>
              <a:cs typeface="Times New Roman" pitchFamily="18" charset="0"/>
            </a:endParaRPr>
          </a:p>
          <a:p>
            <a:pPr algn="just"/>
            <a:endParaRPr lang="en-US" dirty="0">
              <a:solidFill>
                <a:srgbClr val="000000"/>
              </a:solidFill>
              <a:latin typeface="Times New Roman" pitchFamily="18" charset="0"/>
              <a:cs typeface="Times New Roman" pitchFamily="18" charset="0"/>
            </a:endParaRPr>
          </a:p>
          <a:p>
            <a:pPr algn="just">
              <a:buFont typeface="Wingdings" pitchFamily="2" charset="2"/>
              <a:buChar char="Ø"/>
            </a:pPr>
            <a:r>
              <a:rPr lang="en-US" dirty="0">
                <a:solidFill>
                  <a:srgbClr val="000000"/>
                </a:solidFill>
                <a:latin typeface="Times New Roman" pitchFamily="18" charset="0"/>
                <a:cs typeface="Times New Roman" pitchFamily="18" charset="0"/>
              </a:rPr>
              <a:t>The significant negative correlation between EIMR index of persisting mode of Model and observed SST throughout the latitudinal belt of 30°S to 30°N in the Pacific Ocean was observed but it was absent in the </a:t>
            </a:r>
            <a:r>
              <a:rPr lang="en-US" dirty="0" smtClean="0">
                <a:solidFill>
                  <a:srgbClr val="000000"/>
                </a:solidFill>
                <a:latin typeface="Times New Roman" pitchFamily="18" charset="0"/>
                <a:cs typeface="Times New Roman" pitchFamily="18" charset="0"/>
              </a:rPr>
              <a:t>observation and will be further investigated.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a:spLocks noGrp="1"/>
          </p:cNvSpPr>
          <p:nvPr>
            <p:ph type="sldNum" sz="quarter" idx="12"/>
          </p:nvPr>
        </p:nvSpPr>
        <p:spPr>
          <a:noFill/>
        </p:spPr>
        <p:txBody>
          <a:bodyPr/>
          <a:lstStyle/>
          <a:p>
            <a:fld id="{8BE7FAD5-3194-4DE5-B251-04CC6383A6C0}" type="slidenum">
              <a:rPr lang="en-US" smtClean="0"/>
              <a:pPr/>
              <a:t>28</a:t>
            </a:fld>
            <a:endParaRPr lang="en-US" smtClean="0"/>
          </a:p>
        </p:txBody>
      </p:sp>
      <p:sp>
        <p:nvSpPr>
          <p:cNvPr id="5" name="Rectangle 4"/>
          <p:cNvSpPr/>
          <p:nvPr/>
        </p:nvSpPr>
        <p:spPr>
          <a:xfrm>
            <a:off x="2415528" y="2133600"/>
            <a:ext cx="4137672" cy="1446550"/>
          </a:xfrm>
          <a:prstGeom prst="rect">
            <a:avLst/>
          </a:prstGeom>
          <a:noFill/>
        </p:spPr>
        <p:txBody>
          <a:bodyPr wrap="none">
            <a:spAutoFit/>
          </a:bodyPr>
          <a:lstStyle/>
          <a:p>
            <a:pPr algn="ctr">
              <a:defRPr/>
            </a:pPr>
            <a:r>
              <a:rPr lang="en-US" sz="8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Thanks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A91C6E-7CA6-481D-9149-DB9029D059EA}" type="slidenum">
              <a:rPr lang="en-US" smtClean="0"/>
              <a:pPr>
                <a:defRPr/>
              </a:pPr>
              <a:t>3</a:t>
            </a:fld>
            <a:endParaRPr lang="en-US"/>
          </a:p>
        </p:txBody>
      </p:sp>
      <p:sp>
        <p:nvSpPr>
          <p:cNvPr id="34817" name="Rectangle 1"/>
          <p:cNvSpPr>
            <a:spLocks noChangeArrowheads="1"/>
          </p:cNvSpPr>
          <p:nvPr/>
        </p:nvSpPr>
        <p:spPr bwMode="auto">
          <a:xfrm>
            <a:off x="152400" y="1219200"/>
            <a:ext cx="8763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71550" lvl="1" indent="-514350" algn="just">
              <a:buFont typeface="+mj-lt"/>
              <a:buAutoNum type="arabicPeriod"/>
            </a:pPr>
            <a:r>
              <a:rPr lang="en-US" sz="2800" b="1" dirty="0" smtClean="0">
                <a:solidFill>
                  <a:srgbClr val="C00000"/>
                </a:solidFill>
                <a:latin typeface="Times New Roman" pitchFamily="18" charset="0"/>
                <a:ea typeface="AR PL UMing HK"/>
                <a:cs typeface="Times New Roman" pitchFamily="18" charset="0"/>
              </a:rPr>
              <a:t>Prediction and error growth in the daily forecast of precipitation from the NCEP CFS V2 over the subdivisions of Indian continent.</a:t>
            </a:r>
          </a:p>
          <a:p>
            <a:pPr marL="971550" lvl="1" indent="-514350" algn="just">
              <a:buFont typeface="+mj-lt"/>
              <a:buAutoNum type="arabicPeriod"/>
            </a:pPr>
            <a:endParaRPr lang="en-US" sz="2800" dirty="0" smtClean="0">
              <a:solidFill>
                <a:srgbClr val="C00000"/>
              </a:solidFill>
              <a:latin typeface="Arial" pitchFamily="34" charset="0"/>
              <a:cs typeface="Arial" pitchFamily="34" charset="0"/>
            </a:endParaRPr>
          </a:p>
          <a:p>
            <a:pPr marL="971550" lvl="1" indent="-514350" algn="just">
              <a:buFont typeface="+mj-lt"/>
              <a:buAutoNum type="arabicPeriod"/>
            </a:pPr>
            <a:r>
              <a:rPr lang="en-US" sz="2800" b="1" dirty="0" smtClean="0">
                <a:solidFill>
                  <a:srgbClr val="C00000"/>
                </a:solidFill>
                <a:latin typeface="Times New Roman" pitchFamily="18" charset="0"/>
                <a:ea typeface="Times New Roman" pitchFamily="18" charset="0"/>
                <a:cs typeface="Times New Roman" pitchFamily="18" charset="0"/>
              </a:rPr>
              <a:t>Prediction of daily modes of South Asian Monsoon Variability and its association with Indian and Pacific Ocean SST in the NCEP CFS V2.</a:t>
            </a:r>
            <a:endParaRPr lang="en-US" sz="2800" dirty="0" smtClean="0">
              <a:solidFill>
                <a:srgbClr val="C00000"/>
              </a:solidFill>
              <a:latin typeface="Arial" pitchFamily="34" charset="0"/>
              <a:cs typeface="Arial" pitchFamily="34" charset="0"/>
            </a:endParaRPr>
          </a:p>
          <a:p>
            <a:pPr marL="971550" lvl="1" indent="-514350" algn="just">
              <a:buFont typeface="+mj-lt"/>
              <a:buAutoNum type="arabicPeriod"/>
            </a:pPr>
            <a:endParaRPr kumimoji="0" lang="en-US" sz="2800" b="1" i="0" u="none" strike="noStrike" cap="none" normalizeH="0" baseline="0" dirty="0" smtClean="0">
              <a:ln>
                <a:noFill/>
              </a:ln>
              <a:solidFill>
                <a:srgbClr val="C00000"/>
              </a:solidFill>
              <a:effectLst/>
              <a:latin typeface="Times New Roman" pitchFamily="18" charset="0"/>
              <a:ea typeface="AR PL UMing HK"/>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A91C6E-7CA6-481D-9149-DB9029D059EA}" type="slidenum">
              <a:rPr lang="en-US" smtClean="0"/>
              <a:pPr>
                <a:defRPr/>
              </a:pPr>
              <a:t>4</a:t>
            </a:fld>
            <a:endParaRPr lang="en-US"/>
          </a:p>
        </p:txBody>
      </p:sp>
      <p:sp>
        <p:nvSpPr>
          <p:cNvPr id="5" name="Rectangle 4"/>
          <p:cNvSpPr/>
          <p:nvPr/>
        </p:nvSpPr>
        <p:spPr>
          <a:xfrm>
            <a:off x="228600" y="1891605"/>
            <a:ext cx="8686800" cy="1384995"/>
          </a:xfrm>
          <a:prstGeom prst="rect">
            <a:avLst/>
          </a:prstGeom>
        </p:spPr>
        <p:txBody>
          <a:bodyPr wrap="square">
            <a:spAutoFit/>
          </a:bodyPr>
          <a:lstStyle/>
          <a:p>
            <a:pPr marL="514350" algn="just"/>
            <a:r>
              <a:rPr lang="en-US" sz="2800" b="1" dirty="0" smtClean="0">
                <a:solidFill>
                  <a:srgbClr val="0000FF"/>
                </a:solidFill>
                <a:latin typeface="Times New Roman" pitchFamily="18" charset="0"/>
                <a:ea typeface="AR PL UMing HK"/>
                <a:cs typeface="Times New Roman" pitchFamily="18" charset="0"/>
              </a:rPr>
              <a:t>Prediction and error growth in the daily forecast of precipitation from the NCEP CFS V2 over the subdivisions of Indian continent.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A91C6E-7CA6-481D-9149-DB9029D059EA}" type="slidenum">
              <a:rPr lang="en-US" smtClean="0"/>
              <a:pPr>
                <a:defRPr/>
              </a:pPr>
              <a:t>5</a:t>
            </a:fld>
            <a:endParaRPr lang="en-US"/>
          </a:p>
        </p:txBody>
      </p:sp>
      <p:sp>
        <p:nvSpPr>
          <p:cNvPr id="5" name="TextBox 4"/>
          <p:cNvSpPr txBox="1"/>
          <p:nvPr/>
        </p:nvSpPr>
        <p:spPr>
          <a:xfrm>
            <a:off x="381000" y="304800"/>
            <a:ext cx="8458200" cy="6124754"/>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Data and Model Description :</a:t>
            </a:r>
          </a:p>
          <a:p>
            <a:endParaRPr lang="en-US" sz="2800" dirty="0" smtClean="0">
              <a:latin typeface="Times New Roman" pitchFamily="18" charset="0"/>
              <a:cs typeface="Times New Roman" pitchFamily="18" charset="0"/>
            </a:endParaRPr>
          </a:p>
          <a:p>
            <a:r>
              <a:rPr lang="en-US" sz="2400" b="1" dirty="0" smtClean="0">
                <a:solidFill>
                  <a:srgbClr val="FF0000"/>
                </a:solidFill>
                <a:latin typeface="Times New Roman" pitchFamily="18" charset="0"/>
                <a:cs typeface="Times New Roman" pitchFamily="18" charset="0"/>
              </a:rPr>
              <a:t>CFS version 2 coupled Model</a:t>
            </a:r>
          </a:p>
          <a:p>
            <a:endParaRPr lang="en-US"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Atmospheric Component:  </a:t>
            </a:r>
            <a:r>
              <a:rPr lang="en-US" sz="2000" dirty="0" smtClean="0">
                <a:latin typeface="Times New Roman" pitchFamily="18" charset="0"/>
                <a:cs typeface="Times New Roman" pitchFamily="18" charset="0"/>
              </a:rPr>
              <a:t>NCEP Global Forecast System (GFS) at T126 with 64 vertical levels.</a:t>
            </a:r>
          </a:p>
          <a:p>
            <a:endParaRPr lang="en-US"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Oceanic Component :- </a:t>
            </a:r>
            <a:r>
              <a:rPr lang="en-US" sz="2000" dirty="0" smtClean="0">
                <a:latin typeface="Times New Roman" pitchFamily="18" charset="0"/>
                <a:cs typeface="Times New Roman" pitchFamily="18" charset="0"/>
              </a:rPr>
              <a:t>Modular Ocean Model version 4p0d of Geophysical Fluid Dynamics Laboratory(GFDL)  at ~1 degree with 40 layers.</a:t>
            </a:r>
          </a:p>
          <a:p>
            <a:endParaRPr lang="en-US" dirty="0" smtClean="0">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Ensembles Members: 11</a:t>
            </a:r>
          </a:p>
          <a:p>
            <a:r>
              <a:rPr lang="en-US" sz="2000" dirty="0" smtClean="0">
                <a:solidFill>
                  <a:srgbClr val="FF0000"/>
                </a:solidFill>
                <a:latin typeface="Times New Roman" pitchFamily="18" charset="0"/>
                <a:cs typeface="Times New Roman" pitchFamily="18" charset="0"/>
              </a:rPr>
              <a:t>Time Domain: 2001-2013</a:t>
            </a:r>
          </a:p>
          <a:p>
            <a:r>
              <a:rPr lang="en-US" sz="2000" dirty="0" smtClean="0">
                <a:solidFill>
                  <a:srgbClr val="FF0000"/>
                </a:solidFill>
                <a:latin typeface="Times New Roman" pitchFamily="18" charset="0"/>
                <a:cs typeface="Times New Roman" pitchFamily="18" charset="0"/>
              </a:rPr>
              <a:t>Forecast up to 45 days based on Initial Conditions on 31</a:t>
            </a:r>
            <a:r>
              <a:rPr lang="en-US" sz="2000" baseline="30000" dirty="0" smtClean="0">
                <a:solidFill>
                  <a:srgbClr val="FF0000"/>
                </a:solidFill>
                <a:latin typeface="Times New Roman" pitchFamily="18" charset="0"/>
                <a:cs typeface="Times New Roman" pitchFamily="18" charset="0"/>
              </a:rPr>
              <a:t>st</a:t>
            </a:r>
            <a:r>
              <a:rPr lang="en-US" sz="2000" dirty="0" smtClean="0">
                <a:solidFill>
                  <a:srgbClr val="FF0000"/>
                </a:solidFill>
                <a:latin typeface="Times New Roman" pitchFamily="18" charset="0"/>
                <a:cs typeface="Times New Roman" pitchFamily="18" charset="0"/>
              </a:rPr>
              <a:t> May, 30</a:t>
            </a:r>
            <a:r>
              <a:rPr lang="en-US" sz="2000" baseline="30000" dirty="0" smtClean="0">
                <a:solidFill>
                  <a:srgbClr val="FF0000"/>
                </a:solidFill>
                <a:latin typeface="Times New Roman" pitchFamily="18" charset="0"/>
                <a:cs typeface="Times New Roman" pitchFamily="18" charset="0"/>
              </a:rPr>
              <a:t>th</a:t>
            </a:r>
            <a:r>
              <a:rPr lang="en-US" sz="2000" dirty="0" smtClean="0">
                <a:solidFill>
                  <a:srgbClr val="FF0000"/>
                </a:solidFill>
                <a:latin typeface="Times New Roman" pitchFamily="18" charset="0"/>
                <a:cs typeface="Times New Roman" pitchFamily="18" charset="0"/>
              </a:rPr>
              <a:t> June, 30</a:t>
            </a:r>
            <a:r>
              <a:rPr lang="en-US" sz="2000" baseline="30000" dirty="0" smtClean="0">
                <a:solidFill>
                  <a:srgbClr val="FF0000"/>
                </a:solidFill>
                <a:latin typeface="Times New Roman" pitchFamily="18" charset="0"/>
                <a:cs typeface="Times New Roman" pitchFamily="18" charset="0"/>
              </a:rPr>
              <a:t>th</a:t>
            </a:r>
            <a:r>
              <a:rPr lang="en-US" sz="2000" dirty="0" smtClean="0">
                <a:solidFill>
                  <a:srgbClr val="FF0000"/>
                </a:solidFill>
                <a:latin typeface="Times New Roman" pitchFamily="18" charset="0"/>
                <a:cs typeface="Times New Roman" pitchFamily="18" charset="0"/>
              </a:rPr>
              <a:t> July, 29</a:t>
            </a:r>
            <a:r>
              <a:rPr lang="en-US" sz="2000" baseline="30000" dirty="0" smtClean="0">
                <a:solidFill>
                  <a:srgbClr val="FF0000"/>
                </a:solidFill>
                <a:latin typeface="Times New Roman" pitchFamily="18" charset="0"/>
                <a:cs typeface="Times New Roman" pitchFamily="18" charset="0"/>
              </a:rPr>
              <a:t>th</a:t>
            </a:r>
            <a:r>
              <a:rPr lang="en-US" sz="2000" dirty="0" smtClean="0">
                <a:solidFill>
                  <a:srgbClr val="FF0000"/>
                </a:solidFill>
                <a:latin typeface="Times New Roman" pitchFamily="18" charset="0"/>
                <a:cs typeface="Times New Roman" pitchFamily="18" charset="0"/>
              </a:rPr>
              <a:t> August and 28</a:t>
            </a:r>
            <a:r>
              <a:rPr lang="en-US" sz="2000" baseline="30000" dirty="0" smtClean="0">
                <a:solidFill>
                  <a:srgbClr val="FF0000"/>
                </a:solidFill>
                <a:latin typeface="Times New Roman" pitchFamily="18" charset="0"/>
                <a:cs typeface="Times New Roman" pitchFamily="18" charset="0"/>
              </a:rPr>
              <a:t>th</a:t>
            </a:r>
            <a:r>
              <a:rPr lang="en-US" sz="2000" dirty="0" smtClean="0">
                <a:solidFill>
                  <a:srgbClr val="FF0000"/>
                </a:solidFill>
                <a:latin typeface="Times New Roman" pitchFamily="18" charset="0"/>
                <a:cs typeface="Times New Roman" pitchFamily="18" charset="0"/>
              </a:rPr>
              <a:t> September. </a:t>
            </a:r>
          </a:p>
          <a:p>
            <a:endParaRPr lang="en-US" dirty="0" smtClean="0">
              <a:latin typeface="Times New Roman" pitchFamily="18" charset="0"/>
              <a:cs typeface="Times New Roman" pitchFamily="18" charset="0"/>
            </a:endParaRPr>
          </a:p>
          <a:p>
            <a:r>
              <a:rPr lang="en-US" sz="2400" b="1" dirty="0" smtClean="0">
                <a:solidFill>
                  <a:srgbClr val="002060"/>
                </a:solidFill>
                <a:latin typeface="Times New Roman" pitchFamily="18" charset="0"/>
                <a:cs typeface="Times New Roman" pitchFamily="18" charset="0"/>
              </a:rPr>
              <a:t>Verification Data:</a:t>
            </a:r>
          </a:p>
          <a:p>
            <a:endParaRPr lang="en-US" dirty="0" smtClean="0">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GPCP and IMD observation for precipitation</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A91C6E-7CA6-481D-9149-DB9029D059EA}" type="slidenum">
              <a:rPr lang="en-US" smtClean="0"/>
              <a:pPr>
                <a:defRPr/>
              </a:pPr>
              <a:t>6</a:t>
            </a:fld>
            <a:endParaRPr lang="en-US"/>
          </a:p>
        </p:txBody>
      </p:sp>
      <p:pic>
        <p:nvPicPr>
          <p:cNvPr id="5" name="Picture 4"/>
          <p:cNvPicPr/>
          <p:nvPr/>
        </p:nvPicPr>
        <p:blipFill>
          <a:blip r:embed="rId2" cstate="print"/>
          <a:srcRect t="3704"/>
          <a:stretch>
            <a:fillRect/>
          </a:stretch>
        </p:blipFill>
        <p:spPr bwMode="auto">
          <a:xfrm>
            <a:off x="838200" y="533400"/>
            <a:ext cx="7391400" cy="5943600"/>
          </a:xfrm>
          <a:prstGeom prst="rect">
            <a:avLst/>
          </a:prstGeom>
          <a:noFill/>
          <a:ln w="9525">
            <a:noFill/>
            <a:miter lim="800000"/>
            <a:headEnd/>
            <a:tailEnd/>
          </a:ln>
        </p:spPr>
      </p:pic>
      <p:sp>
        <p:nvSpPr>
          <p:cNvPr id="6" name="TextBox 5"/>
          <p:cNvSpPr txBox="1"/>
          <p:nvPr/>
        </p:nvSpPr>
        <p:spPr>
          <a:xfrm>
            <a:off x="1600200" y="76200"/>
            <a:ext cx="5791200" cy="369332"/>
          </a:xfrm>
          <a:prstGeom prst="rect">
            <a:avLst/>
          </a:prstGeom>
          <a:noFill/>
        </p:spPr>
        <p:txBody>
          <a:bodyPr wrap="square" rtlCol="0">
            <a:spAutoFit/>
          </a:bodyPr>
          <a:lstStyle/>
          <a:p>
            <a:pPr algn="ctr"/>
            <a:r>
              <a:rPr lang="en-US" b="1" dirty="0" smtClean="0">
                <a:solidFill>
                  <a:srgbClr val="009900"/>
                </a:solidFill>
              </a:rPr>
              <a:t>Monthly Model Bias (Model-GPCP Observation)</a:t>
            </a:r>
            <a:endParaRPr lang="en-IN" b="1" dirty="0">
              <a:solidFill>
                <a:srgbClr val="0099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013" t="3931" r="758"/>
          <a:stretch>
            <a:fillRect/>
          </a:stretch>
        </p:blipFill>
        <p:spPr bwMode="auto">
          <a:xfrm>
            <a:off x="228600" y="685800"/>
            <a:ext cx="5943600" cy="5943599"/>
          </a:xfrm>
          <a:prstGeom prst="rect">
            <a:avLst/>
          </a:prstGeom>
          <a:noFill/>
          <a:ln w="9525">
            <a:noFill/>
            <a:miter lim="800000"/>
            <a:headEnd/>
            <a:tailEnd/>
          </a:ln>
        </p:spPr>
      </p:pic>
      <p:sp>
        <p:nvSpPr>
          <p:cNvPr id="3" name="TextBox 2"/>
          <p:cNvSpPr txBox="1"/>
          <p:nvPr/>
        </p:nvSpPr>
        <p:spPr>
          <a:xfrm>
            <a:off x="0" y="152400"/>
            <a:ext cx="9144000" cy="430887"/>
          </a:xfrm>
          <a:prstGeom prst="rect">
            <a:avLst/>
          </a:prstGeom>
          <a:noFill/>
        </p:spPr>
        <p:txBody>
          <a:bodyPr wrap="square" rtlCol="0">
            <a:spAutoFit/>
          </a:bodyPr>
          <a:lstStyle/>
          <a:p>
            <a:pPr algn="ctr"/>
            <a:r>
              <a:rPr lang="en-US" sz="2200" b="1" dirty="0" smtClean="0">
                <a:solidFill>
                  <a:srgbClr val="FF0000"/>
                </a:solidFill>
                <a:latin typeface="Times New Roman" pitchFamily="18" charset="0"/>
                <a:cs typeface="Times New Roman" pitchFamily="18" charset="0"/>
              </a:rPr>
              <a:t>Daily precipitation climatology  of different indices in CFS v2 forecast</a:t>
            </a:r>
            <a:endParaRPr lang="en-US" sz="2200" b="1" dirty="0">
              <a:solidFill>
                <a:srgbClr val="FF0000"/>
              </a:solidFill>
              <a:latin typeface="Times New Roman" pitchFamily="18" charset="0"/>
              <a:cs typeface="Times New Roman" pitchFamily="18" charset="0"/>
            </a:endParaRPr>
          </a:p>
        </p:txBody>
      </p:sp>
      <p:sp>
        <p:nvSpPr>
          <p:cNvPr id="4" name="TextBox 3"/>
          <p:cNvSpPr txBox="1">
            <a:spLocks noChangeArrowheads="1"/>
          </p:cNvSpPr>
          <p:nvPr/>
        </p:nvSpPr>
        <p:spPr bwMode="auto">
          <a:xfrm>
            <a:off x="6248400" y="685801"/>
            <a:ext cx="2819400" cy="5909310"/>
          </a:xfrm>
          <a:prstGeom prst="rect">
            <a:avLst/>
          </a:prstGeom>
          <a:noFill/>
          <a:ln w="9525">
            <a:noFill/>
            <a:miter lim="800000"/>
            <a:headEnd/>
            <a:tailEnd/>
          </a:ln>
        </p:spPr>
        <p:txBody>
          <a:bodyPr wrap="square">
            <a:spAutoFit/>
          </a:bodyPr>
          <a:lstStyle/>
          <a:p>
            <a:r>
              <a:rPr lang="en-US" b="1" dirty="0">
                <a:solidFill>
                  <a:srgbClr val="A50021"/>
                </a:solidFill>
              </a:rPr>
              <a:t>Indian Monsoon Rainfall Index (IMR): </a:t>
            </a:r>
            <a:r>
              <a:rPr lang="en-US" dirty="0">
                <a:solidFill>
                  <a:srgbClr val="009900"/>
                </a:solidFill>
              </a:rPr>
              <a:t>The precipitation averaged over land points of India.</a:t>
            </a:r>
          </a:p>
          <a:p>
            <a:endParaRPr lang="en-US" dirty="0"/>
          </a:p>
          <a:p>
            <a:endParaRPr lang="en-US" b="1" dirty="0" smtClean="0">
              <a:solidFill>
                <a:srgbClr val="A50021"/>
              </a:solidFill>
            </a:endParaRPr>
          </a:p>
          <a:p>
            <a:r>
              <a:rPr lang="en-US" b="1" dirty="0" smtClean="0">
                <a:solidFill>
                  <a:srgbClr val="A50021"/>
                </a:solidFill>
              </a:rPr>
              <a:t>The </a:t>
            </a:r>
            <a:r>
              <a:rPr lang="en-US" b="1" dirty="0">
                <a:solidFill>
                  <a:srgbClr val="A50021"/>
                </a:solidFill>
              </a:rPr>
              <a:t>extended Indian Monsoon Rainfall (EIMR): </a:t>
            </a:r>
            <a:r>
              <a:rPr lang="en-US" dirty="0">
                <a:solidFill>
                  <a:srgbClr val="009900"/>
                </a:solidFill>
              </a:rPr>
              <a:t>Averaged rainfall over the region 70°E-110°E, 10°N-30°N</a:t>
            </a:r>
            <a:r>
              <a:rPr lang="en-US" dirty="0">
                <a:solidFill>
                  <a:srgbClr val="FFFF00"/>
                </a:solidFill>
              </a:rPr>
              <a:t>. </a:t>
            </a:r>
          </a:p>
          <a:p>
            <a:endParaRPr lang="en-US" dirty="0"/>
          </a:p>
          <a:p>
            <a:endParaRPr lang="en-US" b="1" dirty="0" smtClean="0">
              <a:solidFill>
                <a:srgbClr val="A50021"/>
              </a:solidFill>
            </a:endParaRPr>
          </a:p>
          <a:p>
            <a:endParaRPr lang="en-US" b="1" dirty="0" smtClean="0">
              <a:solidFill>
                <a:srgbClr val="A50021"/>
              </a:solidFill>
            </a:endParaRPr>
          </a:p>
          <a:p>
            <a:r>
              <a:rPr lang="en-US" b="1" dirty="0" smtClean="0">
                <a:solidFill>
                  <a:srgbClr val="A50021"/>
                </a:solidFill>
              </a:rPr>
              <a:t>Asian-Australian </a:t>
            </a:r>
            <a:r>
              <a:rPr lang="en-US" b="1" dirty="0">
                <a:solidFill>
                  <a:srgbClr val="A50021"/>
                </a:solidFill>
              </a:rPr>
              <a:t>monsoon rainfall index (AAMR): </a:t>
            </a:r>
            <a:r>
              <a:rPr lang="en-US" dirty="0">
                <a:solidFill>
                  <a:srgbClr val="009900"/>
                </a:solidFill>
              </a:rPr>
              <a:t>Averaged rainfall over the spatial domain 40°E-160°E, 40°S-40°N. </a:t>
            </a:r>
            <a:endParaRPr lang="en-IN" dirty="0">
              <a:solidFill>
                <a:srgbClr val="0099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A91C6E-7CA6-481D-9149-DB9029D059EA}" type="slidenum">
              <a:rPr lang="en-US" smtClean="0"/>
              <a:pPr>
                <a:defRPr/>
              </a:pPr>
              <a:t>8</a:t>
            </a:fld>
            <a:endParaRPr lang="en-US"/>
          </a:p>
        </p:txBody>
      </p:sp>
      <p:pic>
        <p:nvPicPr>
          <p:cNvPr id="39938" name="Picture 2"/>
          <p:cNvPicPr>
            <a:picLocks noChangeAspect="1" noChangeArrowheads="1"/>
          </p:cNvPicPr>
          <p:nvPr/>
        </p:nvPicPr>
        <p:blipFill>
          <a:blip r:embed="rId2" cstate="print"/>
          <a:srcRect/>
          <a:stretch>
            <a:fillRect/>
          </a:stretch>
        </p:blipFill>
        <p:spPr bwMode="auto">
          <a:xfrm>
            <a:off x="762000" y="-23046"/>
            <a:ext cx="7924800" cy="67286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200" y="503853"/>
            <a:ext cx="8305800" cy="6307494"/>
          </a:xfrm>
          <a:prstGeom prst="rect">
            <a:avLst/>
          </a:prstGeom>
          <a:noFill/>
          <a:ln w="9525">
            <a:noFill/>
            <a:miter lim="800000"/>
            <a:headEnd/>
            <a:tailEnd/>
          </a:ln>
          <a:effectLst/>
        </p:spPr>
      </p:pic>
      <p:sp>
        <p:nvSpPr>
          <p:cNvPr id="4" name="TextBox 3"/>
          <p:cNvSpPr txBox="1"/>
          <p:nvPr/>
        </p:nvSpPr>
        <p:spPr>
          <a:xfrm>
            <a:off x="152400" y="152400"/>
            <a:ext cx="8839200" cy="369332"/>
          </a:xfrm>
          <a:prstGeom prst="rect">
            <a:avLst/>
          </a:prstGeom>
          <a:noFill/>
        </p:spPr>
        <p:txBody>
          <a:bodyPr wrap="square" rtlCol="0">
            <a:spAutoFit/>
          </a:bodyPr>
          <a:lstStyle/>
          <a:p>
            <a:pPr algn="ctr"/>
            <a:r>
              <a:rPr lang="en-US" b="1" dirty="0" smtClean="0">
                <a:solidFill>
                  <a:srgbClr val="C00000"/>
                </a:solidFill>
                <a:latin typeface="Times New Roman" pitchFamily="18" charset="0"/>
                <a:cs typeface="Times New Roman" pitchFamily="18" charset="0"/>
              </a:rPr>
              <a:t>Daily precipitation climatology  of different regions in </a:t>
            </a:r>
            <a:r>
              <a:rPr lang="en-US" b="1" dirty="0" err="1" smtClean="0">
                <a:solidFill>
                  <a:srgbClr val="C00000"/>
                </a:solidFill>
                <a:latin typeface="Times New Roman" pitchFamily="18" charset="0"/>
                <a:cs typeface="Times New Roman" pitchFamily="18" charset="0"/>
              </a:rPr>
              <a:t>CFSv</a:t>
            </a:r>
            <a:r>
              <a:rPr lang="en-US" b="1" dirty="0" smtClean="0">
                <a:solidFill>
                  <a:srgbClr val="C00000"/>
                </a:solidFill>
                <a:latin typeface="Times New Roman" pitchFamily="18" charset="0"/>
                <a:cs typeface="Times New Roman" pitchFamily="18" charset="0"/>
              </a:rPr>
              <a:t> 2 forecast (land points only)</a:t>
            </a:r>
            <a:endParaRPr lang="en-US" dirty="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5389</TotalTime>
  <Words>1506</Words>
  <Application>Microsoft Office PowerPoint</Application>
  <PresentationFormat>On-screen Show (4:3)</PresentationFormat>
  <Paragraphs>198</Paragraphs>
  <Slides>28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Default Design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COLA/IGES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COLA\IGES</dc:creator>
  <cp:lastModifiedBy>Prabhakar</cp:lastModifiedBy>
  <cp:revision>286</cp:revision>
  <dcterms:created xsi:type="dcterms:W3CDTF">2004-08-29T19:40:14Z</dcterms:created>
  <dcterms:modified xsi:type="dcterms:W3CDTF">2015-02-19T18:12:09Z</dcterms:modified>
</cp:coreProperties>
</file>