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6"/>
  </p:notesMasterIdLst>
  <p:sldIdLst>
    <p:sldId id="256" r:id="rId3"/>
    <p:sldId id="431" r:id="rId4"/>
    <p:sldId id="432" r:id="rId5"/>
    <p:sldId id="433" r:id="rId6"/>
    <p:sldId id="434" r:id="rId7"/>
    <p:sldId id="435" r:id="rId8"/>
    <p:sldId id="436" r:id="rId9"/>
    <p:sldId id="437" r:id="rId10"/>
    <p:sldId id="438" r:id="rId11"/>
    <p:sldId id="439" r:id="rId12"/>
    <p:sldId id="440" r:id="rId13"/>
    <p:sldId id="441" r:id="rId14"/>
    <p:sldId id="442" r:id="rId15"/>
    <p:sldId id="285" r:id="rId16"/>
    <p:sldId id="281" r:id="rId17"/>
    <p:sldId id="418" r:id="rId18"/>
    <p:sldId id="419" r:id="rId19"/>
    <p:sldId id="420" r:id="rId20"/>
    <p:sldId id="429" r:id="rId21"/>
    <p:sldId id="443" r:id="rId22"/>
    <p:sldId id="283" r:id="rId23"/>
    <p:sldId id="366" r:id="rId24"/>
    <p:sldId id="311" r:id="rId25"/>
    <p:sldId id="284" r:id="rId26"/>
    <p:sldId id="276" r:id="rId27"/>
    <p:sldId id="367" r:id="rId28"/>
    <p:sldId id="286" r:id="rId29"/>
    <p:sldId id="444" r:id="rId30"/>
    <p:sldId id="279" r:id="rId31"/>
    <p:sldId id="278" r:id="rId32"/>
    <p:sldId id="458" r:id="rId33"/>
    <p:sldId id="459" r:id="rId34"/>
    <p:sldId id="280" r:id="rId35"/>
    <p:sldId id="297" r:id="rId36"/>
    <p:sldId id="298" r:id="rId37"/>
    <p:sldId id="300" r:id="rId38"/>
    <p:sldId id="301" r:id="rId39"/>
    <p:sldId id="446" r:id="rId40"/>
    <p:sldId id="447" r:id="rId41"/>
    <p:sldId id="460" r:id="rId42"/>
    <p:sldId id="461" r:id="rId43"/>
    <p:sldId id="463" r:id="rId44"/>
    <p:sldId id="465" r:id="rId45"/>
    <p:sldId id="466" r:id="rId46"/>
    <p:sldId id="467" r:id="rId47"/>
    <p:sldId id="468" r:id="rId48"/>
    <p:sldId id="469" r:id="rId49"/>
    <p:sldId id="470" r:id="rId50"/>
    <p:sldId id="471" r:id="rId51"/>
    <p:sldId id="476" r:id="rId52"/>
    <p:sldId id="477" r:id="rId53"/>
    <p:sldId id="478" r:id="rId54"/>
    <p:sldId id="479" r:id="rId55"/>
    <p:sldId id="472" r:id="rId56"/>
    <p:sldId id="473" r:id="rId57"/>
    <p:sldId id="456" r:id="rId58"/>
    <p:sldId id="449" r:id="rId59"/>
    <p:sldId id="450" r:id="rId60"/>
    <p:sldId id="451" r:id="rId61"/>
    <p:sldId id="452" r:id="rId62"/>
    <p:sldId id="454" r:id="rId63"/>
    <p:sldId id="474" r:id="rId64"/>
    <p:sldId id="480" r:id="rId65"/>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108C4"/>
    <a:srgbClr val="3333FF"/>
    <a:srgbClr val="CC3300"/>
    <a:srgbClr val="6600CC"/>
    <a:srgbClr val="990000"/>
    <a:srgbClr val="0000CC"/>
    <a:srgbClr val="000099"/>
    <a:srgbClr val="CC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30"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05138"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idx="1"/>
          </p:nvPr>
        </p:nvSpPr>
        <p:spPr bwMode="auto">
          <a:xfrm>
            <a:off x="3927475" y="0"/>
            <a:ext cx="3005138"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6916"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93738" y="4330700"/>
            <a:ext cx="5546725" cy="410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61400"/>
            <a:ext cx="3005138"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0967" name="Rectangle 7"/>
          <p:cNvSpPr>
            <a:spLocks noGrp="1" noChangeArrowheads="1"/>
          </p:cNvSpPr>
          <p:nvPr>
            <p:ph type="sldNum" sz="quarter" idx="5"/>
          </p:nvPr>
        </p:nvSpPr>
        <p:spPr bwMode="auto">
          <a:xfrm>
            <a:off x="3927475" y="8661400"/>
            <a:ext cx="3005138"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BC7E3DD-9FD1-4997-8048-8C0162D8A9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miter lim="800000"/>
            <a:headEnd/>
            <a:tailEnd/>
          </a:ln>
        </p:spPr>
        <p:txBody>
          <a:bodyPr/>
          <a:lstStyle/>
          <a:p>
            <a:fld id="{07769F3E-0978-4474-8401-3E9D043447A4}" type="slidenum">
              <a:rPr lang="en-US" altLang="en-US" smtClean="0"/>
              <a:pPr/>
              <a:t>6</a:t>
            </a:fld>
            <a:endParaRPr lang="en-US" alt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miter lim="800000"/>
            <a:headEnd/>
            <a:tailEnd/>
          </a:ln>
        </p:spPr>
        <p:txBody>
          <a:bodyPr/>
          <a:lstStyle/>
          <a:p>
            <a:fld id="{2355A06A-1830-4651-891D-0F91625546DD}" type="slidenum">
              <a:rPr lang="en-US" smtClean="0"/>
              <a:pPr/>
              <a:t>18</a:t>
            </a:fld>
            <a:endParaRPr lang="en-US" smtClean="0"/>
          </a:p>
        </p:txBody>
      </p:sp>
      <p:sp>
        <p:nvSpPr>
          <p:cNvPr id="168963" name="Rectangle 7"/>
          <p:cNvSpPr txBox="1">
            <a:spLocks noGrp="1" noChangeArrowheads="1"/>
          </p:cNvSpPr>
          <p:nvPr/>
        </p:nvSpPr>
        <p:spPr bwMode="auto">
          <a:xfrm>
            <a:off x="3927475" y="8661400"/>
            <a:ext cx="3005138" cy="455613"/>
          </a:xfrm>
          <a:prstGeom prst="rect">
            <a:avLst/>
          </a:prstGeom>
          <a:noFill/>
          <a:ln w="9525">
            <a:noFill/>
            <a:miter lim="800000"/>
            <a:headEnd/>
            <a:tailEnd/>
          </a:ln>
        </p:spPr>
        <p:txBody>
          <a:bodyPr anchor="b"/>
          <a:lstStyle/>
          <a:p>
            <a:pPr algn="r" eaLnBrk="0" hangingPunct="0"/>
            <a:fld id="{8C27A05C-7F94-4849-A8E7-F1137771781F}" type="slidenum">
              <a:rPr lang="en-US" sz="1200">
                <a:latin typeface="Geneva" pitchFamily="34" charset="0"/>
                <a:ea typeface="MS PGothic" pitchFamily="34" charset="-128"/>
                <a:cs typeface="Arial" pitchFamily="34" charset="0"/>
              </a:rPr>
              <a:pPr algn="r" eaLnBrk="0" hangingPunct="0"/>
              <a:t>18</a:t>
            </a:fld>
            <a:endParaRPr lang="en-US" sz="1200">
              <a:latin typeface="Geneva" pitchFamily="34" charset="0"/>
              <a:ea typeface="MS PGothic" pitchFamily="34" charset="-128"/>
              <a:cs typeface="Arial" pitchFamily="34" charset="0"/>
            </a:endParaRPr>
          </a:p>
        </p:txBody>
      </p:sp>
      <p:sp>
        <p:nvSpPr>
          <p:cNvPr id="168964" name="Rectangle 2"/>
          <p:cNvSpPr>
            <a:spLocks noGrp="1" noRot="1" noChangeAspect="1" noChangeArrowheads="1" noTextEdit="1"/>
          </p:cNvSpPr>
          <p:nvPr>
            <p:ph type="sldImg"/>
          </p:nvPr>
        </p:nvSpPr>
        <p:spPr>
          <a:xfrm>
            <a:off x="1187450" y="682625"/>
            <a:ext cx="4559300" cy="3419475"/>
          </a:xfrm>
          <a:ln/>
        </p:spPr>
      </p:sp>
      <p:sp>
        <p:nvSpPr>
          <p:cNvPr id="168965" name="Rectangle 3"/>
          <p:cNvSpPr>
            <a:spLocks noGrp="1" noChangeArrowheads="1"/>
          </p:cNvSpPr>
          <p:nvPr>
            <p:ph type="body" idx="1"/>
          </p:nvPr>
        </p:nvSpPr>
        <p:spPr>
          <a:xfrm>
            <a:off x="693738" y="4330700"/>
            <a:ext cx="5546725" cy="4105275"/>
          </a:xfrm>
          <a:noFill/>
        </p:spPr>
        <p:txBody>
          <a:bodyPr/>
          <a:lstStyle/>
          <a:p>
            <a:pPr defTabSz="457200" eaLnBrk="1" hangingPunct="1">
              <a:spcBef>
                <a:spcPct val="0"/>
              </a:spcBef>
            </a:pPr>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1BC7E3DD-9FD1-4997-8048-8C0162D8A95C}" type="slidenum">
              <a:rPr lang="en-US" smtClean="0"/>
              <a:pPr>
                <a:defRPr/>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4F5D9-2204-4BA4-9543-166978AB58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0A38E-6DBA-4F3B-90E5-9806E62D2D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DE08F-F442-47D2-94BE-419C349F60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21507"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1508"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1509"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1510"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grpSp>
      <p:sp>
        <p:nvSpPr>
          <p:cNvPr id="21511"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21512"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21513" name="Rectangle 9"/>
          <p:cNvSpPr>
            <a:spLocks noGrp="1" noChangeArrowheads="1"/>
          </p:cNvSpPr>
          <p:nvPr>
            <p:ph type="dt" sz="quarter" idx="2"/>
          </p:nvPr>
        </p:nvSpPr>
        <p:spPr/>
        <p:txBody>
          <a:bodyPr/>
          <a:lstStyle>
            <a:lvl1pPr>
              <a:defRPr>
                <a:solidFill>
                  <a:srgbClr val="FFFFFF"/>
                </a:solidFill>
              </a:defRPr>
            </a:lvl1pPr>
          </a:lstStyle>
          <a:p>
            <a:endParaRPr lang="en-US"/>
          </a:p>
        </p:txBody>
      </p:sp>
      <p:sp>
        <p:nvSpPr>
          <p:cNvPr id="21514" name="Rectangle 10"/>
          <p:cNvSpPr>
            <a:spLocks noGrp="1" noChangeArrowheads="1"/>
          </p:cNvSpPr>
          <p:nvPr>
            <p:ph type="ftr" sz="quarter" idx="3"/>
          </p:nvPr>
        </p:nvSpPr>
        <p:spPr/>
        <p:txBody>
          <a:bodyPr/>
          <a:lstStyle>
            <a:lvl1pPr>
              <a:defRPr>
                <a:solidFill>
                  <a:srgbClr val="FFFFFF"/>
                </a:solidFill>
              </a:defRPr>
            </a:lvl1pPr>
          </a:lstStyle>
          <a:p>
            <a:endParaRPr lang="en-US"/>
          </a:p>
        </p:txBody>
      </p:sp>
      <p:sp>
        <p:nvSpPr>
          <p:cNvPr id="21515" name="Rectangle 11"/>
          <p:cNvSpPr>
            <a:spLocks noGrp="1" noChangeArrowheads="1"/>
          </p:cNvSpPr>
          <p:nvPr>
            <p:ph type="sldNum" sz="quarter" idx="4"/>
          </p:nvPr>
        </p:nvSpPr>
        <p:spPr/>
        <p:txBody>
          <a:bodyPr/>
          <a:lstStyle>
            <a:lvl1pPr>
              <a:defRPr>
                <a:solidFill>
                  <a:srgbClr val="FFFFFF"/>
                </a:solidFill>
              </a:defRPr>
            </a:lvl1pPr>
          </a:lstStyle>
          <a:p>
            <a:fld id="{5C75F252-F96D-425C-BF87-75A24D04232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0066685-392B-4437-B4D3-311B046128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C2F2732-4050-433F-A7B1-57448B63945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66F5068-4B75-4FCF-90F5-142258E608B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9E42F7E-D413-460A-AD78-9F439E4C955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2B787B3-A965-4967-8A00-30CB6698372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619C4B3-E778-44ED-8521-EE0AAD84F97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21E8DD2-4FDE-46C2-8A68-E9F95744670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C1DE85-A2A9-4096-82BD-1DD65D05B7B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69C1D5A-62F3-4866-904E-751AAFFCE58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4D31A4-4CB7-44DB-9F05-BCD70D9F7CD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69A912-D4CC-49BA-9A60-6ADF4965805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D9F3C8-92F5-48DE-A7CE-9E71465656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FD39BC-7743-470F-85C7-09EBB0B9DE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EDD7EC-806B-4E1B-9269-D1095A3522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93161A-C34E-48C2-ADFF-63E4219D39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A44287-A5C8-486C-9567-13E62DF185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F57572-896C-41EA-A5C1-78D3865985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5736E7-9FC9-4A15-A497-7849ECE799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0DFC626-6DDE-407F-9227-270D13A65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78838" cy="6173788"/>
            <a:chOff x="0" y="0"/>
            <a:chExt cx="5341" cy="3889"/>
          </a:xfrm>
        </p:grpSpPr>
        <p:sp>
          <p:nvSpPr>
            <p:cNvPr id="20483"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0484"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0485"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sp>
          <p:nvSpPr>
            <p:cNvPr id="20486"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en-IN" sz="2400">
                <a:solidFill>
                  <a:srgbClr val="FFFFFF"/>
                </a:solidFill>
                <a:latin typeface="Times New Roman" pitchFamily="18" charset="0"/>
              </a:endParaRPr>
            </a:p>
          </p:txBody>
        </p:sp>
      </p:grpSp>
      <p:sp>
        <p:nvSpPr>
          <p:cNvPr id="20487"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488"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solidFill>
                <a:srgbClr val="FFFFFF"/>
              </a:solidFill>
              <a:latin typeface="Times New Roman" pitchFamily="18" charset="0"/>
            </a:endParaRPr>
          </a:p>
        </p:txBody>
      </p:sp>
      <p:sp>
        <p:nvSpPr>
          <p:cNvPr id="20489"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solidFill>
                <a:srgbClr val="FFFFFF"/>
              </a:solidFill>
              <a:latin typeface="Times New Roman" pitchFamily="18" charset="0"/>
            </a:endParaRPr>
          </a:p>
        </p:txBody>
      </p:sp>
      <p:sp>
        <p:nvSpPr>
          <p:cNvPr id="20490"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91FC02A8-024C-49BD-8E1D-F2D0863EFD45}" type="slidenum">
              <a:rPr lang="en-US">
                <a:solidFill>
                  <a:srgbClr val="FFFFFF"/>
                </a:solidFill>
                <a:latin typeface="Times New Roman" pitchFamily="18" charset="0"/>
              </a:rPr>
              <a:pPr/>
              <a:t>‹#›</a:t>
            </a:fld>
            <a:endParaRPr lang="en-US">
              <a:solidFill>
                <a:srgbClr val="FFFFFF"/>
              </a:solidFill>
              <a:latin typeface="Times New Roman" pitchFamily="18" charset="0"/>
            </a:endParaRPr>
          </a:p>
        </p:txBody>
      </p:sp>
      <p:sp>
        <p:nvSpPr>
          <p:cNvPr id="20491"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9.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5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7.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57200" y="2827338"/>
            <a:ext cx="8077200" cy="366712"/>
          </a:xfrm>
          <a:prstGeom prst="rect">
            <a:avLst/>
          </a:prstGeom>
          <a:noFill/>
          <a:ln w="9525">
            <a:noFill/>
            <a:miter lim="800000"/>
            <a:headEnd/>
            <a:tailEnd/>
          </a:ln>
          <a:effectLst/>
        </p:spPr>
        <p:txBody>
          <a:bodyPr anchor="ctr">
            <a:spAutoFit/>
          </a:bodyPr>
          <a:lstStyle/>
          <a:p>
            <a:endParaRPr lang="en-US"/>
          </a:p>
        </p:txBody>
      </p:sp>
      <p:sp>
        <p:nvSpPr>
          <p:cNvPr id="3075" name="Rectangle 6"/>
          <p:cNvSpPr>
            <a:spLocks noChangeArrowheads="1"/>
          </p:cNvSpPr>
          <p:nvPr/>
        </p:nvSpPr>
        <p:spPr bwMode="auto">
          <a:xfrm>
            <a:off x="1752600" y="1219200"/>
            <a:ext cx="5562600" cy="3581400"/>
          </a:xfrm>
          <a:prstGeom prst="rect">
            <a:avLst/>
          </a:prstGeom>
          <a:solidFill>
            <a:schemeClr val="bg1"/>
          </a:solidFill>
          <a:ln w="9525">
            <a:solidFill>
              <a:schemeClr val="bg1"/>
            </a:solidFill>
            <a:miter lim="800000"/>
            <a:headEnd/>
            <a:tailEnd/>
          </a:ln>
          <a:effectLst/>
        </p:spPr>
        <p:txBody>
          <a:bodyPr wrap="none" anchor="ctr"/>
          <a:lstStyle/>
          <a:p>
            <a:pPr algn="ctr"/>
            <a:r>
              <a:rPr lang="en-IN" sz="2800" dirty="0" smtClean="0">
                <a:latin typeface="Comic Sans MS" pitchFamily="66" charset="0"/>
              </a:rPr>
              <a:t>Basics concepts of Convective parameterization</a:t>
            </a:r>
            <a:endParaRPr lang="en-US" sz="2800" dirty="0">
              <a:solidFill>
                <a:srgbClr val="0000FF"/>
              </a:solidFill>
              <a:latin typeface="Comic Sans MS" pitchFamily="66" charset="0"/>
            </a:endParaRPr>
          </a:p>
          <a:p>
            <a:pPr algn="ctr"/>
            <a:r>
              <a:rPr lang="en-US" sz="2800" dirty="0">
                <a:latin typeface="Comic Sans MS" pitchFamily="66" charset="0"/>
              </a:rPr>
              <a:t>&amp;</a:t>
            </a:r>
          </a:p>
          <a:p>
            <a:pPr algn="ctr"/>
            <a:r>
              <a:rPr lang="en-US" sz="2800" dirty="0">
                <a:latin typeface="Comic Sans MS" pitchFamily="66" charset="0"/>
              </a:rPr>
              <a:t>related issues</a:t>
            </a:r>
          </a:p>
          <a:p>
            <a:pPr algn="ctr"/>
            <a:endParaRPr lang="en-US" dirty="0"/>
          </a:p>
          <a:p>
            <a:pPr algn="ctr"/>
            <a:endParaRPr lang="en-US" sz="2800" dirty="0">
              <a:latin typeface="Comic Sans MS" pitchFamily="66" charset="0"/>
            </a:endParaRPr>
          </a:p>
          <a:p>
            <a:pPr algn="ctr"/>
            <a:endParaRPr lang="en-US" sz="2800" dirty="0">
              <a:latin typeface="Comic Sans MS" pitchFamily="66" charset="0"/>
            </a:endParaRPr>
          </a:p>
          <a:p>
            <a:pPr algn="ctr"/>
            <a:endParaRPr lang="en-US" sz="2800" dirty="0">
              <a:latin typeface="Comic Sans MS" pitchFamily="66" charset="0"/>
            </a:endParaRPr>
          </a:p>
          <a:p>
            <a:pPr algn="ctr"/>
            <a:endParaRPr lang="en-US" sz="2800" dirty="0">
              <a:latin typeface="Comic Sans MS" pitchFamily="66" charset="0"/>
            </a:endParaRPr>
          </a:p>
          <a:p>
            <a:pPr algn="ctr"/>
            <a:r>
              <a:rPr lang="en-US" sz="2800" dirty="0">
                <a:latin typeface="Comic Sans MS" pitchFamily="66" charset="0"/>
              </a:rPr>
              <a:t>P. </a:t>
            </a:r>
            <a:r>
              <a:rPr lang="en-US" sz="2800" dirty="0" err="1">
                <a:latin typeface="Comic Sans MS" pitchFamily="66" charset="0"/>
              </a:rPr>
              <a:t>Mukhopadhyay</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685800" y="1143000"/>
            <a:ext cx="81534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defRPr/>
            </a:pPr>
            <a:r>
              <a:rPr lang="en-US" altLang="en-US" kern="0" dirty="0" smtClean="0">
                <a:solidFill>
                  <a:srgbClr val="000000"/>
                </a:solidFill>
                <a:effectLst/>
                <a:latin typeface="Tahoma"/>
              </a:rPr>
              <a:t>Physical processes:</a:t>
            </a:r>
          </a:p>
          <a:p>
            <a:pPr eaLnBrk="1" hangingPunct="1">
              <a:lnSpc>
                <a:spcPct val="40000"/>
              </a:lnSpc>
              <a:buFontTx/>
              <a:buNone/>
              <a:defRPr/>
            </a:pPr>
            <a:endParaRPr lang="en-US" altLang="en-US" kern="0" dirty="0" smtClean="0">
              <a:solidFill>
                <a:srgbClr val="000000"/>
              </a:solidFill>
              <a:latin typeface="Tahoma"/>
            </a:endParaRPr>
          </a:p>
          <a:p>
            <a:pPr eaLnBrk="1" hangingPunct="1">
              <a:lnSpc>
                <a:spcPct val="90000"/>
              </a:lnSpc>
              <a:defRPr/>
            </a:pPr>
            <a:r>
              <a:rPr lang="en-US" altLang="en-US" kern="0" dirty="0" smtClean="0">
                <a:solidFill>
                  <a:srgbClr val="000000"/>
                </a:solidFill>
                <a:effectLst/>
                <a:latin typeface="Tahoma"/>
              </a:rPr>
              <a:t>Moist Processes</a:t>
            </a:r>
            <a:endParaRPr lang="en-US" altLang="en-US" i="1" kern="0" dirty="0" smtClean="0">
              <a:solidFill>
                <a:srgbClr val="000000"/>
              </a:solidFill>
              <a:effectLst/>
              <a:latin typeface="Tahoma"/>
            </a:endParaRPr>
          </a:p>
          <a:p>
            <a:pPr lvl="1" eaLnBrk="1" hangingPunct="1">
              <a:lnSpc>
                <a:spcPct val="90000"/>
              </a:lnSpc>
              <a:defRPr/>
            </a:pPr>
            <a:r>
              <a:rPr lang="en-US" altLang="en-US" kern="0" dirty="0" smtClean="0">
                <a:solidFill>
                  <a:srgbClr val="000000"/>
                </a:solidFill>
                <a:latin typeface="Tahoma"/>
              </a:rPr>
              <a:t>Moist convection, shallow convection, large scale condensation</a:t>
            </a:r>
          </a:p>
          <a:p>
            <a:pPr lvl="1" eaLnBrk="1" hangingPunct="1">
              <a:lnSpc>
                <a:spcPct val="70000"/>
              </a:lnSpc>
              <a:defRPr/>
            </a:pPr>
            <a:endParaRPr lang="en-US" altLang="en-US" kern="0" dirty="0" smtClean="0">
              <a:solidFill>
                <a:srgbClr val="000000"/>
              </a:solidFill>
              <a:latin typeface="Tahoma"/>
            </a:endParaRPr>
          </a:p>
          <a:p>
            <a:pPr eaLnBrk="1" hangingPunct="1">
              <a:lnSpc>
                <a:spcPct val="90000"/>
              </a:lnSpc>
              <a:defRPr/>
            </a:pPr>
            <a:r>
              <a:rPr lang="en-US" altLang="en-US" kern="0" dirty="0" smtClean="0">
                <a:solidFill>
                  <a:srgbClr val="000000"/>
                </a:solidFill>
                <a:effectLst/>
                <a:latin typeface="Tahoma"/>
              </a:rPr>
              <a:t>Radiation and Clouds</a:t>
            </a:r>
          </a:p>
          <a:p>
            <a:pPr lvl="1" eaLnBrk="1" hangingPunct="1">
              <a:lnSpc>
                <a:spcPct val="90000"/>
              </a:lnSpc>
              <a:defRPr/>
            </a:pPr>
            <a:r>
              <a:rPr lang="en-US" altLang="en-US" kern="0" dirty="0" smtClean="0">
                <a:solidFill>
                  <a:srgbClr val="000000"/>
                </a:solidFill>
                <a:latin typeface="Tahoma"/>
              </a:rPr>
              <a:t>Cloud parameterization, radiation</a:t>
            </a:r>
          </a:p>
          <a:p>
            <a:pPr eaLnBrk="1" hangingPunct="1">
              <a:lnSpc>
                <a:spcPct val="90000"/>
              </a:lnSpc>
              <a:defRPr/>
            </a:pPr>
            <a:endParaRPr lang="en-US" altLang="en-US" kern="0" dirty="0" smtClean="0">
              <a:solidFill>
                <a:srgbClr val="000000"/>
              </a:solidFill>
              <a:effectLst/>
              <a:latin typeface="Tahoma"/>
            </a:endParaRPr>
          </a:p>
          <a:p>
            <a:pPr eaLnBrk="1" hangingPunct="1">
              <a:lnSpc>
                <a:spcPct val="90000"/>
              </a:lnSpc>
              <a:defRPr/>
            </a:pPr>
            <a:r>
              <a:rPr lang="en-US" altLang="en-US" kern="0" dirty="0" smtClean="0">
                <a:solidFill>
                  <a:srgbClr val="000000"/>
                </a:solidFill>
                <a:effectLst/>
                <a:latin typeface="Tahoma"/>
              </a:rPr>
              <a:t>Surface Fluxes</a:t>
            </a:r>
          </a:p>
          <a:p>
            <a:pPr lvl="1" eaLnBrk="1" hangingPunct="1">
              <a:lnSpc>
                <a:spcPct val="90000"/>
              </a:lnSpc>
              <a:defRPr/>
            </a:pPr>
            <a:r>
              <a:rPr lang="en-US" altLang="en-US" kern="0" dirty="0" smtClean="0">
                <a:solidFill>
                  <a:srgbClr val="000000"/>
                </a:solidFill>
                <a:latin typeface="Tahoma"/>
              </a:rPr>
              <a:t>Fluxes from land, ocean and sea ice (from data or models)</a:t>
            </a:r>
          </a:p>
          <a:p>
            <a:pPr eaLnBrk="1" hangingPunct="1">
              <a:lnSpc>
                <a:spcPct val="90000"/>
              </a:lnSpc>
              <a:defRPr/>
            </a:pPr>
            <a:endParaRPr lang="en-US" altLang="en-US" kern="0" dirty="0" smtClean="0">
              <a:solidFill>
                <a:srgbClr val="000000"/>
              </a:solidFill>
              <a:effectLst/>
              <a:latin typeface="Tahoma"/>
            </a:endParaRPr>
          </a:p>
          <a:p>
            <a:pPr eaLnBrk="1" hangingPunct="1">
              <a:lnSpc>
                <a:spcPct val="90000"/>
              </a:lnSpc>
              <a:defRPr/>
            </a:pPr>
            <a:r>
              <a:rPr lang="en-US" altLang="en-US" kern="0" dirty="0" smtClean="0">
                <a:solidFill>
                  <a:srgbClr val="000000"/>
                </a:solidFill>
                <a:effectLst/>
                <a:latin typeface="Tahoma"/>
              </a:rPr>
              <a:t>Turbulent mixing</a:t>
            </a:r>
          </a:p>
          <a:p>
            <a:pPr lvl="1" eaLnBrk="1" hangingPunct="1">
              <a:lnSpc>
                <a:spcPct val="90000"/>
              </a:lnSpc>
              <a:defRPr/>
            </a:pPr>
            <a:r>
              <a:rPr lang="en-US" altLang="en-US" kern="0" dirty="0" smtClean="0">
                <a:solidFill>
                  <a:srgbClr val="000000"/>
                </a:solidFill>
                <a:latin typeface="Tahoma"/>
              </a:rPr>
              <a:t>Planetary boundary layer parameterization, vertical diffusion, gravity wave drag</a:t>
            </a:r>
          </a:p>
        </p:txBody>
      </p:sp>
      <p:sp>
        <p:nvSpPr>
          <p:cNvPr id="3" name="Rectangle 1026"/>
          <p:cNvSpPr txBox="1">
            <a:spLocks noChangeArrowheads="1"/>
          </p:cNvSpPr>
          <p:nvPr/>
        </p:nvSpPr>
        <p:spPr bwMode="auto">
          <a:xfrm>
            <a:off x="381000" y="38100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dirty="0" smtClean="0">
                <a:solidFill>
                  <a:srgbClr val="000000"/>
                </a:solidFill>
                <a:effectLst/>
                <a:latin typeface="Tahoma"/>
              </a:rPr>
              <a:t>Model Physical Parameterizations</a:t>
            </a:r>
            <a:endParaRPr lang="en-US" altLang="en-US" kern="0" dirty="0" smtClean="0">
              <a:solidFill>
                <a:srgbClr val="000000"/>
              </a:solidFill>
              <a:effectLst/>
              <a:latin typeface="Taho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685800" y="1143000"/>
            <a:ext cx="77724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buFont typeface="Times" pitchFamily="1" charset="0"/>
              <a:buNone/>
              <a:defRPr/>
            </a:pPr>
            <a:r>
              <a:rPr lang="en-US" altLang="en-US" kern="0" dirty="0" smtClean="0">
                <a:solidFill>
                  <a:srgbClr val="000000"/>
                </a:solidFill>
                <a:effectLst/>
                <a:latin typeface="Tahoma"/>
              </a:rPr>
              <a:t>For a grid of atmospheric columns:</a:t>
            </a:r>
          </a:p>
          <a:p>
            <a:pPr marL="457200" indent="-457200" eaLnBrk="1" hangingPunct="1">
              <a:buFont typeface="Times" pitchFamily="1" charset="0"/>
              <a:buAutoNum type="arabicPeriod"/>
              <a:defRPr/>
            </a:pPr>
            <a:r>
              <a:rPr lang="en-US" altLang="en-US" kern="0" dirty="0" smtClean="0">
                <a:solidFill>
                  <a:srgbClr val="000000"/>
                </a:solidFill>
                <a:effectLst/>
                <a:latin typeface="Tahoma"/>
              </a:rPr>
              <a:t>‘Dynamics’: Iterate Basic Equations </a:t>
            </a:r>
          </a:p>
          <a:p>
            <a:pPr marL="838200" lvl="1" indent="-381000" eaLnBrk="1" hangingPunct="1">
              <a:buFont typeface="Times" pitchFamily="1" charset="0"/>
              <a:buNone/>
              <a:defRPr/>
            </a:pPr>
            <a:r>
              <a:rPr lang="en-US" altLang="en-US" kern="0" dirty="0" smtClean="0">
                <a:solidFill>
                  <a:srgbClr val="000000"/>
                </a:solidFill>
                <a:latin typeface="Tahoma"/>
              </a:rPr>
              <a:t>Horizontal momentum, Thermodynamic energy, </a:t>
            </a:r>
          </a:p>
          <a:p>
            <a:pPr marL="838200" lvl="1" indent="-381000" eaLnBrk="1" hangingPunct="1">
              <a:buFont typeface="Times" pitchFamily="1" charset="0"/>
              <a:buNone/>
              <a:defRPr/>
            </a:pPr>
            <a:r>
              <a:rPr lang="en-US" altLang="en-US" kern="0" dirty="0" smtClean="0">
                <a:solidFill>
                  <a:srgbClr val="000000"/>
                </a:solidFill>
                <a:latin typeface="Tahoma"/>
              </a:rPr>
              <a:t>Mass conservation, Hydrostatic equilibrium, </a:t>
            </a:r>
          </a:p>
          <a:p>
            <a:pPr marL="838200" lvl="1" indent="-381000" eaLnBrk="1" hangingPunct="1">
              <a:buFont typeface="Times" pitchFamily="1" charset="0"/>
              <a:buNone/>
              <a:defRPr/>
            </a:pPr>
            <a:r>
              <a:rPr lang="en-US" altLang="en-US" kern="0" dirty="0" smtClean="0">
                <a:solidFill>
                  <a:srgbClr val="000000"/>
                </a:solidFill>
                <a:latin typeface="Tahoma"/>
              </a:rPr>
              <a:t>Water vapor mass conservation</a:t>
            </a:r>
          </a:p>
          <a:p>
            <a:pPr marL="457200" indent="-457200" eaLnBrk="1" hangingPunct="1">
              <a:buFont typeface="Times" pitchFamily="1" charset="0"/>
              <a:buAutoNum type="arabicPeriod"/>
              <a:defRPr/>
            </a:pPr>
            <a:r>
              <a:rPr lang="en-US" altLang="en-US" kern="0" dirty="0" smtClean="0">
                <a:solidFill>
                  <a:srgbClr val="000000"/>
                </a:solidFill>
                <a:effectLst/>
                <a:latin typeface="Tahoma"/>
              </a:rPr>
              <a:t>Transport ‘constituents’ (water vapor, aerosol, </a:t>
            </a:r>
            <a:r>
              <a:rPr lang="en-US" altLang="en-US" kern="0" dirty="0" err="1" smtClean="0">
                <a:solidFill>
                  <a:srgbClr val="000000"/>
                </a:solidFill>
                <a:effectLst/>
                <a:latin typeface="Tahoma"/>
              </a:rPr>
              <a:t>etc</a:t>
            </a:r>
            <a:r>
              <a:rPr lang="en-US" altLang="en-US" kern="0" dirty="0" smtClean="0">
                <a:solidFill>
                  <a:srgbClr val="000000"/>
                </a:solidFill>
                <a:effectLst/>
                <a:latin typeface="Tahoma"/>
              </a:rPr>
              <a:t>)</a:t>
            </a:r>
          </a:p>
          <a:p>
            <a:pPr marL="457200" indent="-457200" eaLnBrk="1" hangingPunct="1">
              <a:buFont typeface="Times" pitchFamily="1" charset="0"/>
              <a:buAutoNum type="arabicPeriod"/>
              <a:defRPr/>
            </a:pPr>
            <a:r>
              <a:rPr lang="en-US" altLang="en-US" kern="0" dirty="0" smtClean="0">
                <a:solidFill>
                  <a:srgbClr val="000000"/>
                </a:solidFill>
                <a:effectLst/>
                <a:latin typeface="Tahoma"/>
              </a:rPr>
              <a:t>Calculate forcing terms (“Physics”) for each column</a:t>
            </a:r>
          </a:p>
          <a:p>
            <a:pPr marL="838200" lvl="1" indent="-381000" eaLnBrk="1" hangingPunct="1">
              <a:buFont typeface="Times" pitchFamily="1" charset="0"/>
              <a:buNone/>
              <a:defRPr/>
            </a:pPr>
            <a:r>
              <a:rPr lang="en-US" altLang="en-US" kern="0" dirty="0" smtClean="0">
                <a:solidFill>
                  <a:srgbClr val="000000"/>
                </a:solidFill>
                <a:latin typeface="Tahoma"/>
              </a:rPr>
              <a:t>Clouds &amp; Precipitation, Radiation, </a:t>
            </a:r>
            <a:r>
              <a:rPr lang="en-US" altLang="en-US" kern="0" dirty="0" err="1" smtClean="0">
                <a:solidFill>
                  <a:srgbClr val="000000"/>
                </a:solidFill>
                <a:latin typeface="Tahoma"/>
              </a:rPr>
              <a:t>etc</a:t>
            </a:r>
            <a:endParaRPr lang="en-US" altLang="en-US" kern="0" dirty="0" smtClean="0">
              <a:solidFill>
                <a:srgbClr val="000000"/>
              </a:solidFill>
              <a:latin typeface="Tahoma"/>
            </a:endParaRPr>
          </a:p>
          <a:p>
            <a:pPr marL="457200" indent="-457200" eaLnBrk="1" hangingPunct="1">
              <a:buFont typeface="Times" pitchFamily="1" charset="0"/>
              <a:buAutoNum type="arabicPeriod"/>
              <a:defRPr/>
            </a:pPr>
            <a:r>
              <a:rPr lang="en-US" altLang="en-US" kern="0" dirty="0" smtClean="0">
                <a:solidFill>
                  <a:srgbClr val="000000"/>
                </a:solidFill>
                <a:effectLst/>
                <a:latin typeface="Tahoma"/>
              </a:rPr>
              <a:t>Update dynamics fields with physics </a:t>
            </a:r>
            <a:r>
              <a:rPr lang="en-US" altLang="en-US" kern="0" dirty="0" err="1" smtClean="0">
                <a:solidFill>
                  <a:srgbClr val="000000"/>
                </a:solidFill>
                <a:effectLst/>
                <a:latin typeface="Tahoma"/>
              </a:rPr>
              <a:t>forcings</a:t>
            </a:r>
            <a:endParaRPr lang="en-US" altLang="en-US" kern="0" dirty="0" smtClean="0">
              <a:solidFill>
                <a:srgbClr val="000000"/>
              </a:solidFill>
              <a:effectLst/>
              <a:latin typeface="Tahoma"/>
            </a:endParaRPr>
          </a:p>
          <a:p>
            <a:pPr marL="457200" indent="-457200" eaLnBrk="1" hangingPunct="1">
              <a:buFont typeface="Times" pitchFamily="1" charset="0"/>
              <a:buAutoNum type="arabicPeriod"/>
              <a:defRPr/>
            </a:pPr>
            <a:r>
              <a:rPr lang="en-US" altLang="en-US" kern="0" dirty="0" smtClean="0">
                <a:solidFill>
                  <a:srgbClr val="000000"/>
                </a:solidFill>
                <a:effectLst/>
                <a:latin typeface="Tahoma"/>
              </a:rPr>
              <a:t>Gravity Waves, Diffusion (fastest last)</a:t>
            </a:r>
          </a:p>
          <a:p>
            <a:pPr marL="457200" indent="-457200" eaLnBrk="1" hangingPunct="1">
              <a:buFont typeface="Times" pitchFamily="1" charset="0"/>
              <a:buAutoNum type="arabicPeriod"/>
              <a:defRPr/>
            </a:pPr>
            <a:r>
              <a:rPr lang="en-US" altLang="en-US" kern="0" dirty="0" smtClean="0">
                <a:solidFill>
                  <a:srgbClr val="000000"/>
                </a:solidFill>
                <a:effectLst/>
                <a:latin typeface="Tahoma"/>
              </a:rPr>
              <a:t>Next time step (repeat)</a:t>
            </a:r>
          </a:p>
        </p:txBody>
      </p:sp>
      <p:sp>
        <p:nvSpPr>
          <p:cNvPr id="3" name="Rectangle 1026"/>
          <p:cNvSpPr txBox="1">
            <a:spLocks noChangeArrowheads="1"/>
          </p:cNvSpPr>
          <p:nvPr/>
        </p:nvSpPr>
        <p:spPr bwMode="auto">
          <a:xfrm>
            <a:off x="685800" y="228600"/>
            <a:ext cx="7772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defRPr/>
            </a:pPr>
            <a:r>
              <a:rPr lang="en-US" altLang="en-US" u="sng" kern="0" dirty="0" smtClean="0">
                <a:solidFill>
                  <a:srgbClr val="000000"/>
                </a:solidFill>
                <a:effectLst/>
                <a:latin typeface="Tahoma"/>
              </a:rPr>
              <a:t>Basic Logic in a GCM (Time-step Loop)</a:t>
            </a:r>
            <a:endParaRPr lang="en-US" altLang="en-US" kern="0" dirty="0" smtClean="0">
              <a:solidFill>
                <a:srgbClr val="000000"/>
              </a:solidFill>
              <a:effectLst/>
              <a:latin typeface="Taho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609600"/>
            <a:ext cx="7772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dirty="0" smtClean="0">
                <a:solidFill>
                  <a:srgbClr val="000000"/>
                </a:solidFill>
                <a:effectLst/>
                <a:latin typeface="Tahoma"/>
              </a:rPr>
              <a:t>Physical Parameterization</a:t>
            </a:r>
            <a:endParaRPr lang="en-US" altLang="en-US" kern="0" dirty="0" smtClean="0">
              <a:solidFill>
                <a:srgbClr val="000000"/>
              </a:solidFill>
              <a:effectLst/>
              <a:latin typeface="Tahoma"/>
            </a:endParaRPr>
          </a:p>
        </p:txBody>
      </p:sp>
      <p:sp>
        <p:nvSpPr>
          <p:cNvPr id="3" name="Text Box 5"/>
          <p:cNvSpPr txBox="1">
            <a:spLocks noChangeArrowheads="1"/>
          </p:cNvSpPr>
          <p:nvPr/>
        </p:nvSpPr>
        <p:spPr bwMode="auto">
          <a:xfrm>
            <a:off x="685800" y="1371600"/>
            <a:ext cx="83058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auto">
              <a:lnSpc>
                <a:spcPct val="90000"/>
              </a:lnSpc>
              <a:spcBef>
                <a:spcPts val="0"/>
              </a:spcBef>
              <a:spcAft>
                <a:spcPts val="0"/>
              </a:spcAft>
              <a:defRPr/>
            </a:pPr>
            <a:r>
              <a:rPr lang="en-US" altLang="en-US" sz="2000" b="1" i="1" kern="0" dirty="0">
                <a:solidFill>
                  <a:srgbClr val="000000"/>
                </a:solidFill>
              </a:rPr>
              <a:t>To close the governing equations, it is necessary to incorporate the effects of physical processes that occur on scales below the numerical truncation limit</a:t>
            </a:r>
            <a:endParaRPr lang="en-US" altLang="en-US" sz="2000" b="1" i="1" kern="0" dirty="0">
              <a:solidFill>
                <a:sysClr val="windowText" lastClr="000000"/>
              </a:solidFill>
              <a:latin typeface="Times New Roman" pitchFamily="18" charset="0"/>
            </a:endParaRPr>
          </a:p>
        </p:txBody>
      </p:sp>
      <p:sp>
        <p:nvSpPr>
          <p:cNvPr id="4" name="Rectangle 3"/>
          <p:cNvSpPr txBox="1">
            <a:spLocks noChangeArrowheads="1"/>
          </p:cNvSpPr>
          <p:nvPr/>
        </p:nvSpPr>
        <p:spPr bwMode="auto">
          <a:xfrm>
            <a:off x="838200" y="2590800"/>
            <a:ext cx="83058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200" kern="0" dirty="0" smtClean="0">
                <a:solidFill>
                  <a:srgbClr val="000000"/>
                </a:solidFill>
                <a:effectLst/>
                <a:latin typeface="Tahoma"/>
              </a:rPr>
              <a:t>Physical parameterization</a:t>
            </a:r>
            <a:endParaRPr lang="en-US" altLang="en-US" kern="0" dirty="0" smtClean="0">
              <a:solidFill>
                <a:srgbClr val="000000"/>
              </a:solidFill>
              <a:effectLst/>
              <a:latin typeface="Tahoma"/>
            </a:endParaRPr>
          </a:p>
          <a:p>
            <a:pPr lvl="1" eaLnBrk="1" hangingPunct="1">
              <a:lnSpc>
                <a:spcPct val="90000"/>
              </a:lnSpc>
              <a:defRPr/>
            </a:pPr>
            <a:r>
              <a:rPr lang="en-US" altLang="en-US" sz="1800" kern="0" dirty="0" smtClean="0">
                <a:solidFill>
                  <a:srgbClr val="000000"/>
                </a:solidFill>
                <a:latin typeface="Tahoma"/>
              </a:rPr>
              <a:t>express unresolved physical processes in terms of resolved processes</a:t>
            </a:r>
          </a:p>
          <a:p>
            <a:pPr lvl="1" eaLnBrk="1" hangingPunct="1">
              <a:lnSpc>
                <a:spcPct val="90000"/>
              </a:lnSpc>
              <a:defRPr/>
            </a:pPr>
            <a:r>
              <a:rPr lang="en-US" altLang="en-US" sz="1800" kern="0" dirty="0" smtClean="0">
                <a:solidFill>
                  <a:srgbClr val="000000"/>
                </a:solidFill>
                <a:latin typeface="Tahoma"/>
              </a:rPr>
              <a:t>generally empirical techniques</a:t>
            </a:r>
          </a:p>
          <a:p>
            <a:pPr lvl="1" eaLnBrk="1" hangingPunct="1">
              <a:lnSpc>
                <a:spcPct val="90000"/>
              </a:lnSpc>
              <a:defRPr/>
            </a:pPr>
            <a:endParaRPr lang="en-US" altLang="en-US" sz="1800" kern="0" dirty="0" smtClean="0">
              <a:solidFill>
                <a:srgbClr val="000000"/>
              </a:solidFill>
              <a:latin typeface="Tahoma"/>
            </a:endParaRPr>
          </a:p>
          <a:p>
            <a:pPr eaLnBrk="1" hangingPunct="1">
              <a:lnSpc>
                <a:spcPct val="50000"/>
              </a:lnSpc>
              <a:defRPr/>
            </a:pPr>
            <a:r>
              <a:rPr lang="en-US" altLang="en-US" sz="2000" kern="0" dirty="0" smtClean="0">
                <a:solidFill>
                  <a:srgbClr val="000000"/>
                </a:solidFill>
                <a:effectLst/>
                <a:latin typeface="Tahoma"/>
              </a:rPr>
              <a:t>Examples of parameterized physics</a:t>
            </a:r>
          </a:p>
          <a:p>
            <a:pPr lvl="1" eaLnBrk="1" hangingPunct="1">
              <a:lnSpc>
                <a:spcPct val="90000"/>
              </a:lnSpc>
              <a:defRPr/>
            </a:pPr>
            <a:r>
              <a:rPr lang="en-US" altLang="en-US" sz="1800" kern="0" dirty="0" smtClean="0">
                <a:solidFill>
                  <a:srgbClr val="000000"/>
                </a:solidFill>
                <a:latin typeface="Tahoma"/>
              </a:rPr>
              <a:t>dry and moist convection</a:t>
            </a:r>
          </a:p>
          <a:p>
            <a:pPr lvl="1" eaLnBrk="1" hangingPunct="1">
              <a:lnSpc>
                <a:spcPct val="90000"/>
              </a:lnSpc>
              <a:defRPr/>
            </a:pPr>
            <a:r>
              <a:rPr lang="en-US" altLang="en-US" sz="1800" kern="0" dirty="0" smtClean="0">
                <a:solidFill>
                  <a:srgbClr val="000000"/>
                </a:solidFill>
                <a:latin typeface="Tahoma"/>
              </a:rPr>
              <a:t>cloud amount/cloud optical properties</a:t>
            </a:r>
          </a:p>
          <a:p>
            <a:pPr lvl="1" eaLnBrk="1" hangingPunct="1">
              <a:lnSpc>
                <a:spcPct val="90000"/>
              </a:lnSpc>
              <a:defRPr/>
            </a:pPr>
            <a:r>
              <a:rPr lang="en-US" altLang="en-US" sz="1800" kern="0" dirty="0" err="1" smtClean="0">
                <a:solidFill>
                  <a:srgbClr val="000000"/>
                </a:solidFill>
                <a:latin typeface="Tahoma"/>
              </a:rPr>
              <a:t>radiative</a:t>
            </a:r>
            <a:r>
              <a:rPr lang="en-US" altLang="en-US" sz="1800" kern="0" dirty="0" smtClean="0">
                <a:solidFill>
                  <a:srgbClr val="000000"/>
                </a:solidFill>
                <a:latin typeface="Tahoma"/>
              </a:rPr>
              <a:t> transfer</a:t>
            </a:r>
          </a:p>
          <a:p>
            <a:pPr lvl="1" eaLnBrk="1" hangingPunct="1">
              <a:lnSpc>
                <a:spcPct val="90000"/>
              </a:lnSpc>
              <a:defRPr/>
            </a:pPr>
            <a:r>
              <a:rPr lang="en-US" altLang="en-US" sz="1800" kern="0" dirty="0" smtClean="0">
                <a:solidFill>
                  <a:srgbClr val="000000"/>
                </a:solidFill>
                <a:latin typeface="Tahoma"/>
              </a:rPr>
              <a:t>planetary boundary layer transports</a:t>
            </a:r>
          </a:p>
          <a:p>
            <a:pPr lvl="1" eaLnBrk="1" hangingPunct="1">
              <a:lnSpc>
                <a:spcPct val="90000"/>
              </a:lnSpc>
              <a:defRPr/>
            </a:pPr>
            <a:r>
              <a:rPr lang="en-US" altLang="en-US" sz="1800" kern="0" dirty="0" smtClean="0">
                <a:solidFill>
                  <a:srgbClr val="000000"/>
                </a:solidFill>
                <a:latin typeface="Tahoma"/>
              </a:rPr>
              <a:t>surface energy exchanges</a:t>
            </a:r>
          </a:p>
          <a:p>
            <a:pPr lvl="1" eaLnBrk="1" hangingPunct="1">
              <a:lnSpc>
                <a:spcPct val="90000"/>
              </a:lnSpc>
              <a:defRPr/>
            </a:pPr>
            <a:r>
              <a:rPr lang="en-US" altLang="en-US" sz="1800" kern="0" dirty="0" smtClean="0">
                <a:solidFill>
                  <a:srgbClr val="000000"/>
                </a:solidFill>
                <a:latin typeface="Tahoma"/>
              </a:rPr>
              <a:t>horizontal and vertical dissipation processes</a:t>
            </a:r>
          </a:p>
          <a:p>
            <a:pPr lvl="1" eaLnBrk="1" hangingPunct="1">
              <a:lnSpc>
                <a:spcPct val="90000"/>
              </a:lnSpc>
              <a:defRPr/>
            </a:pPr>
            <a:r>
              <a:rPr lang="en-US" altLang="en-US" sz="1800" kern="0" dirty="0" smtClean="0">
                <a:solidFill>
                  <a:srgbClr val="000000"/>
                </a:solidFill>
                <a:latin typeface="Tahoma"/>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76250" y="352425"/>
            <a:ext cx="819150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smtClean="0">
                <a:solidFill>
                  <a:srgbClr val="0000FF"/>
                </a:solidFill>
                <a:latin typeface="Comic Sans MS" pitchFamily="66" charset="0"/>
              </a:rPr>
              <a:t>Flow chart of lecture on Convective parameterization</a:t>
            </a:r>
          </a:p>
        </p:txBody>
      </p:sp>
      <p:sp>
        <p:nvSpPr>
          <p:cNvPr id="17411" name="Rectangle 3"/>
          <p:cNvSpPr>
            <a:spLocks noGrp="1" noChangeArrowheads="1"/>
          </p:cNvSpPr>
          <p:nvPr>
            <p:ph type="body" idx="1"/>
          </p:nvPr>
        </p:nvSpPr>
        <p:spPr>
          <a:xfrm>
            <a:off x="304800" y="1600200"/>
            <a:ext cx="8382000" cy="4876800"/>
          </a:xfrm>
        </p:spPr>
        <p:txBody>
          <a:bodyPr/>
          <a:lstStyle/>
          <a:p>
            <a:pPr eaLnBrk="1" hangingPunct="1">
              <a:lnSpc>
                <a:spcPct val="90000"/>
              </a:lnSpc>
            </a:pPr>
            <a:r>
              <a:rPr lang="en-US" sz="2400" smtClean="0">
                <a:solidFill>
                  <a:srgbClr val="990000"/>
                </a:solidFill>
                <a:latin typeface="Comic Sans MS" pitchFamily="66" charset="0"/>
              </a:rPr>
              <a:t>What comes to the mind when we talk of moist convection?</a:t>
            </a:r>
          </a:p>
          <a:p>
            <a:pPr eaLnBrk="1" hangingPunct="1">
              <a:lnSpc>
                <a:spcPct val="90000"/>
              </a:lnSpc>
            </a:pPr>
            <a:endParaRPr lang="en-US" sz="1000" smtClean="0">
              <a:solidFill>
                <a:srgbClr val="990000"/>
              </a:solidFill>
              <a:latin typeface="Comic Sans MS" pitchFamily="66" charset="0"/>
            </a:endParaRPr>
          </a:p>
          <a:p>
            <a:pPr eaLnBrk="1" hangingPunct="1">
              <a:lnSpc>
                <a:spcPct val="90000"/>
              </a:lnSpc>
            </a:pPr>
            <a:r>
              <a:rPr lang="en-US" sz="2400" smtClean="0">
                <a:latin typeface="Comic Sans MS" pitchFamily="66" charset="0"/>
              </a:rPr>
              <a:t> </a:t>
            </a:r>
            <a:r>
              <a:rPr lang="en-US" sz="2400" smtClean="0">
                <a:solidFill>
                  <a:srgbClr val="008000"/>
                </a:solidFill>
                <a:latin typeface="Comic Sans MS" pitchFamily="66" charset="0"/>
              </a:rPr>
              <a:t>Why is it important and what are the different types of moist convection?</a:t>
            </a:r>
          </a:p>
          <a:p>
            <a:pPr eaLnBrk="1" hangingPunct="1">
              <a:lnSpc>
                <a:spcPct val="90000"/>
              </a:lnSpc>
            </a:pPr>
            <a:r>
              <a:rPr lang="en-US" sz="2400" smtClean="0">
                <a:solidFill>
                  <a:srgbClr val="990000"/>
                </a:solidFill>
                <a:latin typeface="Comic Sans MS" pitchFamily="66" charset="0"/>
              </a:rPr>
              <a:t>Moist process-A multi-scale problem</a:t>
            </a:r>
          </a:p>
          <a:p>
            <a:pPr eaLnBrk="1" hangingPunct="1">
              <a:lnSpc>
                <a:spcPct val="90000"/>
              </a:lnSpc>
            </a:pPr>
            <a:endParaRPr lang="en-US" sz="1000" smtClean="0">
              <a:latin typeface="Comic Sans MS" pitchFamily="66" charset="0"/>
            </a:endParaRPr>
          </a:p>
          <a:p>
            <a:pPr eaLnBrk="1" hangingPunct="1">
              <a:lnSpc>
                <a:spcPct val="90000"/>
              </a:lnSpc>
            </a:pPr>
            <a:r>
              <a:rPr lang="en-US" sz="2400" smtClean="0">
                <a:solidFill>
                  <a:srgbClr val="006600"/>
                </a:solidFill>
                <a:latin typeface="Comic Sans MS" pitchFamily="66" charset="0"/>
              </a:rPr>
              <a:t>What is convective parameterization and why is it necessary?</a:t>
            </a:r>
          </a:p>
          <a:p>
            <a:pPr eaLnBrk="1" hangingPunct="1">
              <a:lnSpc>
                <a:spcPct val="90000"/>
              </a:lnSpc>
            </a:pPr>
            <a:r>
              <a:rPr lang="en-US" sz="2400" smtClean="0">
                <a:solidFill>
                  <a:srgbClr val="990000"/>
                </a:solidFill>
                <a:latin typeface="Comic Sans MS" pitchFamily="66" charset="0"/>
              </a:rPr>
              <a:t>Point of uncertainties in convective parameterization</a:t>
            </a:r>
          </a:p>
          <a:p>
            <a:pPr eaLnBrk="1" hangingPunct="1">
              <a:lnSpc>
                <a:spcPct val="90000"/>
              </a:lnSpc>
            </a:pPr>
            <a:r>
              <a:rPr lang="en-US" sz="2400" smtClean="0">
                <a:solidFill>
                  <a:srgbClr val="006600"/>
                </a:solidFill>
                <a:latin typeface="Comic Sans MS" pitchFamily="66" charset="0"/>
              </a:rPr>
              <a:t>Few well known schemes: </a:t>
            </a:r>
            <a:r>
              <a:rPr lang="en-US" sz="2400" smtClean="0">
                <a:solidFill>
                  <a:srgbClr val="0000FF"/>
                </a:solidFill>
                <a:latin typeface="Comic Sans MS" pitchFamily="66" charset="0"/>
              </a:rPr>
              <a:t>KUO scheme</a:t>
            </a:r>
            <a:r>
              <a:rPr lang="en-US" sz="2400" smtClean="0">
                <a:solidFill>
                  <a:srgbClr val="006600"/>
                </a:solidFill>
                <a:latin typeface="Comic Sans MS" pitchFamily="66" charset="0"/>
              </a:rPr>
              <a:t>, </a:t>
            </a:r>
            <a:r>
              <a:rPr lang="en-US" sz="2400" smtClean="0">
                <a:solidFill>
                  <a:srgbClr val="FF0000"/>
                </a:solidFill>
                <a:latin typeface="Comic Sans MS" pitchFamily="66" charset="0"/>
              </a:rPr>
              <a:t>Arakawa-Schubert</a:t>
            </a:r>
            <a:r>
              <a:rPr lang="en-US" sz="2400" smtClean="0">
                <a:solidFill>
                  <a:srgbClr val="006600"/>
                </a:solidFill>
                <a:latin typeface="Comic Sans MS" pitchFamily="66" charset="0"/>
              </a:rPr>
              <a:t>, </a:t>
            </a:r>
            <a:r>
              <a:rPr lang="en-US" sz="2400" smtClean="0">
                <a:solidFill>
                  <a:srgbClr val="6600CC"/>
                </a:solidFill>
                <a:latin typeface="Comic Sans MS" pitchFamily="66" charset="0"/>
              </a:rPr>
              <a:t>Betts-Miller-Janjic</a:t>
            </a:r>
            <a:r>
              <a:rPr lang="en-US" sz="2400" smtClean="0">
                <a:solidFill>
                  <a:srgbClr val="006600"/>
                </a:solidFill>
                <a:latin typeface="Comic Sans MS" pitchFamily="66" charset="0"/>
              </a:rPr>
              <a:t> </a:t>
            </a:r>
            <a:r>
              <a:rPr lang="en-US" sz="2400" smtClean="0">
                <a:solidFill>
                  <a:srgbClr val="CC3300"/>
                </a:solidFill>
                <a:latin typeface="Comic Sans MS" pitchFamily="66" charset="0"/>
              </a:rPr>
              <a:t>and Kain-Fritsch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04800" y="457200"/>
            <a:ext cx="8534400" cy="5943600"/>
          </a:xfrm>
        </p:spPr>
        <p:txBody>
          <a:bodyPr/>
          <a:lstStyle/>
          <a:p>
            <a:pPr marL="0" indent="0" eaLnBrk="1" hangingPunct="1">
              <a:lnSpc>
                <a:spcPct val="80000"/>
              </a:lnSpc>
              <a:buFontTx/>
              <a:buNone/>
            </a:pPr>
            <a:r>
              <a:rPr lang="en-US" sz="2800" smtClean="0">
                <a:latin typeface="Comic Sans MS" pitchFamily="66" charset="0"/>
              </a:rPr>
              <a:t>What comes to our mind when we think of moist convection?</a:t>
            </a:r>
          </a:p>
          <a:p>
            <a:pPr marL="0" indent="0" eaLnBrk="1" hangingPunct="1">
              <a:lnSpc>
                <a:spcPct val="80000"/>
              </a:lnSpc>
              <a:buFontTx/>
              <a:buNone/>
            </a:pPr>
            <a:endParaRPr lang="en-US" sz="2000" smtClean="0">
              <a:latin typeface="Comic Sans MS" pitchFamily="66" charset="0"/>
            </a:endParaRPr>
          </a:p>
          <a:p>
            <a:pPr marL="0" indent="0" eaLnBrk="1" hangingPunct="1">
              <a:lnSpc>
                <a:spcPct val="80000"/>
              </a:lnSpc>
            </a:pPr>
            <a:r>
              <a:rPr lang="en-US" sz="2400" smtClean="0">
                <a:solidFill>
                  <a:srgbClr val="0000CC"/>
                </a:solidFill>
                <a:latin typeface="Comic Sans MS" pitchFamily="66" charset="0"/>
              </a:rPr>
              <a:t>It could be severe thunderstorms with strong and gusty wind, heavy rain, lightning etc.</a:t>
            </a:r>
          </a:p>
          <a:p>
            <a:pPr marL="0" indent="0" eaLnBrk="1" hangingPunct="1">
              <a:lnSpc>
                <a:spcPct val="80000"/>
              </a:lnSpc>
            </a:pPr>
            <a:endParaRPr lang="en-US" sz="2400" smtClean="0">
              <a:latin typeface="Comic Sans MS" pitchFamily="66" charset="0"/>
            </a:endParaRPr>
          </a:p>
          <a:p>
            <a:pPr marL="0" indent="0" eaLnBrk="1" hangingPunct="1">
              <a:lnSpc>
                <a:spcPct val="80000"/>
              </a:lnSpc>
            </a:pPr>
            <a:r>
              <a:rPr lang="en-US" sz="2400" smtClean="0">
                <a:solidFill>
                  <a:srgbClr val="008000"/>
                </a:solidFill>
                <a:latin typeface="Comic Sans MS" pitchFamily="66" charset="0"/>
              </a:rPr>
              <a:t>Sometimes these storms can merge to form lines of organized deep convective storms with trailing stratiform rainfall regions.</a:t>
            </a:r>
          </a:p>
          <a:p>
            <a:pPr marL="0" indent="0" eaLnBrk="1" hangingPunct="1">
              <a:lnSpc>
                <a:spcPct val="80000"/>
              </a:lnSpc>
            </a:pPr>
            <a:endParaRPr lang="en-US" sz="2400" smtClean="0">
              <a:latin typeface="Comic Sans MS" pitchFamily="66" charset="0"/>
            </a:endParaRPr>
          </a:p>
          <a:p>
            <a:pPr marL="0" indent="0" eaLnBrk="1" hangingPunct="1">
              <a:lnSpc>
                <a:spcPct val="80000"/>
              </a:lnSpc>
            </a:pPr>
            <a:r>
              <a:rPr lang="en-US" sz="2400" smtClean="0">
                <a:latin typeface="Comic Sans MS" pitchFamily="66" charset="0"/>
              </a:rPr>
              <a:t>It could be stratocumulus seen near coastline or stratus cloud producing light rainfall over a large area.</a:t>
            </a:r>
          </a:p>
          <a:p>
            <a:pPr marL="0" indent="0" eaLnBrk="1" hangingPunct="1">
              <a:lnSpc>
                <a:spcPct val="80000"/>
              </a:lnSpc>
            </a:pPr>
            <a:endParaRPr lang="en-US" sz="2400" smtClean="0">
              <a:latin typeface="Comic Sans MS" pitchFamily="66" charset="0"/>
            </a:endParaRPr>
          </a:p>
          <a:p>
            <a:pPr marL="0" indent="0" eaLnBrk="1" hangingPunct="1">
              <a:lnSpc>
                <a:spcPct val="80000"/>
              </a:lnSpc>
              <a:buFontTx/>
              <a:buNone/>
            </a:pPr>
            <a:r>
              <a:rPr lang="en-US" sz="2400" smtClean="0">
                <a:solidFill>
                  <a:srgbClr val="FF0000"/>
                </a:solidFill>
                <a:latin typeface="Comic Sans MS" pitchFamily="66" charset="0"/>
              </a:rPr>
              <a:t>Thus convection varies widely in shape and sizes and its manifestation is seen in the atmosphere in the form of clouds of different shapes and sizes.</a:t>
            </a:r>
          </a:p>
          <a:p>
            <a:pPr marL="0" indent="0" eaLnBrk="1" hangingPunct="1">
              <a:lnSpc>
                <a:spcPct val="80000"/>
              </a:lnSpc>
              <a:buFontTx/>
              <a:buNone/>
            </a:pPr>
            <a:endParaRPr lang="en-US" sz="2400"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1"/>
          <p:cNvSpPr txBox="1">
            <a:spLocks noGrp="1"/>
          </p:cNvSpPr>
          <p:nvPr/>
        </p:nvSpPr>
        <p:spPr bwMode="black">
          <a:xfrm>
            <a:off x="6477000" y="5837238"/>
            <a:ext cx="1905000" cy="228600"/>
          </a:xfrm>
          <a:prstGeom prst="rect">
            <a:avLst/>
          </a:prstGeom>
          <a:noFill/>
          <a:ln w="9525">
            <a:noFill/>
            <a:miter lim="800000"/>
            <a:headEnd/>
            <a:tailEnd/>
          </a:ln>
        </p:spPr>
        <p:txBody>
          <a:bodyPr lIns="0" rIns="0"/>
          <a:lstStyle/>
          <a:p>
            <a:pPr algn="r" eaLnBrk="0" hangingPunct="0"/>
            <a:fld id="{5064FFBE-3108-4864-B869-7D966EBFDE5A}" type="slidenum">
              <a:rPr lang="en-US" sz="1000">
                <a:latin typeface="Tahoma" pitchFamily="34" charset="0"/>
                <a:cs typeface="Arial" pitchFamily="34" charset="0"/>
              </a:rPr>
              <a:pPr algn="r" eaLnBrk="0" hangingPunct="0"/>
              <a:t>16</a:t>
            </a:fld>
            <a:endParaRPr lang="en-US" sz="1000">
              <a:latin typeface="Tahoma" pitchFamily="34" charset="0"/>
              <a:cs typeface="Arial" pitchFamily="34" charset="0"/>
            </a:endParaRPr>
          </a:p>
        </p:txBody>
      </p:sp>
      <p:sp>
        <p:nvSpPr>
          <p:cNvPr id="20483" name="Rectangle 2"/>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eaLnBrk="0" hangingPunct="0"/>
            <a:r>
              <a:rPr lang="en-US" sz="3200" b="1">
                <a:solidFill>
                  <a:srgbClr val="0099CC"/>
                </a:solidFill>
                <a:latin typeface="Tahoma" pitchFamily="34" charset="0"/>
                <a:cs typeface="Arial" pitchFamily="34" charset="0"/>
              </a:rPr>
              <a:t>Length scales in the atmosphere</a:t>
            </a:r>
          </a:p>
        </p:txBody>
      </p:sp>
      <p:sp>
        <p:nvSpPr>
          <p:cNvPr id="20484" name="Rectangle 3"/>
          <p:cNvSpPr>
            <a:spLocks noChangeArrowheads="1"/>
          </p:cNvSpPr>
          <p:nvPr/>
        </p:nvSpPr>
        <p:spPr bwMode="auto">
          <a:xfrm>
            <a:off x="685800" y="1295400"/>
            <a:ext cx="7772400" cy="377825"/>
          </a:xfrm>
          <a:prstGeom prst="rect">
            <a:avLst/>
          </a:prstGeom>
          <a:noFill/>
          <a:ln w="9525">
            <a:noFill/>
            <a:miter lim="800000"/>
            <a:headEnd/>
            <a:tailEnd/>
          </a:ln>
        </p:spPr>
        <p:txBody>
          <a:bodyPr>
            <a:spAutoFit/>
          </a:bodyPr>
          <a:lstStyle/>
          <a:p>
            <a:pPr eaLnBrk="0" hangingPunct="0"/>
            <a:endParaRPr lang="nl-NL">
              <a:latin typeface="Geneva" pitchFamily="34" charset="0"/>
              <a:cs typeface="Arial" pitchFamily="34" charset="0"/>
            </a:endParaRPr>
          </a:p>
        </p:txBody>
      </p:sp>
      <p:pic>
        <p:nvPicPr>
          <p:cNvPr id="20485" name="Picture 2" descr="gl_d"/>
          <p:cNvPicPr>
            <a:picLocks noChangeAspect="1" noChangeArrowheads="1"/>
          </p:cNvPicPr>
          <p:nvPr/>
        </p:nvPicPr>
        <p:blipFill>
          <a:blip r:embed="rId2" cstate="print"/>
          <a:srcRect/>
          <a:stretch>
            <a:fillRect/>
          </a:stretch>
        </p:blipFill>
        <p:spPr bwMode="auto">
          <a:xfrm>
            <a:off x="685800" y="1066800"/>
            <a:ext cx="2057400" cy="1947863"/>
          </a:xfrm>
          <a:prstGeom prst="rect">
            <a:avLst/>
          </a:prstGeom>
          <a:noFill/>
          <a:ln w="9525">
            <a:noFill/>
            <a:miter lim="800000"/>
            <a:headEnd/>
            <a:tailEnd/>
          </a:ln>
        </p:spPr>
      </p:pic>
      <p:grpSp>
        <p:nvGrpSpPr>
          <p:cNvPr id="20486" name="Group 4"/>
          <p:cNvGrpSpPr>
            <a:grpSpLocks/>
          </p:cNvGrpSpPr>
          <p:nvPr/>
        </p:nvGrpSpPr>
        <p:grpSpPr bwMode="auto">
          <a:xfrm>
            <a:off x="1828800" y="685800"/>
            <a:ext cx="4191000" cy="2428875"/>
            <a:chOff x="1152" y="720"/>
            <a:chExt cx="2640" cy="1530"/>
          </a:xfrm>
        </p:grpSpPr>
        <p:sp>
          <p:nvSpPr>
            <p:cNvPr id="20564" name="Rectangle 5"/>
            <p:cNvSpPr>
              <a:spLocks noChangeArrowheads="1"/>
            </p:cNvSpPr>
            <p:nvPr/>
          </p:nvSpPr>
          <p:spPr bwMode="auto">
            <a:xfrm>
              <a:off x="2352" y="720"/>
              <a:ext cx="1440" cy="407"/>
            </a:xfrm>
            <a:prstGeom prst="rect">
              <a:avLst/>
            </a:prstGeom>
            <a:noFill/>
            <a:ln w="9525">
              <a:noFill/>
              <a:miter lim="800000"/>
              <a:headEnd/>
              <a:tailEnd/>
            </a:ln>
          </p:spPr>
          <p:txBody>
            <a:bodyPr>
              <a:spAutoFit/>
            </a:bodyPr>
            <a:lstStyle/>
            <a:p>
              <a:pPr eaLnBrk="0" hangingPunct="0"/>
              <a:r>
                <a:rPr lang="en-US">
                  <a:solidFill>
                    <a:srgbClr val="007CA8"/>
                  </a:solidFill>
                  <a:latin typeface="Geneva" pitchFamily="34" charset="0"/>
                  <a:cs typeface="Arial" pitchFamily="34" charset="0"/>
                </a:rPr>
                <a:t>Landsat 60 km 65km</a:t>
              </a:r>
              <a:endParaRPr lang="en-US">
                <a:latin typeface="Geneva" pitchFamily="34" charset="0"/>
                <a:cs typeface="Arial" pitchFamily="34" charset="0"/>
              </a:endParaRPr>
            </a:p>
          </p:txBody>
        </p:sp>
        <p:pic>
          <p:nvPicPr>
            <p:cNvPr id="20565" name="Picture 6" descr="landsatpic"/>
            <p:cNvPicPr>
              <a:picLocks noChangeAspect="1" noChangeArrowheads="1"/>
            </p:cNvPicPr>
            <p:nvPr/>
          </p:nvPicPr>
          <p:blipFill>
            <a:blip r:embed="rId3" cstate="print"/>
            <a:srcRect l="1509" b="1462"/>
            <a:stretch>
              <a:fillRect/>
            </a:stretch>
          </p:blipFill>
          <p:spPr bwMode="auto">
            <a:xfrm>
              <a:off x="2256" y="960"/>
              <a:ext cx="1260" cy="1290"/>
            </a:xfrm>
            <a:prstGeom prst="rect">
              <a:avLst/>
            </a:prstGeom>
            <a:noFill/>
            <a:ln w="28575">
              <a:noFill/>
              <a:miter lim="800000"/>
              <a:headEnd/>
              <a:tailEnd/>
            </a:ln>
          </p:spPr>
        </p:pic>
        <p:sp>
          <p:nvSpPr>
            <p:cNvPr id="20566" name="Freeform 7"/>
            <p:cNvSpPr>
              <a:spLocks/>
            </p:cNvSpPr>
            <p:nvPr/>
          </p:nvSpPr>
          <p:spPr bwMode="auto">
            <a:xfrm>
              <a:off x="1155" y="960"/>
              <a:ext cx="1101" cy="885"/>
            </a:xfrm>
            <a:custGeom>
              <a:avLst/>
              <a:gdLst>
                <a:gd name="T0" fmla="*/ 1101 w 1101"/>
                <a:gd name="T1" fmla="*/ 0 h 885"/>
                <a:gd name="T2" fmla="*/ 0 w 1101"/>
                <a:gd name="T3" fmla="*/ 885 h 885"/>
                <a:gd name="T4" fmla="*/ 0 60000 65536"/>
                <a:gd name="T5" fmla="*/ 0 60000 65536"/>
                <a:gd name="T6" fmla="*/ 0 w 1101"/>
                <a:gd name="T7" fmla="*/ 0 h 885"/>
                <a:gd name="T8" fmla="*/ 1101 w 1101"/>
                <a:gd name="T9" fmla="*/ 885 h 885"/>
              </a:gdLst>
              <a:ahLst/>
              <a:cxnLst>
                <a:cxn ang="T4">
                  <a:pos x="T0" y="T1"/>
                </a:cxn>
                <a:cxn ang="T5">
                  <a:pos x="T2" y="T3"/>
                </a:cxn>
              </a:cxnLst>
              <a:rect l="T6" t="T7" r="T8" b="T9"/>
              <a:pathLst>
                <a:path w="1101" h="885">
                  <a:moveTo>
                    <a:pt x="1101" y="0"/>
                  </a:moveTo>
                  <a:lnTo>
                    <a:pt x="0" y="885"/>
                  </a:lnTo>
                </a:path>
              </a:pathLst>
            </a:custGeom>
            <a:noFill/>
            <a:ln w="28575">
              <a:solidFill>
                <a:srgbClr val="CC3300"/>
              </a:solidFill>
              <a:round/>
              <a:headEnd/>
              <a:tailEnd/>
            </a:ln>
          </p:spPr>
          <p:txBody>
            <a:bodyPr wrap="none" anchor="ctr"/>
            <a:lstStyle/>
            <a:p>
              <a:endParaRPr lang="en-IN"/>
            </a:p>
          </p:txBody>
        </p:sp>
        <p:sp>
          <p:nvSpPr>
            <p:cNvPr id="20567" name="Freeform 8"/>
            <p:cNvSpPr>
              <a:spLocks/>
            </p:cNvSpPr>
            <p:nvPr/>
          </p:nvSpPr>
          <p:spPr bwMode="auto">
            <a:xfrm>
              <a:off x="1152" y="1872"/>
              <a:ext cx="1104" cy="369"/>
            </a:xfrm>
            <a:custGeom>
              <a:avLst/>
              <a:gdLst>
                <a:gd name="T0" fmla="*/ 1104 w 1104"/>
                <a:gd name="T1" fmla="*/ 369 h 369"/>
                <a:gd name="T2" fmla="*/ 0 w 1104"/>
                <a:gd name="T3" fmla="*/ 0 h 369"/>
                <a:gd name="T4" fmla="*/ 0 60000 65536"/>
                <a:gd name="T5" fmla="*/ 0 60000 65536"/>
                <a:gd name="T6" fmla="*/ 0 w 1104"/>
                <a:gd name="T7" fmla="*/ 0 h 369"/>
                <a:gd name="T8" fmla="*/ 1104 w 1104"/>
                <a:gd name="T9" fmla="*/ 369 h 369"/>
              </a:gdLst>
              <a:ahLst/>
              <a:cxnLst>
                <a:cxn ang="T4">
                  <a:pos x="T0" y="T1"/>
                </a:cxn>
                <a:cxn ang="T5">
                  <a:pos x="T2" y="T3"/>
                </a:cxn>
              </a:cxnLst>
              <a:rect l="T6" t="T7" r="T8" b="T9"/>
              <a:pathLst>
                <a:path w="1104" h="369">
                  <a:moveTo>
                    <a:pt x="1104" y="369"/>
                  </a:moveTo>
                  <a:lnTo>
                    <a:pt x="0" y="0"/>
                  </a:lnTo>
                </a:path>
              </a:pathLst>
            </a:custGeom>
            <a:noFill/>
            <a:ln w="28575">
              <a:solidFill>
                <a:srgbClr val="CC3300"/>
              </a:solidFill>
              <a:round/>
              <a:headEnd/>
              <a:tailEnd/>
            </a:ln>
          </p:spPr>
          <p:txBody>
            <a:bodyPr wrap="none" anchor="ctr"/>
            <a:lstStyle/>
            <a:p>
              <a:endParaRPr lang="en-IN"/>
            </a:p>
          </p:txBody>
        </p:sp>
      </p:grpSp>
      <p:grpSp>
        <p:nvGrpSpPr>
          <p:cNvPr id="20487" name="Group 9"/>
          <p:cNvGrpSpPr>
            <a:grpSpLocks/>
          </p:cNvGrpSpPr>
          <p:nvPr/>
        </p:nvGrpSpPr>
        <p:grpSpPr bwMode="auto">
          <a:xfrm>
            <a:off x="4343400" y="685800"/>
            <a:ext cx="4267200" cy="2370138"/>
            <a:chOff x="2736" y="720"/>
            <a:chExt cx="2688" cy="1493"/>
          </a:xfrm>
        </p:grpSpPr>
        <p:sp>
          <p:nvSpPr>
            <p:cNvPr id="20559" name="Rectangle 10"/>
            <p:cNvSpPr>
              <a:spLocks noChangeArrowheads="1"/>
            </p:cNvSpPr>
            <p:nvPr/>
          </p:nvSpPr>
          <p:spPr bwMode="auto">
            <a:xfrm>
              <a:off x="2736" y="1549"/>
              <a:ext cx="187" cy="191"/>
            </a:xfrm>
            <a:prstGeom prst="rect">
              <a:avLst/>
            </a:prstGeom>
            <a:noFill/>
            <a:ln w="9525">
              <a:solidFill>
                <a:srgbClr val="CC3300"/>
              </a:solidFill>
              <a:miter lim="800000"/>
              <a:headEnd/>
              <a:tailEnd/>
            </a:ln>
          </p:spPr>
          <p:txBody>
            <a:bodyPr wrap="none" anchor="ctr"/>
            <a:lstStyle/>
            <a:p>
              <a:pPr eaLnBrk="0" hangingPunct="0"/>
              <a:endParaRPr lang="nl-NL" sz="1600">
                <a:latin typeface="Geneva" pitchFamily="34" charset="0"/>
                <a:cs typeface="Arial" pitchFamily="34" charset="0"/>
              </a:endParaRPr>
            </a:p>
          </p:txBody>
        </p:sp>
        <p:pic>
          <p:nvPicPr>
            <p:cNvPr id="20560" name="Picture 11" descr="field_top1005"/>
            <p:cNvPicPr>
              <a:picLocks noChangeAspect="1" noChangeArrowheads="1"/>
            </p:cNvPicPr>
            <p:nvPr/>
          </p:nvPicPr>
          <p:blipFill>
            <a:blip r:embed="rId4" cstate="print"/>
            <a:srcRect/>
            <a:stretch>
              <a:fillRect/>
            </a:stretch>
          </p:blipFill>
          <p:spPr bwMode="auto">
            <a:xfrm>
              <a:off x="4039" y="960"/>
              <a:ext cx="1385" cy="1253"/>
            </a:xfrm>
            <a:prstGeom prst="rect">
              <a:avLst/>
            </a:prstGeom>
            <a:noFill/>
            <a:ln w="9525">
              <a:solidFill>
                <a:schemeClr val="folHlink"/>
              </a:solidFill>
              <a:miter lim="800000"/>
              <a:headEnd/>
              <a:tailEnd/>
            </a:ln>
          </p:spPr>
        </p:pic>
        <p:sp>
          <p:nvSpPr>
            <p:cNvPr id="20561" name="Freeform 12"/>
            <p:cNvSpPr>
              <a:spLocks/>
            </p:cNvSpPr>
            <p:nvPr/>
          </p:nvSpPr>
          <p:spPr bwMode="auto">
            <a:xfrm>
              <a:off x="2924" y="1744"/>
              <a:ext cx="1116" cy="464"/>
            </a:xfrm>
            <a:custGeom>
              <a:avLst/>
              <a:gdLst>
                <a:gd name="T0" fmla="*/ 1116 w 1116"/>
                <a:gd name="T1" fmla="*/ 464 h 464"/>
                <a:gd name="T2" fmla="*/ 0 w 1116"/>
                <a:gd name="T3" fmla="*/ 0 h 464"/>
                <a:gd name="T4" fmla="*/ 0 60000 65536"/>
                <a:gd name="T5" fmla="*/ 0 60000 65536"/>
                <a:gd name="T6" fmla="*/ 0 w 1116"/>
                <a:gd name="T7" fmla="*/ 0 h 464"/>
                <a:gd name="T8" fmla="*/ 1116 w 1116"/>
                <a:gd name="T9" fmla="*/ 464 h 464"/>
              </a:gdLst>
              <a:ahLst/>
              <a:cxnLst>
                <a:cxn ang="T4">
                  <a:pos x="T0" y="T1"/>
                </a:cxn>
                <a:cxn ang="T5">
                  <a:pos x="T2" y="T3"/>
                </a:cxn>
              </a:cxnLst>
              <a:rect l="T6" t="T7" r="T8" b="T9"/>
              <a:pathLst>
                <a:path w="1116" h="464">
                  <a:moveTo>
                    <a:pt x="1116" y="464"/>
                  </a:moveTo>
                  <a:lnTo>
                    <a:pt x="0" y="0"/>
                  </a:lnTo>
                </a:path>
              </a:pathLst>
            </a:custGeom>
            <a:noFill/>
            <a:ln w="28575">
              <a:solidFill>
                <a:srgbClr val="CC3300"/>
              </a:solidFill>
              <a:round/>
              <a:headEnd/>
              <a:tailEnd/>
            </a:ln>
          </p:spPr>
          <p:txBody>
            <a:bodyPr wrap="none" anchor="ctr"/>
            <a:lstStyle/>
            <a:p>
              <a:endParaRPr lang="en-IN"/>
            </a:p>
          </p:txBody>
        </p:sp>
        <p:sp>
          <p:nvSpPr>
            <p:cNvPr id="20562" name="Freeform 13"/>
            <p:cNvSpPr>
              <a:spLocks/>
            </p:cNvSpPr>
            <p:nvPr/>
          </p:nvSpPr>
          <p:spPr bwMode="auto">
            <a:xfrm>
              <a:off x="2920" y="960"/>
              <a:ext cx="1112" cy="588"/>
            </a:xfrm>
            <a:custGeom>
              <a:avLst/>
              <a:gdLst>
                <a:gd name="T0" fmla="*/ 1112 w 1112"/>
                <a:gd name="T1" fmla="*/ 0 h 588"/>
                <a:gd name="T2" fmla="*/ 0 w 1112"/>
                <a:gd name="T3" fmla="*/ 588 h 588"/>
                <a:gd name="T4" fmla="*/ 0 60000 65536"/>
                <a:gd name="T5" fmla="*/ 0 60000 65536"/>
                <a:gd name="T6" fmla="*/ 0 w 1112"/>
                <a:gd name="T7" fmla="*/ 0 h 588"/>
                <a:gd name="T8" fmla="*/ 1112 w 1112"/>
                <a:gd name="T9" fmla="*/ 588 h 588"/>
              </a:gdLst>
              <a:ahLst/>
              <a:cxnLst>
                <a:cxn ang="T4">
                  <a:pos x="T0" y="T1"/>
                </a:cxn>
                <a:cxn ang="T5">
                  <a:pos x="T2" y="T3"/>
                </a:cxn>
              </a:cxnLst>
              <a:rect l="T6" t="T7" r="T8" b="T9"/>
              <a:pathLst>
                <a:path w="1112" h="588">
                  <a:moveTo>
                    <a:pt x="1112" y="0"/>
                  </a:moveTo>
                  <a:lnTo>
                    <a:pt x="0" y="588"/>
                  </a:lnTo>
                </a:path>
              </a:pathLst>
            </a:custGeom>
            <a:noFill/>
            <a:ln w="28575">
              <a:solidFill>
                <a:srgbClr val="CC3300"/>
              </a:solidFill>
              <a:round/>
              <a:headEnd/>
              <a:tailEnd/>
            </a:ln>
          </p:spPr>
          <p:txBody>
            <a:bodyPr wrap="none" anchor="ctr"/>
            <a:lstStyle/>
            <a:p>
              <a:endParaRPr lang="en-IN"/>
            </a:p>
          </p:txBody>
        </p:sp>
        <p:sp>
          <p:nvSpPr>
            <p:cNvPr id="20563" name="Rectangle 14"/>
            <p:cNvSpPr>
              <a:spLocks noChangeArrowheads="1"/>
            </p:cNvSpPr>
            <p:nvPr/>
          </p:nvSpPr>
          <p:spPr bwMode="auto">
            <a:xfrm>
              <a:off x="4176" y="720"/>
              <a:ext cx="1008" cy="231"/>
            </a:xfrm>
            <a:prstGeom prst="rect">
              <a:avLst/>
            </a:prstGeom>
            <a:noFill/>
            <a:ln w="9525">
              <a:noFill/>
              <a:miter lim="800000"/>
              <a:headEnd/>
              <a:tailEnd/>
            </a:ln>
          </p:spPr>
          <p:txBody>
            <a:bodyPr>
              <a:spAutoFit/>
            </a:bodyPr>
            <a:lstStyle/>
            <a:p>
              <a:pPr eaLnBrk="0" hangingPunct="0"/>
              <a:r>
                <a:rPr lang="en-US">
                  <a:solidFill>
                    <a:srgbClr val="007CA8"/>
                  </a:solidFill>
                  <a:latin typeface="Geneva" pitchFamily="34" charset="0"/>
                  <a:cs typeface="Arial" pitchFamily="34" charset="0"/>
                </a:rPr>
                <a:t>LES 10 km</a:t>
              </a:r>
              <a:endParaRPr lang="en-US">
                <a:latin typeface="Geneva" pitchFamily="34" charset="0"/>
                <a:cs typeface="Arial" pitchFamily="34" charset="0"/>
              </a:endParaRPr>
            </a:p>
          </p:txBody>
        </p:sp>
      </p:grpSp>
      <p:grpSp>
        <p:nvGrpSpPr>
          <p:cNvPr id="20488" name="Group 15"/>
          <p:cNvGrpSpPr>
            <a:grpSpLocks/>
          </p:cNvGrpSpPr>
          <p:nvPr/>
        </p:nvGrpSpPr>
        <p:grpSpPr bwMode="auto">
          <a:xfrm>
            <a:off x="6400800" y="2057400"/>
            <a:ext cx="2133600" cy="3425825"/>
            <a:chOff x="4032" y="1584"/>
            <a:chExt cx="1344" cy="2158"/>
          </a:xfrm>
        </p:grpSpPr>
        <p:pic>
          <p:nvPicPr>
            <p:cNvPr id="20555" name="Picture 16" descr="gewexvectl"/>
            <p:cNvPicPr>
              <a:picLocks noChangeAspect="1" noChangeArrowheads="1"/>
            </p:cNvPicPr>
            <p:nvPr/>
          </p:nvPicPr>
          <p:blipFill>
            <a:blip r:embed="rId5" cstate="print"/>
            <a:srcRect/>
            <a:stretch>
              <a:fillRect/>
            </a:stretch>
          </p:blipFill>
          <p:spPr bwMode="auto">
            <a:xfrm>
              <a:off x="4032" y="2400"/>
              <a:ext cx="1344" cy="1342"/>
            </a:xfrm>
            <a:prstGeom prst="rect">
              <a:avLst/>
            </a:prstGeom>
            <a:noFill/>
            <a:ln w="9525">
              <a:noFill/>
              <a:miter lim="800000"/>
              <a:headEnd/>
              <a:tailEnd/>
            </a:ln>
          </p:spPr>
        </p:pic>
        <p:sp>
          <p:nvSpPr>
            <p:cNvPr id="20556" name="Freeform 17"/>
            <p:cNvSpPr>
              <a:spLocks/>
            </p:cNvSpPr>
            <p:nvPr/>
          </p:nvSpPr>
          <p:spPr bwMode="auto">
            <a:xfrm>
              <a:off x="5136" y="1776"/>
              <a:ext cx="236" cy="624"/>
            </a:xfrm>
            <a:custGeom>
              <a:avLst/>
              <a:gdLst>
                <a:gd name="T0" fmla="*/ 236 w 236"/>
                <a:gd name="T1" fmla="*/ 624 h 624"/>
                <a:gd name="T2" fmla="*/ 0 w 236"/>
                <a:gd name="T3" fmla="*/ 0 h 624"/>
                <a:gd name="T4" fmla="*/ 0 60000 65536"/>
                <a:gd name="T5" fmla="*/ 0 60000 65536"/>
                <a:gd name="T6" fmla="*/ 0 w 236"/>
                <a:gd name="T7" fmla="*/ 0 h 624"/>
                <a:gd name="T8" fmla="*/ 236 w 236"/>
                <a:gd name="T9" fmla="*/ 624 h 624"/>
              </a:gdLst>
              <a:ahLst/>
              <a:cxnLst>
                <a:cxn ang="T4">
                  <a:pos x="T0" y="T1"/>
                </a:cxn>
                <a:cxn ang="T5">
                  <a:pos x="T2" y="T3"/>
                </a:cxn>
              </a:cxnLst>
              <a:rect l="T6" t="T7" r="T8" b="T9"/>
              <a:pathLst>
                <a:path w="236" h="624">
                  <a:moveTo>
                    <a:pt x="236" y="624"/>
                  </a:moveTo>
                  <a:lnTo>
                    <a:pt x="0" y="0"/>
                  </a:lnTo>
                </a:path>
              </a:pathLst>
            </a:custGeom>
            <a:noFill/>
            <a:ln w="28575">
              <a:solidFill>
                <a:srgbClr val="CC3300"/>
              </a:solidFill>
              <a:round/>
              <a:headEnd/>
              <a:tailEnd/>
            </a:ln>
          </p:spPr>
          <p:txBody>
            <a:bodyPr wrap="none" anchor="ctr"/>
            <a:lstStyle/>
            <a:p>
              <a:endParaRPr lang="en-IN"/>
            </a:p>
          </p:txBody>
        </p:sp>
        <p:sp>
          <p:nvSpPr>
            <p:cNvPr id="20557" name="Freeform 18"/>
            <p:cNvSpPr>
              <a:spLocks/>
            </p:cNvSpPr>
            <p:nvPr/>
          </p:nvSpPr>
          <p:spPr bwMode="auto">
            <a:xfrm>
              <a:off x="4040" y="1772"/>
              <a:ext cx="908" cy="632"/>
            </a:xfrm>
            <a:custGeom>
              <a:avLst/>
              <a:gdLst>
                <a:gd name="T0" fmla="*/ 0 w 908"/>
                <a:gd name="T1" fmla="*/ 632 h 632"/>
                <a:gd name="T2" fmla="*/ 908 w 908"/>
                <a:gd name="T3" fmla="*/ 0 h 632"/>
                <a:gd name="T4" fmla="*/ 0 60000 65536"/>
                <a:gd name="T5" fmla="*/ 0 60000 65536"/>
                <a:gd name="T6" fmla="*/ 0 w 908"/>
                <a:gd name="T7" fmla="*/ 0 h 632"/>
                <a:gd name="T8" fmla="*/ 908 w 908"/>
                <a:gd name="T9" fmla="*/ 632 h 632"/>
              </a:gdLst>
              <a:ahLst/>
              <a:cxnLst>
                <a:cxn ang="T4">
                  <a:pos x="T0" y="T1"/>
                </a:cxn>
                <a:cxn ang="T5">
                  <a:pos x="T2" y="T3"/>
                </a:cxn>
              </a:cxnLst>
              <a:rect l="T6" t="T7" r="T8" b="T9"/>
              <a:pathLst>
                <a:path w="908" h="632">
                  <a:moveTo>
                    <a:pt x="0" y="632"/>
                  </a:moveTo>
                  <a:lnTo>
                    <a:pt x="908" y="0"/>
                  </a:lnTo>
                </a:path>
              </a:pathLst>
            </a:custGeom>
            <a:noFill/>
            <a:ln w="28575">
              <a:solidFill>
                <a:srgbClr val="CC3300"/>
              </a:solidFill>
              <a:round/>
              <a:headEnd/>
              <a:tailEnd/>
            </a:ln>
          </p:spPr>
          <p:txBody>
            <a:bodyPr wrap="none" anchor="ctr"/>
            <a:lstStyle/>
            <a:p>
              <a:endParaRPr lang="en-IN"/>
            </a:p>
          </p:txBody>
        </p:sp>
        <p:sp>
          <p:nvSpPr>
            <p:cNvPr id="20558" name="Rectangle 19"/>
            <p:cNvSpPr>
              <a:spLocks noChangeArrowheads="1"/>
            </p:cNvSpPr>
            <p:nvPr/>
          </p:nvSpPr>
          <p:spPr bwMode="auto">
            <a:xfrm>
              <a:off x="4944" y="1584"/>
              <a:ext cx="192" cy="192"/>
            </a:xfrm>
            <a:prstGeom prst="rect">
              <a:avLst/>
            </a:prstGeom>
            <a:noFill/>
            <a:ln w="9525">
              <a:solidFill>
                <a:srgbClr val="CC3300"/>
              </a:solidFill>
              <a:miter lim="800000"/>
              <a:headEnd/>
              <a:tailEnd/>
            </a:ln>
          </p:spPr>
          <p:txBody>
            <a:bodyPr wrap="none" anchor="ctr"/>
            <a:lstStyle/>
            <a:p>
              <a:pPr eaLnBrk="0" hangingPunct="0"/>
              <a:endParaRPr lang="nl-NL" sz="1600">
                <a:latin typeface="Geneva" pitchFamily="34" charset="0"/>
                <a:cs typeface="Arial" pitchFamily="34" charset="0"/>
              </a:endParaRPr>
            </a:p>
          </p:txBody>
        </p:sp>
      </p:grpSp>
      <p:grpSp>
        <p:nvGrpSpPr>
          <p:cNvPr id="20489" name="Group 20"/>
          <p:cNvGrpSpPr>
            <a:grpSpLocks/>
          </p:cNvGrpSpPr>
          <p:nvPr/>
        </p:nvGrpSpPr>
        <p:grpSpPr bwMode="auto">
          <a:xfrm>
            <a:off x="3581400" y="3429000"/>
            <a:ext cx="4576763" cy="2378075"/>
            <a:chOff x="2256" y="2448"/>
            <a:chExt cx="2883" cy="1498"/>
          </a:xfrm>
        </p:grpSpPr>
        <p:sp>
          <p:nvSpPr>
            <p:cNvPr id="20510" name="Line 21"/>
            <p:cNvSpPr>
              <a:spLocks noChangeShapeType="1"/>
            </p:cNvSpPr>
            <p:nvPr/>
          </p:nvSpPr>
          <p:spPr bwMode="auto">
            <a:xfrm>
              <a:off x="3600" y="2448"/>
              <a:ext cx="1344" cy="816"/>
            </a:xfrm>
            <a:prstGeom prst="line">
              <a:avLst/>
            </a:prstGeom>
            <a:noFill/>
            <a:ln w="28575">
              <a:solidFill>
                <a:srgbClr val="CC3300"/>
              </a:solidFill>
              <a:round/>
              <a:headEnd/>
              <a:tailEnd/>
            </a:ln>
          </p:spPr>
          <p:txBody>
            <a:bodyPr wrap="none" anchor="ctr"/>
            <a:lstStyle/>
            <a:p>
              <a:endParaRPr lang="en-IN"/>
            </a:p>
          </p:txBody>
        </p:sp>
        <p:sp>
          <p:nvSpPr>
            <p:cNvPr id="20511" name="Line 22"/>
            <p:cNvSpPr>
              <a:spLocks noChangeShapeType="1"/>
            </p:cNvSpPr>
            <p:nvPr/>
          </p:nvSpPr>
          <p:spPr bwMode="auto">
            <a:xfrm flipV="1">
              <a:off x="3600" y="3360"/>
              <a:ext cx="1344" cy="336"/>
            </a:xfrm>
            <a:prstGeom prst="line">
              <a:avLst/>
            </a:prstGeom>
            <a:noFill/>
            <a:ln w="28575">
              <a:solidFill>
                <a:srgbClr val="CC3300"/>
              </a:solidFill>
              <a:round/>
              <a:headEnd/>
              <a:tailEnd/>
            </a:ln>
          </p:spPr>
          <p:txBody>
            <a:bodyPr wrap="none" anchor="ctr"/>
            <a:lstStyle/>
            <a:p>
              <a:endParaRPr lang="en-IN"/>
            </a:p>
          </p:txBody>
        </p:sp>
        <p:sp>
          <p:nvSpPr>
            <p:cNvPr id="20512" name="Rectangle 23"/>
            <p:cNvSpPr>
              <a:spLocks noChangeArrowheads="1"/>
            </p:cNvSpPr>
            <p:nvPr/>
          </p:nvSpPr>
          <p:spPr bwMode="auto">
            <a:xfrm>
              <a:off x="4944" y="3264"/>
              <a:ext cx="93" cy="93"/>
            </a:xfrm>
            <a:prstGeom prst="rect">
              <a:avLst/>
            </a:prstGeom>
            <a:noFill/>
            <a:ln w="9525">
              <a:solidFill>
                <a:srgbClr val="CC3300"/>
              </a:solidFill>
              <a:miter lim="800000"/>
              <a:headEnd/>
              <a:tailEnd/>
            </a:ln>
          </p:spPr>
          <p:txBody>
            <a:bodyPr wrap="none" anchor="ctr"/>
            <a:lstStyle/>
            <a:p>
              <a:pPr eaLnBrk="0" hangingPunct="0"/>
              <a:endParaRPr lang="nl-NL" sz="1600">
                <a:latin typeface="Geneva" pitchFamily="34" charset="0"/>
                <a:cs typeface="Arial" pitchFamily="34" charset="0"/>
              </a:endParaRPr>
            </a:p>
          </p:txBody>
        </p:sp>
        <p:grpSp>
          <p:nvGrpSpPr>
            <p:cNvPr id="20513" name="Group 24"/>
            <p:cNvGrpSpPr>
              <a:grpSpLocks/>
            </p:cNvGrpSpPr>
            <p:nvPr/>
          </p:nvGrpSpPr>
          <p:grpSpPr bwMode="auto">
            <a:xfrm>
              <a:off x="2256" y="2448"/>
              <a:ext cx="1344" cy="1296"/>
              <a:chOff x="3504" y="864"/>
              <a:chExt cx="960" cy="960"/>
            </a:xfrm>
          </p:grpSpPr>
          <p:sp>
            <p:nvSpPr>
              <p:cNvPr id="20516" name="Rectangle 25"/>
              <p:cNvSpPr>
                <a:spLocks noChangeArrowheads="1"/>
              </p:cNvSpPr>
              <p:nvPr/>
            </p:nvSpPr>
            <p:spPr bwMode="auto">
              <a:xfrm>
                <a:off x="3504" y="864"/>
                <a:ext cx="960" cy="960"/>
              </a:xfrm>
              <a:prstGeom prst="rect">
                <a:avLst/>
              </a:prstGeom>
              <a:noFill/>
              <a:ln w="19050">
                <a:solidFill>
                  <a:srgbClr val="CC3300"/>
                </a:solidFill>
                <a:miter lim="800000"/>
                <a:headEnd/>
                <a:tailEnd/>
              </a:ln>
            </p:spPr>
            <p:txBody>
              <a:bodyPr wrap="none" anchor="ctr"/>
              <a:lstStyle/>
              <a:p>
                <a:pPr eaLnBrk="0" hangingPunct="0"/>
                <a:endParaRPr lang="nl-NL" sz="1600">
                  <a:latin typeface="Geneva" pitchFamily="34" charset="0"/>
                  <a:cs typeface="Arial" pitchFamily="34" charset="0"/>
                </a:endParaRPr>
              </a:p>
            </p:txBody>
          </p:sp>
          <p:sp>
            <p:nvSpPr>
              <p:cNvPr id="20517" name="Freeform 26"/>
              <p:cNvSpPr>
                <a:spLocks noChangeAspect="1"/>
              </p:cNvSpPr>
              <p:nvPr/>
            </p:nvSpPr>
            <p:spPr bwMode="auto">
              <a:xfrm rot="5400000">
                <a:off x="3782" y="1258"/>
                <a:ext cx="259" cy="240"/>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9050">
                <a:solidFill>
                  <a:schemeClr val="tx1"/>
                </a:solidFill>
                <a:round/>
                <a:headEnd type="triangle" w="med" len="med"/>
                <a:tailEnd/>
              </a:ln>
            </p:spPr>
            <p:txBody>
              <a:bodyPr wrap="none" anchor="ctr"/>
              <a:lstStyle/>
              <a:p>
                <a:endParaRPr lang="en-IN"/>
              </a:p>
            </p:txBody>
          </p:sp>
          <p:sp>
            <p:nvSpPr>
              <p:cNvPr id="20518" name="Freeform 27"/>
              <p:cNvSpPr>
                <a:spLocks noChangeAspect="1"/>
              </p:cNvSpPr>
              <p:nvPr/>
            </p:nvSpPr>
            <p:spPr bwMode="auto">
              <a:xfrm rot="-5400000">
                <a:off x="3912" y="1512"/>
                <a:ext cx="305" cy="258"/>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9050">
                <a:solidFill>
                  <a:schemeClr val="tx1"/>
                </a:solidFill>
                <a:round/>
                <a:headEnd type="triangle" w="med" len="med"/>
                <a:tailEnd/>
              </a:ln>
            </p:spPr>
            <p:txBody>
              <a:bodyPr wrap="none" anchor="ctr"/>
              <a:lstStyle/>
              <a:p>
                <a:endParaRPr lang="en-IN"/>
              </a:p>
            </p:txBody>
          </p:sp>
          <p:sp>
            <p:nvSpPr>
              <p:cNvPr id="20519" name="Freeform 28"/>
              <p:cNvSpPr>
                <a:spLocks noChangeAspect="1"/>
              </p:cNvSpPr>
              <p:nvPr/>
            </p:nvSpPr>
            <p:spPr bwMode="auto">
              <a:xfrm rot="-5400000">
                <a:off x="3836" y="1732"/>
                <a:ext cx="96" cy="88"/>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20" name="Freeform 29"/>
              <p:cNvSpPr>
                <a:spLocks noChangeAspect="1"/>
              </p:cNvSpPr>
              <p:nvPr/>
            </p:nvSpPr>
            <p:spPr bwMode="auto">
              <a:xfrm rot="-5400000">
                <a:off x="3595" y="1541"/>
                <a:ext cx="121" cy="111"/>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21" name="Freeform 30"/>
              <p:cNvSpPr>
                <a:spLocks noChangeAspect="1"/>
              </p:cNvSpPr>
              <p:nvPr/>
            </p:nvSpPr>
            <p:spPr bwMode="auto">
              <a:xfrm rot="-5400000">
                <a:off x="4027" y="1397"/>
                <a:ext cx="84" cy="73"/>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22" name="Freeform 31"/>
              <p:cNvSpPr>
                <a:spLocks noChangeAspect="1"/>
              </p:cNvSpPr>
              <p:nvPr/>
            </p:nvSpPr>
            <p:spPr bwMode="auto">
              <a:xfrm rot="5400000">
                <a:off x="3599" y="1249"/>
                <a:ext cx="70" cy="67"/>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type="none" w="sm" len="sm"/>
                <a:tailEnd/>
              </a:ln>
            </p:spPr>
            <p:txBody>
              <a:bodyPr wrap="none" anchor="ctr"/>
              <a:lstStyle/>
              <a:p>
                <a:endParaRPr lang="en-IN"/>
              </a:p>
            </p:txBody>
          </p:sp>
          <p:sp>
            <p:nvSpPr>
              <p:cNvPr id="20523" name="Freeform 32"/>
              <p:cNvSpPr>
                <a:spLocks noChangeAspect="1"/>
              </p:cNvSpPr>
              <p:nvPr/>
            </p:nvSpPr>
            <p:spPr bwMode="auto">
              <a:xfrm rot="-5400000">
                <a:off x="3594" y="1062"/>
                <a:ext cx="67" cy="56"/>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24" name="Freeform 33"/>
              <p:cNvSpPr>
                <a:spLocks noChangeAspect="1"/>
              </p:cNvSpPr>
              <p:nvPr/>
            </p:nvSpPr>
            <p:spPr bwMode="auto">
              <a:xfrm rot="-5400000">
                <a:off x="3547" y="1397"/>
                <a:ext cx="84" cy="7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25" name="Freeform 34"/>
              <p:cNvSpPr>
                <a:spLocks noChangeAspect="1"/>
              </p:cNvSpPr>
              <p:nvPr/>
            </p:nvSpPr>
            <p:spPr bwMode="auto">
              <a:xfrm rot="-5400000">
                <a:off x="3834" y="1542"/>
                <a:ext cx="67" cy="56"/>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26" name="Freeform 35"/>
              <p:cNvSpPr>
                <a:spLocks noChangeAspect="1"/>
              </p:cNvSpPr>
              <p:nvPr/>
            </p:nvSpPr>
            <p:spPr bwMode="auto">
              <a:xfrm rot="5400000">
                <a:off x="3545" y="1015"/>
                <a:ext cx="168" cy="15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9050">
                <a:solidFill>
                  <a:schemeClr val="tx1"/>
                </a:solidFill>
                <a:round/>
                <a:headEnd type="triangle" w="med" len="med"/>
                <a:tailEnd/>
              </a:ln>
            </p:spPr>
            <p:txBody>
              <a:bodyPr wrap="none" anchor="ctr"/>
              <a:lstStyle/>
              <a:p>
                <a:endParaRPr lang="en-IN"/>
              </a:p>
            </p:txBody>
          </p:sp>
          <p:sp>
            <p:nvSpPr>
              <p:cNvPr id="20527" name="Freeform 36"/>
              <p:cNvSpPr>
                <a:spLocks noChangeAspect="1"/>
              </p:cNvSpPr>
              <p:nvPr/>
            </p:nvSpPr>
            <p:spPr bwMode="auto">
              <a:xfrm rot="5400000">
                <a:off x="4221" y="1635"/>
                <a:ext cx="96" cy="89"/>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9050">
                <a:solidFill>
                  <a:schemeClr val="tx1"/>
                </a:solidFill>
                <a:round/>
                <a:headEnd type="triangle" w="med" len="med"/>
                <a:tailEnd/>
              </a:ln>
            </p:spPr>
            <p:txBody>
              <a:bodyPr wrap="none" anchor="ctr"/>
              <a:lstStyle/>
              <a:p>
                <a:endParaRPr lang="en-IN"/>
              </a:p>
            </p:txBody>
          </p:sp>
          <p:sp>
            <p:nvSpPr>
              <p:cNvPr id="20528" name="Freeform 37"/>
              <p:cNvSpPr>
                <a:spLocks noChangeAspect="1"/>
              </p:cNvSpPr>
              <p:nvPr/>
            </p:nvSpPr>
            <p:spPr bwMode="auto">
              <a:xfrm rot="-5400000">
                <a:off x="3777" y="975"/>
                <a:ext cx="157" cy="127"/>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9050">
                <a:solidFill>
                  <a:schemeClr val="tx1"/>
                </a:solidFill>
                <a:round/>
                <a:headEnd type="triangle" w="med" len="med"/>
                <a:tailEnd/>
              </a:ln>
            </p:spPr>
            <p:txBody>
              <a:bodyPr wrap="none" anchor="ctr"/>
              <a:lstStyle/>
              <a:p>
                <a:endParaRPr lang="en-IN"/>
              </a:p>
            </p:txBody>
          </p:sp>
          <p:sp>
            <p:nvSpPr>
              <p:cNvPr id="20529" name="Freeform 38"/>
              <p:cNvSpPr>
                <a:spLocks noChangeAspect="1"/>
              </p:cNvSpPr>
              <p:nvPr/>
            </p:nvSpPr>
            <p:spPr bwMode="auto">
              <a:xfrm rot="5400000">
                <a:off x="3887" y="1153"/>
                <a:ext cx="43" cy="42"/>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30" name="Freeform 39"/>
              <p:cNvSpPr>
                <a:spLocks noChangeAspect="1"/>
              </p:cNvSpPr>
              <p:nvPr/>
            </p:nvSpPr>
            <p:spPr bwMode="auto">
              <a:xfrm rot="-5400000">
                <a:off x="4077" y="1683"/>
                <a:ext cx="52" cy="46"/>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31" name="Freeform 40"/>
              <p:cNvSpPr>
                <a:spLocks noChangeAspect="1"/>
              </p:cNvSpPr>
              <p:nvPr/>
            </p:nvSpPr>
            <p:spPr bwMode="auto">
              <a:xfrm rot="5400000">
                <a:off x="3743" y="1681"/>
                <a:ext cx="44" cy="42"/>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type="none" w="sm" len="sm"/>
                <a:tailEnd/>
              </a:ln>
            </p:spPr>
            <p:txBody>
              <a:bodyPr wrap="none" anchor="ctr"/>
              <a:lstStyle/>
              <a:p>
                <a:endParaRPr lang="en-IN"/>
              </a:p>
            </p:txBody>
          </p:sp>
          <p:sp>
            <p:nvSpPr>
              <p:cNvPr id="20532" name="Freeform 41"/>
              <p:cNvSpPr>
                <a:spLocks noChangeAspect="1"/>
              </p:cNvSpPr>
              <p:nvPr/>
            </p:nvSpPr>
            <p:spPr bwMode="auto">
              <a:xfrm rot="-5400000">
                <a:off x="3692" y="1300"/>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33" name="Freeform 42"/>
              <p:cNvSpPr>
                <a:spLocks noChangeAspect="1"/>
              </p:cNvSpPr>
              <p:nvPr/>
            </p:nvSpPr>
            <p:spPr bwMode="auto">
              <a:xfrm rot="5400000">
                <a:off x="3981" y="1635"/>
                <a:ext cx="75" cy="70"/>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34" name="Freeform 43"/>
              <p:cNvSpPr>
                <a:spLocks noChangeAspect="1"/>
              </p:cNvSpPr>
              <p:nvPr/>
            </p:nvSpPr>
            <p:spPr bwMode="auto">
              <a:xfrm>
                <a:off x="4032" y="1536"/>
                <a:ext cx="68" cy="75"/>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35" name="Freeform 44"/>
              <p:cNvSpPr>
                <a:spLocks noChangeAspect="1"/>
              </p:cNvSpPr>
              <p:nvPr/>
            </p:nvSpPr>
            <p:spPr bwMode="auto">
              <a:xfrm>
                <a:off x="3696" y="912"/>
                <a:ext cx="69" cy="75"/>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36" name="Freeform 45"/>
              <p:cNvSpPr>
                <a:spLocks noChangeAspect="1"/>
              </p:cNvSpPr>
              <p:nvPr/>
            </p:nvSpPr>
            <p:spPr bwMode="auto">
              <a:xfrm rot="-5400000">
                <a:off x="3933" y="1011"/>
                <a:ext cx="74" cy="68"/>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37" name="Freeform 46"/>
              <p:cNvSpPr>
                <a:spLocks noChangeAspect="1"/>
              </p:cNvSpPr>
              <p:nvPr/>
            </p:nvSpPr>
            <p:spPr bwMode="auto">
              <a:xfrm rot="5400000">
                <a:off x="3743" y="1585"/>
                <a:ext cx="44" cy="41"/>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38" name="Freeform 47"/>
              <p:cNvSpPr>
                <a:spLocks noChangeAspect="1"/>
              </p:cNvSpPr>
              <p:nvPr/>
            </p:nvSpPr>
            <p:spPr bwMode="auto">
              <a:xfrm rot="5400000">
                <a:off x="3887" y="1297"/>
                <a:ext cx="44" cy="41"/>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type="none" w="sm" len="sm"/>
                <a:tailEnd/>
              </a:ln>
            </p:spPr>
            <p:txBody>
              <a:bodyPr wrap="none" anchor="ctr"/>
              <a:lstStyle/>
              <a:p>
                <a:endParaRPr lang="en-IN"/>
              </a:p>
            </p:txBody>
          </p:sp>
          <p:sp>
            <p:nvSpPr>
              <p:cNvPr id="20539" name="Freeform 48"/>
              <p:cNvSpPr>
                <a:spLocks noChangeAspect="1"/>
              </p:cNvSpPr>
              <p:nvPr/>
            </p:nvSpPr>
            <p:spPr bwMode="auto">
              <a:xfrm rot="-5400000">
                <a:off x="3549" y="867"/>
                <a:ext cx="75" cy="69"/>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40" name="Freeform 49"/>
              <p:cNvSpPr>
                <a:spLocks noChangeAspect="1"/>
              </p:cNvSpPr>
              <p:nvPr/>
            </p:nvSpPr>
            <p:spPr bwMode="auto">
              <a:xfrm rot="5400000">
                <a:off x="3885" y="1347"/>
                <a:ext cx="75" cy="69"/>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41" name="Freeform 50"/>
              <p:cNvSpPr>
                <a:spLocks noChangeAspect="1"/>
              </p:cNvSpPr>
              <p:nvPr/>
            </p:nvSpPr>
            <p:spPr bwMode="auto">
              <a:xfrm rot="5400000">
                <a:off x="3788" y="1156"/>
                <a:ext cx="75" cy="68"/>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12700">
                <a:solidFill>
                  <a:schemeClr val="tx1"/>
                </a:solidFill>
                <a:round/>
                <a:headEnd/>
                <a:tailEnd/>
              </a:ln>
            </p:spPr>
            <p:txBody>
              <a:bodyPr wrap="none" anchor="ctr"/>
              <a:lstStyle/>
              <a:p>
                <a:endParaRPr lang="en-IN"/>
              </a:p>
            </p:txBody>
          </p:sp>
          <p:sp>
            <p:nvSpPr>
              <p:cNvPr id="20542" name="Freeform 51"/>
              <p:cNvSpPr>
                <a:spLocks noChangeAspect="1"/>
              </p:cNvSpPr>
              <p:nvPr/>
            </p:nvSpPr>
            <p:spPr bwMode="auto">
              <a:xfrm rot="-5400000">
                <a:off x="3645" y="1683"/>
                <a:ext cx="41" cy="35"/>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43" name="Freeform 52"/>
              <p:cNvSpPr>
                <a:spLocks noChangeAspect="1"/>
              </p:cNvSpPr>
              <p:nvPr/>
            </p:nvSpPr>
            <p:spPr bwMode="auto">
              <a:xfrm rot="-5400000">
                <a:off x="4316" y="1636"/>
                <a:ext cx="42"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44" name="Freeform 53"/>
              <p:cNvSpPr>
                <a:spLocks noChangeAspect="1"/>
              </p:cNvSpPr>
              <p:nvPr/>
            </p:nvSpPr>
            <p:spPr bwMode="auto">
              <a:xfrm>
                <a:off x="4080" y="1296"/>
                <a:ext cx="119" cy="116"/>
              </a:xfrm>
              <a:custGeom>
                <a:avLst/>
                <a:gdLst>
                  <a:gd name="T0" fmla="*/ 1 w 208"/>
                  <a:gd name="T1" fmla="*/ 1 h 187"/>
                  <a:gd name="T2" fmla="*/ 1 w 208"/>
                  <a:gd name="T3" fmla="*/ 1 h 187"/>
                  <a:gd name="T4" fmla="*/ 1 w 208"/>
                  <a:gd name="T5" fmla="*/ 1 h 187"/>
                  <a:gd name="T6" fmla="*/ 1 w 208"/>
                  <a:gd name="T7" fmla="*/ 1 h 187"/>
                  <a:gd name="T8" fmla="*/ 1 w 208"/>
                  <a:gd name="T9" fmla="*/ 1 h 187"/>
                  <a:gd name="T10" fmla="*/ 1 w 208"/>
                  <a:gd name="T11" fmla="*/ 1 h 187"/>
                  <a:gd name="T12" fmla="*/ 0 60000 65536"/>
                  <a:gd name="T13" fmla="*/ 0 60000 65536"/>
                  <a:gd name="T14" fmla="*/ 0 60000 65536"/>
                  <a:gd name="T15" fmla="*/ 0 60000 65536"/>
                  <a:gd name="T16" fmla="*/ 0 60000 65536"/>
                  <a:gd name="T17" fmla="*/ 0 60000 65536"/>
                  <a:gd name="T18" fmla="*/ 0 w 208"/>
                  <a:gd name="T19" fmla="*/ 0 h 187"/>
                  <a:gd name="T20" fmla="*/ 208 w 208"/>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208" h="187">
                    <a:moveTo>
                      <a:pt x="19" y="29"/>
                    </a:moveTo>
                    <a:cubicBezTo>
                      <a:pt x="16" y="125"/>
                      <a:pt x="0" y="111"/>
                      <a:pt x="34" y="149"/>
                    </a:cubicBezTo>
                    <a:cubicBezTo>
                      <a:pt x="68" y="187"/>
                      <a:pt x="136" y="172"/>
                      <a:pt x="165" y="150"/>
                    </a:cubicBezTo>
                    <a:cubicBezTo>
                      <a:pt x="195" y="129"/>
                      <a:pt x="208" y="92"/>
                      <a:pt x="193" y="58"/>
                    </a:cubicBezTo>
                    <a:cubicBezTo>
                      <a:pt x="179" y="26"/>
                      <a:pt x="147" y="13"/>
                      <a:pt x="127" y="7"/>
                    </a:cubicBezTo>
                    <a:cubicBezTo>
                      <a:pt x="107" y="0"/>
                      <a:pt x="102" y="8"/>
                      <a:pt x="91" y="11"/>
                    </a:cubicBezTo>
                  </a:path>
                </a:pathLst>
              </a:custGeom>
              <a:noFill/>
              <a:ln w="19050">
                <a:solidFill>
                  <a:schemeClr val="tx1"/>
                </a:solidFill>
                <a:round/>
                <a:headEnd type="triangle" w="med" len="med"/>
                <a:tailEnd/>
              </a:ln>
            </p:spPr>
            <p:txBody>
              <a:bodyPr wrap="none" anchor="ctr"/>
              <a:lstStyle/>
              <a:p>
                <a:endParaRPr lang="en-IN"/>
              </a:p>
            </p:txBody>
          </p:sp>
          <p:sp>
            <p:nvSpPr>
              <p:cNvPr id="20545" name="Freeform 54"/>
              <p:cNvSpPr>
                <a:spLocks noChangeAspect="1"/>
              </p:cNvSpPr>
              <p:nvPr/>
            </p:nvSpPr>
            <p:spPr bwMode="auto">
              <a:xfrm>
                <a:off x="3504" y="1440"/>
                <a:ext cx="311" cy="347"/>
              </a:xfrm>
              <a:custGeom>
                <a:avLst/>
                <a:gdLst>
                  <a:gd name="T0" fmla="*/ 60174 w 198"/>
                  <a:gd name="T1" fmla="*/ 36001 h 203"/>
                  <a:gd name="T2" fmla="*/ 6035 w 198"/>
                  <a:gd name="T3" fmla="*/ 240254 h 203"/>
                  <a:gd name="T4" fmla="*/ 69067 w 198"/>
                  <a:gd name="T5" fmla="*/ 359719 h 203"/>
                  <a:gd name="T6" fmla="*/ 107953 w 198"/>
                  <a:gd name="T7" fmla="*/ 241350 h 203"/>
                  <a:gd name="T8" fmla="*/ 103481 w 198"/>
                  <a:gd name="T9" fmla="*/ 82225 h 203"/>
                  <a:gd name="T10" fmla="*/ 83730 w 198"/>
                  <a:gd name="T11" fmla="*/ 0 h 203"/>
                  <a:gd name="T12" fmla="*/ 0 60000 65536"/>
                  <a:gd name="T13" fmla="*/ 0 60000 65536"/>
                  <a:gd name="T14" fmla="*/ 0 60000 65536"/>
                  <a:gd name="T15" fmla="*/ 0 60000 65536"/>
                  <a:gd name="T16" fmla="*/ 0 60000 65536"/>
                  <a:gd name="T17" fmla="*/ 0 60000 65536"/>
                  <a:gd name="T18" fmla="*/ 0 w 198"/>
                  <a:gd name="T19" fmla="*/ 0 h 203"/>
                  <a:gd name="T20" fmla="*/ 198 w 1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98" h="203">
                    <a:moveTo>
                      <a:pt x="108" y="20"/>
                    </a:moveTo>
                    <a:cubicBezTo>
                      <a:pt x="58" y="37"/>
                      <a:pt x="0" y="82"/>
                      <a:pt x="11" y="132"/>
                    </a:cubicBezTo>
                    <a:cubicBezTo>
                      <a:pt x="22" y="182"/>
                      <a:pt x="88" y="203"/>
                      <a:pt x="124" y="198"/>
                    </a:cubicBezTo>
                    <a:cubicBezTo>
                      <a:pt x="160" y="195"/>
                      <a:pt x="190" y="169"/>
                      <a:pt x="194" y="133"/>
                    </a:cubicBezTo>
                    <a:cubicBezTo>
                      <a:pt x="198" y="98"/>
                      <a:pt x="198" y="89"/>
                      <a:pt x="186" y="45"/>
                    </a:cubicBezTo>
                    <a:cubicBezTo>
                      <a:pt x="174" y="1"/>
                      <a:pt x="160" y="3"/>
                      <a:pt x="150" y="0"/>
                    </a:cubicBezTo>
                  </a:path>
                </a:pathLst>
              </a:custGeom>
              <a:noFill/>
              <a:ln w="19050">
                <a:solidFill>
                  <a:schemeClr val="tx1"/>
                </a:solidFill>
                <a:round/>
                <a:headEnd/>
                <a:tailEnd type="triangle" w="med" len="med"/>
              </a:ln>
            </p:spPr>
            <p:txBody>
              <a:bodyPr wrap="none" anchor="ctr"/>
              <a:lstStyle/>
              <a:p>
                <a:endParaRPr lang="en-IN"/>
              </a:p>
            </p:txBody>
          </p:sp>
          <p:sp>
            <p:nvSpPr>
              <p:cNvPr id="20546" name="Freeform 55"/>
              <p:cNvSpPr>
                <a:spLocks/>
              </p:cNvSpPr>
              <p:nvPr/>
            </p:nvSpPr>
            <p:spPr bwMode="auto">
              <a:xfrm>
                <a:off x="3760" y="876"/>
                <a:ext cx="655" cy="948"/>
              </a:xfrm>
              <a:custGeom>
                <a:avLst/>
                <a:gdLst>
                  <a:gd name="T0" fmla="*/ 0 w 655"/>
                  <a:gd name="T1" fmla="*/ 0 h 948"/>
                  <a:gd name="T2" fmla="*/ 272 w 655"/>
                  <a:gd name="T3" fmla="*/ 145 h 948"/>
                  <a:gd name="T4" fmla="*/ 211 w 655"/>
                  <a:gd name="T5" fmla="*/ 299 h 948"/>
                  <a:gd name="T6" fmla="*/ 518 w 655"/>
                  <a:gd name="T7" fmla="*/ 437 h 948"/>
                  <a:gd name="T8" fmla="*/ 424 w 655"/>
                  <a:gd name="T9" fmla="*/ 640 h 948"/>
                  <a:gd name="T10" fmla="*/ 648 w 655"/>
                  <a:gd name="T11" fmla="*/ 783 h 948"/>
                  <a:gd name="T12" fmla="*/ 464 w 655"/>
                  <a:gd name="T13" fmla="*/ 948 h 948"/>
                  <a:gd name="T14" fmla="*/ 0 60000 65536"/>
                  <a:gd name="T15" fmla="*/ 0 60000 65536"/>
                  <a:gd name="T16" fmla="*/ 0 60000 65536"/>
                  <a:gd name="T17" fmla="*/ 0 60000 65536"/>
                  <a:gd name="T18" fmla="*/ 0 60000 65536"/>
                  <a:gd name="T19" fmla="*/ 0 60000 65536"/>
                  <a:gd name="T20" fmla="*/ 0 60000 65536"/>
                  <a:gd name="T21" fmla="*/ 0 w 655"/>
                  <a:gd name="T22" fmla="*/ 0 h 948"/>
                  <a:gd name="T23" fmla="*/ 655 w 655"/>
                  <a:gd name="T24" fmla="*/ 948 h 9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948">
                    <a:moveTo>
                      <a:pt x="0" y="0"/>
                    </a:moveTo>
                    <a:cubicBezTo>
                      <a:pt x="45" y="24"/>
                      <a:pt x="237" y="95"/>
                      <a:pt x="272" y="145"/>
                    </a:cubicBezTo>
                    <a:cubicBezTo>
                      <a:pt x="307" y="195"/>
                      <a:pt x="170" y="250"/>
                      <a:pt x="211" y="299"/>
                    </a:cubicBezTo>
                    <a:cubicBezTo>
                      <a:pt x="252" y="348"/>
                      <a:pt x="482" y="380"/>
                      <a:pt x="518" y="437"/>
                    </a:cubicBezTo>
                    <a:cubicBezTo>
                      <a:pt x="554" y="494"/>
                      <a:pt x="402" y="582"/>
                      <a:pt x="424" y="640"/>
                    </a:cubicBezTo>
                    <a:cubicBezTo>
                      <a:pt x="446" y="698"/>
                      <a:pt x="641" y="732"/>
                      <a:pt x="648" y="783"/>
                    </a:cubicBezTo>
                    <a:cubicBezTo>
                      <a:pt x="655" y="834"/>
                      <a:pt x="502" y="914"/>
                      <a:pt x="464" y="948"/>
                    </a:cubicBezTo>
                  </a:path>
                </a:pathLst>
              </a:custGeom>
              <a:noFill/>
              <a:ln w="28575">
                <a:solidFill>
                  <a:srgbClr val="3333FF"/>
                </a:solidFill>
                <a:round/>
                <a:headEnd/>
                <a:tailEnd/>
              </a:ln>
            </p:spPr>
            <p:txBody>
              <a:bodyPr/>
              <a:lstStyle/>
              <a:p>
                <a:endParaRPr lang="en-IN"/>
              </a:p>
            </p:txBody>
          </p:sp>
          <p:sp>
            <p:nvSpPr>
              <p:cNvPr id="20547" name="Freeform 56"/>
              <p:cNvSpPr>
                <a:spLocks noChangeAspect="1"/>
              </p:cNvSpPr>
              <p:nvPr/>
            </p:nvSpPr>
            <p:spPr bwMode="auto">
              <a:xfrm>
                <a:off x="3552" y="1200"/>
                <a:ext cx="215" cy="192"/>
              </a:xfrm>
              <a:custGeom>
                <a:avLst/>
                <a:gdLst>
                  <a:gd name="T0" fmla="*/ 341 w 198"/>
                  <a:gd name="T1" fmla="*/ 9 h 203"/>
                  <a:gd name="T2" fmla="*/ 33 w 198"/>
                  <a:gd name="T3" fmla="*/ 61 h 203"/>
                  <a:gd name="T4" fmla="*/ 399 w 198"/>
                  <a:gd name="T5" fmla="*/ 91 h 203"/>
                  <a:gd name="T6" fmla="*/ 615 w 198"/>
                  <a:gd name="T7" fmla="*/ 61 h 203"/>
                  <a:gd name="T8" fmla="*/ 586 w 198"/>
                  <a:gd name="T9" fmla="*/ 22 h 203"/>
                  <a:gd name="T10" fmla="*/ 475 w 198"/>
                  <a:gd name="T11" fmla="*/ 0 h 203"/>
                  <a:gd name="T12" fmla="*/ 0 60000 65536"/>
                  <a:gd name="T13" fmla="*/ 0 60000 65536"/>
                  <a:gd name="T14" fmla="*/ 0 60000 65536"/>
                  <a:gd name="T15" fmla="*/ 0 60000 65536"/>
                  <a:gd name="T16" fmla="*/ 0 60000 65536"/>
                  <a:gd name="T17" fmla="*/ 0 60000 65536"/>
                  <a:gd name="T18" fmla="*/ 0 w 198"/>
                  <a:gd name="T19" fmla="*/ 0 h 203"/>
                  <a:gd name="T20" fmla="*/ 198 w 1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98" h="203">
                    <a:moveTo>
                      <a:pt x="108" y="20"/>
                    </a:moveTo>
                    <a:cubicBezTo>
                      <a:pt x="58" y="37"/>
                      <a:pt x="0" y="82"/>
                      <a:pt x="11" y="132"/>
                    </a:cubicBezTo>
                    <a:cubicBezTo>
                      <a:pt x="22" y="182"/>
                      <a:pt x="88" y="203"/>
                      <a:pt x="124" y="198"/>
                    </a:cubicBezTo>
                    <a:cubicBezTo>
                      <a:pt x="160" y="195"/>
                      <a:pt x="190" y="169"/>
                      <a:pt x="194" y="133"/>
                    </a:cubicBezTo>
                    <a:cubicBezTo>
                      <a:pt x="198" y="98"/>
                      <a:pt x="198" y="89"/>
                      <a:pt x="186" y="45"/>
                    </a:cubicBezTo>
                    <a:cubicBezTo>
                      <a:pt x="174" y="1"/>
                      <a:pt x="160" y="3"/>
                      <a:pt x="150" y="0"/>
                    </a:cubicBezTo>
                  </a:path>
                </a:pathLst>
              </a:custGeom>
              <a:noFill/>
              <a:ln w="19050">
                <a:solidFill>
                  <a:schemeClr val="tx1"/>
                </a:solidFill>
                <a:round/>
                <a:headEnd/>
                <a:tailEnd type="triangle" w="med" len="med"/>
              </a:ln>
            </p:spPr>
            <p:txBody>
              <a:bodyPr wrap="none" anchor="ctr"/>
              <a:lstStyle/>
              <a:p>
                <a:endParaRPr lang="en-IN"/>
              </a:p>
            </p:txBody>
          </p:sp>
          <p:sp>
            <p:nvSpPr>
              <p:cNvPr id="20548" name="Freeform 57"/>
              <p:cNvSpPr>
                <a:spLocks noChangeAspect="1"/>
              </p:cNvSpPr>
              <p:nvPr/>
            </p:nvSpPr>
            <p:spPr bwMode="auto">
              <a:xfrm rot="-5400000">
                <a:off x="3644" y="916"/>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49" name="Freeform 58"/>
              <p:cNvSpPr>
                <a:spLocks noChangeAspect="1"/>
              </p:cNvSpPr>
              <p:nvPr/>
            </p:nvSpPr>
            <p:spPr bwMode="auto">
              <a:xfrm rot="-5400000">
                <a:off x="4076" y="1252"/>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50" name="Freeform 59"/>
              <p:cNvSpPr>
                <a:spLocks noChangeAspect="1"/>
              </p:cNvSpPr>
              <p:nvPr/>
            </p:nvSpPr>
            <p:spPr bwMode="auto">
              <a:xfrm rot="-5400000">
                <a:off x="3884" y="1636"/>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51" name="Freeform 60"/>
              <p:cNvSpPr>
                <a:spLocks noChangeAspect="1"/>
              </p:cNvSpPr>
              <p:nvPr/>
            </p:nvSpPr>
            <p:spPr bwMode="auto">
              <a:xfrm rot="-5400000">
                <a:off x="4172" y="1732"/>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52" name="Freeform 61"/>
              <p:cNvSpPr>
                <a:spLocks noChangeAspect="1"/>
              </p:cNvSpPr>
              <p:nvPr/>
            </p:nvSpPr>
            <p:spPr bwMode="auto">
              <a:xfrm rot="-5400000">
                <a:off x="3740" y="1108"/>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53" name="Freeform 62"/>
              <p:cNvSpPr>
                <a:spLocks noChangeAspect="1"/>
              </p:cNvSpPr>
              <p:nvPr/>
            </p:nvSpPr>
            <p:spPr bwMode="auto">
              <a:xfrm rot="-5400000">
                <a:off x="3692" y="1396"/>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sp>
            <p:nvSpPr>
              <p:cNvPr id="20554" name="Freeform 63"/>
              <p:cNvSpPr>
                <a:spLocks noChangeAspect="1"/>
              </p:cNvSpPr>
              <p:nvPr/>
            </p:nvSpPr>
            <p:spPr bwMode="auto">
              <a:xfrm rot="-5400000">
                <a:off x="3692" y="1492"/>
                <a:ext cx="41" cy="3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0 60000 65536"/>
                  <a:gd name="T13" fmla="*/ 0 60000 65536"/>
                  <a:gd name="T14" fmla="*/ 0 60000 65536"/>
                  <a:gd name="T15" fmla="*/ 0 60000 65536"/>
                  <a:gd name="T16" fmla="*/ 0 60000 65536"/>
                  <a:gd name="T17" fmla="*/ 0 60000 65536"/>
                  <a:gd name="T18" fmla="*/ 0 w 1392"/>
                  <a:gd name="T19" fmla="*/ 0 h 1056"/>
                  <a:gd name="T20" fmla="*/ 1392 w 139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392" h="1056">
                    <a:moveTo>
                      <a:pt x="536" y="0"/>
                    </a:moveTo>
                    <a:cubicBezTo>
                      <a:pt x="160" y="48"/>
                      <a:pt x="0" y="184"/>
                      <a:pt x="16" y="504"/>
                    </a:cubicBezTo>
                    <a:cubicBezTo>
                      <a:pt x="32" y="824"/>
                      <a:pt x="472" y="1024"/>
                      <a:pt x="736" y="1040"/>
                    </a:cubicBezTo>
                    <a:cubicBezTo>
                      <a:pt x="1000" y="1056"/>
                      <a:pt x="1248" y="928"/>
                      <a:pt x="1320" y="712"/>
                    </a:cubicBezTo>
                    <a:cubicBezTo>
                      <a:pt x="1392" y="496"/>
                      <a:pt x="1276" y="305"/>
                      <a:pt x="1192" y="192"/>
                    </a:cubicBezTo>
                    <a:cubicBezTo>
                      <a:pt x="1108" y="79"/>
                      <a:pt x="894" y="65"/>
                      <a:pt x="816" y="32"/>
                    </a:cubicBezTo>
                  </a:path>
                </a:pathLst>
              </a:custGeom>
              <a:noFill/>
              <a:ln w="9525">
                <a:solidFill>
                  <a:schemeClr val="tx1"/>
                </a:solidFill>
                <a:round/>
                <a:headEnd/>
                <a:tailEnd/>
              </a:ln>
            </p:spPr>
            <p:txBody>
              <a:bodyPr wrap="none" anchor="ctr"/>
              <a:lstStyle/>
              <a:p>
                <a:endParaRPr lang="en-IN"/>
              </a:p>
            </p:txBody>
          </p:sp>
        </p:grpSp>
        <p:sp>
          <p:nvSpPr>
            <p:cNvPr id="20514" name="Rectangle 64"/>
            <p:cNvSpPr>
              <a:spLocks noChangeArrowheads="1"/>
            </p:cNvSpPr>
            <p:nvPr/>
          </p:nvSpPr>
          <p:spPr bwMode="auto">
            <a:xfrm>
              <a:off x="2640" y="3696"/>
              <a:ext cx="500" cy="250"/>
            </a:xfrm>
            <a:prstGeom prst="rect">
              <a:avLst/>
            </a:prstGeom>
            <a:noFill/>
            <a:ln w="9525">
              <a:noFill/>
              <a:miter lim="800000"/>
              <a:headEnd/>
              <a:tailEnd/>
            </a:ln>
          </p:spPr>
          <p:txBody>
            <a:bodyPr wrap="none">
              <a:spAutoFit/>
            </a:bodyPr>
            <a:lstStyle/>
            <a:p>
              <a:pPr eaLnBrk="0" hangingPunct="0"/>
              <a:r>
                <a:rPr lang="en-US" sz="2000">
                  <a:solidFill>
                    <a:srgbClr val="007CA8"/>
                  </a:solidFill>
                  <a:latin typeface="Geneva" pitchFamily="34" charset="0"/>
                  <a:cs typeface="Arial" pitchFamily="34" charset="0"/>
                </a:rPr>
                <a:t>~mm</a:t>
              </a:r>
              <a:endParaRPr lang="en-US" sz="2000">
                <a:latin typeface="Geneva" pitchFamily="34" charset="0"/>
                <a:cs typeface="Arial" pitchFamily="34" charset="0"/>
              </a:endParaRPr>
            </a:p>
          </p:txBody>
        </p:sp>
        <p:sp>
          <p:nvSpPr>
            <p:cNvPr id="20515" name="Rectangle 65"/>
            <p:cNvSpPr>
              <a:spLocks noChangeArrowheads="1"/>
            </p:cNvSpPr>
            <p:nvPr/>
          </p:nvSpPr>
          <p:spPr bwMode="auto">
            <a:xfrm>
              <a:off x="4512" y="3696"/>
              <a:ext cx="627" cy="250"/>
            </a:xfrm>
            <a:prstGeom prst="rect">
              <a:avLst/>
            </a:prstGeom>
            <a:noFill/>
            <a:ln w="9525">
              <a:noFill/>
              <a:miter lim="800000"/>
              <a:headEnd/>
              <a:tailEnd/>
            </a:ln>
          </p:spPr>
          <p:txBody>
            <a:bodyPr wrap="none">
              <a:spAutoFit/>
            </a:bodyPr>
            <a:lstStyle/>
            <a:p>
              <a:pPr eaLnBrk="0" hangingPunct="0"/>
              <a:r>
                <a:rPr lang="en-US" sz="2000">
                  <a:solidFill>
                    <a:srgbClr val="007CA8"/>
                  </a:solidFill>
                  <a:latin typeface="Geneva" pitchFamily="34" charset="0"/>
                  <a:cs typeface="Arial" pitchFamily="34" charset="0"/>
                </a:rPr>
                <a:t>~100m</a:t>
              </a:r>
              <a:endParaRPr lang="en-US" sz="2000">
                <a:latin typeface="Geneva" pitchFamily="34" charset="0"/>
                <a:cs typeface="Arial" pitchFamily="34" charset="0"/>
              </a:endParaRPr>
            </a:p>
          </p:txBody>
        </p:sp>
      </p:grpSp>
      <p:grpSp>
        <p:nvGrpSpPr>
          <p:cNvPr id="20490" name="Group 66"/>
          <p:cNvGrpSpPr>
            <a:grpSpLocks/>
          </p:cNvGrpSpPr>
          <p:nvPr/>
        </p:nvGrpSpPr>
        <p:grpSpPr bwMode="auto">
          <a:xfrm>
            <a:off x="609600" y="3124200"/>
            <a:ext cx="3429000" cy="2686050"/>
            <a:chOff x="384" y="2256"/>
            <a:chExt cx="2160" cy="1692"/>
          </a:xfrm>
        </p:grpSpPr>
        <p:sp>
          <p:nvSpPr>
            <p:cNvPr id="20492" name="Line 67"/>
            <p:cNvSpPr>
              <a:spLocks noChangeShapeType="1"/>
            </p:cNvSpPr>
            <p:nvPr/>
          </p:nvSpPr>
          <p:spPr bwMode="auto">
            <a:xfrm>
              <a:off x="1728" y="2640"/>
              <a:ext cx="768" cy="720"/>
            </a:xfrm>
            <a:prstGeom prst="line">
              <a:avLst/>
            </a:prstGeom>
            <a:noFill/>
            <a:ln w="28575">
              <a:solidFill>
                <a:srgbClr val="CC3300"/>
              </a:solidFill>
              <a:round/>
              <a:headEnd/>
              <a:tailEnd/>
            </a:ln>
          </p:spPr>
          <p:txBody>
            <a:bodyPr wrap="none" anchor="ctr"/>
            <a:lstStyle/>
            <a:p>
              <a:endParaRPr lang="en-IN"/>
            </a:p>
          </p:txBody>
        </p:sp>
        <p:grpSp>
          <p:nvGrpSpPr>
            <p:cNvPr id="20493" name="Group 68"/>
            <p:cNvGrpSpPr>
              <a:grpSpLocks/>
            </p:cNvGrpSpPr>
            <p:nvPr/>
          </p:nvGrpSpPr>
          <p:grpSpPr bwMode="auto">
            <a:xfrm>
              <a:off x="432" y="2640"/>
              <a:ext cx="1296" cy="1056"/>
              <a:chOff x="4224" y="3120"/>
              <a:chExt cx="1392" cy="960"/>
            </a:xfrm>
          </p:grpSpPr>
          <p:grpSp>
            <p:nvGrpSpPr>
              <p:cNvPr id="20497" name="Group 69"/>
              <p:cNvGrpSpPr>
                <a:grpSpLocks/>
              </p:cNvGrpSpPr>
              <p:nvPr/>
            </p:nvGrpSpPr>
            <p:grpSpPr bwMode="auto">
              <a:xfrm>
                <a:off x="4272" y="3168"/>
                <a:ext cx="1200" cy="832"/>
                <a:chOff x="336" y="738"/>
                <a:chExt cx="2160" cy="1496"/>
              </a:xfrm>
            </p:grpSpPr>
            <p:sp>
              <p:nvSpPr>
                <p:cNvPr id="20499" name="Freeform 70"/>
                <p:cNvSpPr>
                  <a:spLocks noChangeAspect="1"/>
                </p:cNvSpPr>
                <p:nvPr/>
              </p:nvSpPr>
              <p:spPr bwMode="auto">
                <a:xfrm>
                  <a:off x="336" y="738"/>
                  <a:ext cx="1193" cy="1119"/>
                </a:xfrm>
                <a:custGeom>
                  <a:avLst/>
                  <a:gdLst>
                    <a:gd name="T0" fmla="*/ 5919 w 980"/>
                    <a:gd name="T1" fmla="*/ 0 h 849"/>
                    <a:gd name="T2" fmla="*/ 163 w 980"/>
                    <a:gd name="T3" fmla="*/ 19353 h 849"/>
                    <a:gd name="T4" fmla="*/ 8132 w 980"/>
                    <a:gd name="T5" fmla="*/ 39910 h 849"/>
                    <a:gd name="T6" fmla="*/ 14580 w 980"/>
                    <a:gd name="T7" fmla="*/ 27317 h 849"/>
                    <a:gd name="T8" fmla="*/ 14603 w 980"/>
                    <a:gd name="T9" fmla="*/ 9014 h 849"/>
                    <a:gd name="T10" fmla="*/ 13942 w 980"/>
                    <a:gd name="T11" fmla="*/ 1137 h 849"/>
                    <a:gd name="T12" fmla="*/ 0 60000 65536"/>
                    <a:gd name="T13" fmla="*/ 0 60000 65536"/>
                    <a:gd name="T14" fmla="*/ 0 60000 65536"/>
                    <a:gd name="T15" fmla="*/ 0 60000 65536"/>
                    <a:gd name="T16" fmla="*/ 0 60000 65536"/>
                    <a:gd name="T17" fmla="*/ 0 60000 65536"/>
                    <a:gd name="T18" fmla="*/ 0 w 980"/>
                    <a:gd name="T19" fmla="*/ 0 h 849"/>
                    <a:gd name="T20" fmla="*/ 980 w 980"/>
                    <a:gd name="T21" fmla="*/ 849 h 849"/>
                  </a:gdLst>
                  <a:ahLst/>
                  <a:cxnLst>
                    <a:cxn ang="T12">
                      <a:pos x="T0" y="T1"/>
                    </a:cxn>
                    <a:cxn ang="T13">
                      <a:pos x="T2" y="T3"/>
                    </a:cxn>
                    <a:cxn ang="T14">
                      <a:pos x="T4" y="T5"/>
                    </a:cxn>
                    <a:cxn ang="T15">
                      <a:pos x="T6" y="T7"/>
                    </a:cxn>
                    <a:cxn ang="T16">
                      <a:pos x="T8" y="T9"/>
                    </a:cxn>
                    <a:cxn ang="T17">
                      <a:pos x="T10" y="T11"/>
                    </a:cxn>
                  </a:cxnLst>
                  <a:rect l="T18" t="T19" r="T20" b="T21"/>
                  <a:pathLst>
                    <a:path w="980" h="849">
                      <a:moveTo>
                        <a:pt x="377" y="0"/>
                      </a:moveTo>
                      <a:cubicBezTo>
                        <a:pt x="113" y="39"/>
                        <a:pt x="0" y="148"/>
                        <a:pt x="11" y="405"/>
                      </a:cubicBezTo>
                      <a:cubicBezTo>
                        <a:pt x="23" y="662"/>
                        <a:pt x="332" y="823"/>
                        <a:pt x="518" y="836"/>
                      </a:cubicBezTo>
                      <a:cubicBezTo>
                        <a:pt x="704" y="849"/>
                        <a:pt x="879" y="746"/>
                        <a:pt x="929" y="572"/>
                      </a:cubicBezTo>
                      <a:cubicBezTo>
                        <a:pt x="980" y="399"/>
                        <a:pt x="948" y="265"/>
                        <a:pt x="931" y="189"/>
                      </a:cubicBezTo>
                      <a:cubicBezTo>
                        <a:pt x="914" y="113"/>
                        <a:pt x="906" y="89"/>
                        <a:pt x="889" y="24"/>
                      </a:cubicBezTo>
                    </a:path>
                  </a:pathLst>
                </a:custGeom>
                <a:noFill/>
                <a:ln w="19050">
                  <a:solidFill>
                    <a:schemeClr val="tx1"/>
                  </a:solidFill>
                  <a:round/>
                  <a:headEnd/>
                  <a:tailEnd type="triangle" w="med" len="med"/>
                </a:ln>
              </p:spPr>
              <p:txBody>
                <a:bodyPr wrap="none" anchor="ctr"/>
                <a:lstStyle/>
                <a:p>
                  <a:endParaRPr lang="en-IN"/>
                </a:p>
              </p:txBody>
            </p:sp>
            <p:sp>
              <p:nvSpPr>
                <p:cNvPr id="20500" name="Freeform 71"/>
                <p:cNvSpPr>
                  <a:spLocks noChangeAspect="1"/>
                </p:cNvSpPr>
                <p:nvPr/>
              </p:nvSpPr>
              <p:spPr bwMode="auto">
                <a:xfrm>
                  <a:off x="1824" y="768"/>
                  <a:ext cx="672" cy="781"/>
                </a:xfrm>
                <a:custGeom>
                  <a:avLst/>
                  <a:gdLst>
                    <a:gd name="T0" fmla="*/ 16 w 742"/>
                    <a:gd name="T1" fmla="*/ 0 h 796"/>
                    <a:gd name="T2" fmla="*/ 5 w 742"/>
                    <a:gd name="T3" fmla="*/ 307 h 796"/>
                    <a:gd name="T4" fmla="*/ 94 w 742"/>
                    <a:gd name="T5" fmla="*/ 601 h 796"/>
                    <a:gd name="T6" fmla="*/ 176 w 742"/>
                    <a:gd name="T7" fmla="*/ 423 h 796"/>
                    <a:gd name="T8" fmla="*/ 158 w 742"/>
                    <a:gd name="T9" fmla="*/ 140 h 796"/>
                    <a:gd name="T10" fmla="*/ 106 w 742"/>
                    <a:gd name="T11" fmla="*/ 54 h 796"/>
                    <a:gd name="T12" fmla="*/ 0 60000 65536"/>
                    <a:gd name="T13" fmla="*/ 0 60000 65536"/>
                    <a:gd name="T14" fmla="*/ 0 60000 65536"/>
                    <a:gd name="T15" fmla="*/ 0 60000 65536"/>
                    <a:gd name="T16" fmla="*/ 0 60000 65536"/>
                    <a:gd name="T17" fmla="*/ 0 60000 65536"/>
                    <a:gd name="T18" fmla="*/ 0 w 742"/>
                    <a:gd name="T19" fmla="*/ 0 h 796"/>
                    <a:gd name="T20" fmla="*/ 742 w 742"/>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742" h="796">
                      <a:moveTo>
                        <a:pt x="63" y="0"/>
                      </a:moveTo>
                      <a:cubicBezTo>
                        <a:pt x="12" y="204"/>
                        <a:pt x="0" y="119"/>
                        <a:pt x="7" y="400"/>
                      </a:cubicBezTo>
                      <a:cubicBezTo>
                        <a:pt x="14" y="681"/>
                        <a:pt x="232" y="773"/>
                        <a:pt x="379" y="785"/>
                      </a:cubicBezTo>
                      <a:cubicBezTo>
                        <a:pt x="525" y="796"/>
                        <a:pt x="662" y="705"/>
                        <a:pt x="702" y="551"/>
                      </a:cubicBezTo>
                      <a:cubicBezTo>
                        <a:pt x="742" y="398"/>
                        <a:pt x="678" y="262"/>
                        <a:pt x="631" y="182"/>
                      </a:cubicBezTo>
                      <a:cubicBezTo>
                        <a:pt x="585" y="101"/>
                        <a:pt x="466" y="91"/>
                        <a:pt x="423" y="68"/>
                      </a:cubicBezTo>
                    </a:path>
                  </a:pathLst>
                </a:custGeom>
                <a:noFill/>
                <a:ln w="19050">
                  <a:solidFill>
                    <a:schemeClr val="tx1"/>
                  </a:solidFill>
                  <a:round/>
                  <a:headEnd type="triangle" w="med" len="med"/>
                  <a:tailEnd/>
                </a:ln>
              </p:spPr>
              <p:txBody>
                <a:bodyPr wrap="none" anchor="ctr"/>
                <a:lstStyle/>
                <a:p>
                  <a:endParaRPr lang="en-IN"/>
                </a:p>
              </p:txBody>
            </p:sp>
            <p:sp>
              <p:nvSpPr>
                <p:cNvPr id="20501" name="Freeform 72"/>
                <p:cNvSpPr>
                  <a:spLocks noChangeAspect="1"/>
                </p:cNvSpPr>
                <p:nvPr/>
              </p:nvSpPr>
              <p:spPr bwMode="auto">
                <a:xfrm rot="-5400000">
                  <a:off x="1811" y="1597"/>
                  <a:ext cx="602" cy="672"/>
                </a:xfrm>
                <a:custGeom>
                  <a:avLst/>
                  <a:gdLst>
                    <a:gd name="T0" fmla="*/ 622019036 w 198"/>
                    <a:gd name="T1" fmla="*/ 377690781 h 203"/>
                    <a:gd name="T2" fmla="*/ 62360213 w 198"/>
                    <a:gd name="T3" fmla="*/ 2147483647 h 203"/>
                    <a:gd name="T4" fmla="*/ 715039465 w 198"/>
                    <a:gd name="T5" fmla="*/ 2147483647 h 203"/>
                    <a:gd name="T6" fmla="*/ 1119308123 w 198"/>
                    <a:gd name="T7" fmla="*/ 2147483647 h 203"/>
                    <a:gd name="T8" fmla="*/ 1073947231 w 198"/>
                    <a:gd name="T9" fmla="*/ 853646244 h 203"/>
                    <a:gd name="T10" fmla="*/ 864835778 w 198"/>
                    <a:gd name="T11" fmla="*/ 0 h 203"/>
                    <a:gd name="T12" fmla="*/ 0 60000 65536"/>
                    <a:gd name="T13" fmla="*/ 0 60000 65536"/>
                    <a:gd name="T14" fmla="*/ 0 60000 65536"/>
                    <a:gd name="T15" fmla="*/ 0 60000 65536"/>
                    <a:gd name="T16" fmla="*/ 0 60000 65536"/>
                    <a:gd name="T17" fmla="*/ 0 60000 65536"/>
                    <a:gd name="T18" fmla="*/ 0 w 198"/>
                    <a:gd name="T19" fmla="*/ 0 h 203"/>
                    <a:gd name="T20" fmla="*/ 198 w 198"/>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98" h="203">
                      <a:moveTo>
                        <a:pt x="108" y="20"/>
                      </a:moveTo>
                      <a:cubicBezTo>
                        <a:pt x="58" y="37"/>
                        <a:pt x="0" y="82"/>
                        <a:pt x="11" y="132"/>
                      </a:cubicBezTo>
                      <a:cubicBezTo>
                        <a:pt x="22" y="182"/>
                        <a:pt x="88" y="203"/>
                        <a:pt x="124" y="198"/>
                      </a:cubicBezTo>
                      <a:cubicBezTo>
                        <a:pt x="160" y="195"/>
                        <a:pt x="190" y="169"/>
                        <a:pt x="194" y="133"/>
                      </a:cubicBezTo>
                      <a:cubicBezTo>
                        <a:pt x="198" y="98"/>
                        <a:pt x="198" y="89"/>
                        <a:pt x="186" y="45"/>
                      </a:cubicBezTo>
                      <a:cubicBezTo>
                        <a:pt x="174" y="1"/>
                        <a:pt x="160" y="3"/>
                        <a:pt x="150" y="0"/>
                      </a:cubicBezTo>
                    </a:path>
                  </a:pathLst>
                </a:custGeom>
                <a:noFill/>
                <a:ln w="19050">
                  <a:solidFill>
                    <a:schemeClr val="tx1"/>
                  </a:solidFill>
                  <a:round/>
                  <a:headEnd/>
                  <a:tailEnd type="triangle" w="med" len="med"/>
                </a:ln>
              </p:spPr>
              <p:txBody>
                <a:bodyPr wrap="none" anchor="ctr"/>
                <a:lstStyle/>
                <a:p>
                  <a:endParaRPr lang="en-IN"/>
                </a:p>
              </p:txBody>
            </p:sp>
            <p:sp>
              <p:nvSpPr>
                <p:cNvPr id="20502" name="Oval 73"/>
                <p:cNvSpPr>
                  <a:spLocks noChangeArrowheads="1"/>
                </p:cNvSpPr>
                <p:nvPr/>
              </p:nvSpPr>
              <p:spPr bwMode="auto">
                <a:xfrm>
                  <a:off x="1584" y="1440"/>
                  <a:ext cx="144" cy="144"/>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3" name="Oval 74"/>
                <p:cNvSpPr>
                  <a:spLocks noChangeArrowheads="1"/>
                </p:cNvSpPr>
                <p:nvPr/>
              </p:nvSpPr>
              <p:spPr bwMode="auto">
                <a:xfrm>
                  <a:off x="1536" y="168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4" name="Oval 75"/>
                <p:cNvSpPr>
                  <a:spLocks noChangeArrowheads="1"/>
                </p:cNvSpPr>
                <p:nvPr/>
              </p:nvSpPr>
              <p:spPr bwMode="auto">
                <a:xfrm>
                  <a:off x="1776" y="1584"/>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5" name="Oval 76"/>
                <p:cNvSpPr>
                  <a:spLocks noChangeArrowheads="1"/>
                </p:cNvSpPr>
                <p:nvPr/>
              </p:nvSpPr>
              <p:spPr bwMode="auto">
                <a:xfrm>
                  <a:off x="1776" y="1440"/>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6" name="Oval 77"/>
                <p:cNvSpPr>
                  <a:spLocks noChangeArrowheads="1"/>
                </p:cNvSpPr>
                <p:nvPr/>
              </p:nvSpPr>
              <p:spPr bwMode="auto">
                <a:xfrm>
                  <a:off x="1584" y="129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7" name="Oval 78"/>
                <p:cNvSpPr>
                  <a:spLocks noChangeArrowheads="1"/>
                </p:cNvSpPr>
                <p:nvPr/>
              </p:nvSpPr>
              <p:spPr bwMode="auto">
                <a:xfrm>
                  <a:off x="1488" y="153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8" name="Oval 79"/>
                <p:cNvSpPr>
                  <a:spLocks noChangeArrowheads="1"/>
                </p:cNvSpPr>
                <p:nvPr/>
              </p:nvSpPr>
              <p:spPr bwMode="auto">
                <a:xfrm>
                  <a:off x="1056" y="1776"/>
                  <a:ext cx="96" cy="96"/>
                </a:xfrm>
                <a:prstGeom prst="ellipse">
                  <a:avLst/>
                </a:prstGeom>
                <a:solidFill>
                  <a:schemeClr val="accent1"/>
                </a:solidFill>
                <a:ln w="9525">
                  <a:solidFill>
                    <a:schemeClr val="tx1"/>
                  </a:solidFill>
                  <a:round/>
                  <a:headEnd/>
                  <a:tailEnd/>
                </a:ln>
              </p:spPr>
              <p:txBody>
                <a:bodyPr wrap="none" anchor="ctr"/>
                <a:lstStyle/>
                <a:p>
                  <a:pPr eaLnBrk="0" hangingPunct="0"/>
                  <a:endParaRPr lang="nl-NL" sz="1600">
                    <a:latin typeface="Geneva" pitchFamily="34" charset="0"/>
                    <a:cs typeface="Arial" pitchFamily="34" charset="0"/>
                  </a:endParaRPr>
                </a:p>
              </p:txBody>
            </p:sp>
            <p:sp>
              <p:nvSpPr>
                <p:cNvPr id="20509" name="Line 80"/>
                <p:cNvSpPr>
                  <a:spLocks noChangeShapeType="1"/>
                </p:cNvSpPr>
                <p:nvPr/>
              </p:nvSpPr>
              <p:spPr bwMode="auto">
                <a:xfrm flipV="1">
                  <a:off x="1104" y="1728"/>
                  <a:ext cx="384" cy="96"/>
                </a:xfrm>
                <a:prstGeom prst="line">
                  <a:avLst/>
                </a:prstGeom>
                <a:noFill/>
                <a:ln w="12700">
                  <a:solidFill>
                    <a:srgbClr val="CC3300"/>
                  </a:solidFill>
                  <a:round/>
                  <a:headEnd/>
                  <a:tailEnd type="triangle" w="med" len="med"/>
                </a:ln>
              </p:spPr>
              <p:txBody>
                <a:bodyPr/>
                <a:lstStyle/>
                <a:p>
                  <a:endParaRPr lang="en-IN"/>
                </a:p>
              </p:txBody>
            </p:sp>
          </p:grpSp>
          <p:sp>
            <p:nvSpPr>
              <p:cNvPr id="20498" name="Rectangle 81"/>
              <p:cNvSpPr>
                <a:spLocks noChangeArrowheads="1"/>
              </p:cNvSpPr>
              <p:nvPr/>
            </p:nvSpPr>
            <p:spPr bwMode="auto">
              <a:xfrm>
                <a:off x="4224" y="3120"/>
                <a:ext cx="1392" cy="960"/>
              </a:xfrm>
              <a:prstGeom prst="rect">
                <a:avLst/>
              </a:prstGeom>
              <a:noFill/>
              <a:ln w="19050">
                <a:solidFill>
                  <a:srgbClr val="CC3300"/>
                </a:solidFill>
                <a:miter lim="800000"/>
                <a:headEnd/>
                <a:tailEnd/>
              </a:ln>
            </p:spPr>
            <p:txBody>
              <a:bodyPr wrap="none" anchor="ctr"/>
              <a:lstStyle/>
              <a:p>
                <a:pPr eaLnBrk="0" hangingPunct="0"/>
                <a:endParaRPr lang="nl-NL" sz="1600">
                  <a:latin typeface="Geneva" pitchFamily="34" charset="0"/>
                  <a:cs typeface="Arial" pitchFamily="34" charset="0"/>
                </a:endParaRPr>
              </a:p>
            </p:txBody>
          </p:sp>
        </p:grpSp>
        <p:sp>
          <p:nvSpPr>
            <p:cNvPr id="20494" name="Line 82"/>
            <p:cNvSpPr>
              <a:spLocks noChangeShapeType="1"/>
            </p:cNvSpPr>
            <p:nvPr/>
          </p:nvSpPr>
          <p:spPr bwMode="auto">
            <a:xfrm flipV="1">
              <a:off x="1728" y="3504"/>
              <a:ext cx="816" cy="192"/>
            </a:xfrm>
            <a:prstGeom prst="line">
              <a:avLst/>
            </a:prstGeom>
            <a:noFill/>
            <a:ln w="28575">
              <a:solidFill>
                <a:srgbClr val="CC3300"/>
              </a:solidFill>
              <a:round/>
              <a:headEnd/>
              <a:tailEnd/>
            </a:ln>
          </p:spPr>
          <p:txBody>
            <a:bodyPr wrap="none" anchor="ctr"/>
            <a:lstStyle/>
            <a:p>
              <a:endParaRPr lang="en-IN"/>
            </a:p>
          </p:txBody>
        </p:sp>
        <p:sp>
          <p:nvSpPr>
            <p:cNvPr id="20495" name="Rectangle 83"/>
            <p:cNvSpPr>
              <a:spLocks noChangeArrowheads="1"/>
            </p:cNvSpPr>
            <p:nvPr/>
          </p:nvSpPr>
          <p:spPr bwMode="auto">
            <a:xfrm>
              <a:off x="384" y="3696"/>
              <a:ext cx="1296" cy="252"/>
            </a:xfrm>
            <a:prstGeom prst="rect">
              <a:avLst/>
            </a:prstGeom>
            <a:noFill/>
            <a:ln w="9525">
              <a:noFill/>
              <a:miter lim="800000"/>
              <a:headEnd/>
              <a:tailEnd/>
            </a:ln>
          </p:spPr>
          <p:txBody>
            <a:bodyPr>
              <a:spAutoFit/>
            </a:bodyPr>
            <a:lstStyle/>
            <a:p>
              <a:pPr eaLnBrk="0" hangingPunct="0"/>
              <a:r>
                <a:rPr lang="en-US" sz="2000">
                  <a:solidFill>
                    <a:srgbClr val="007CA8"/>
                  </a:solidFill>
                  <a:latin typeface="Geneva" pitchFamily="34" charset="0"/>
                  <a:cs typeface="Arial" pitchFamily="34" charset="0"/>
                </a:rPr>
                <a:t>~1</a:t>
              </a:r>
              <a:r>
                <a:rPr lang="en-US" sz="2000">
                  <a:solidFill>
                    <a:srgbClr val="007CA8"/>
                  </a:solidFill>
                  <a:latin typeface="Symbol" pitchFamily="18" charset="2"/>
                  <a:cs typeface="Arial" pitchFamily="34" charset="0"/>
                </a:rPr>
                <a:t>m</a:t>
              </a:r>
              <a:r>
                <a:rPr lang="en-US" sz="2000">
                  <a:solidFill>
                    <a:srgbClr val="007CA8"/>
                  </a:solidFill>
                  <a:latin typeface="Geneva" pitchFamily="34" charset="0"/>
                  <a:cs typeface="Arial" pitchFamily="34" charset="0"/>
                </a:rPr>
                <a:t>m-100</a:t>
              </a:r>
              <a:r>
                <a:rPr lang="en-US" sz="2000">
                  <a:solidFill>
                    <a:srgbClr val="007CA8"/>
                  </a:solidFill>
                  <a:latin typeface="Symbol" pitchFamily="18" charset="2"/>
                  <a:cs typeface="Arial" pitchFamily="34" charset="0"/>
                </a:rPr>
                <a:t>m</a:t>
              </a:r>
              <a:r>
                <a:rPr lang="en-US" sz="2000">
                  <a:solidFill>
                    <a:srgbClr val="007CA8"/>
                  </a:solidFill>
                  <a:latin typeface="Geneva" pitchFamily="34" charset="0"/>
                  <a:cs typeface="Arial" pitchFamily="34" charset="0"/>
                </a:rPr>
                <a:t>m</a:t>
              </a:r>
            </a:p>
          </p:txBody>
        </p:sp>
        <p:sp>
          <p:nvSpPr>
            <p:cNvPr id="20496" name="AutoShape 84"/>
            <p:cNvSpPr>
              <a:spLocks noChangeArrowheads="1"/>
            </p:cNvSpPr>
            <p:nvPr/>
          </p:nvSpPr>
          <p:spPr bwMode="auto">
            <a:xfrm>
              <a:off x="912" y="2256"/>
              <a:ext cx="336" cy="24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nl-NL" sz="1600">
                <a:latin typeface="Geneva" pitchFamily="34" charset="0"/>
                <a:cs typeface="Arial" pitchFamily="34" charset="0"/>
              </a:endParaRPr>
            </a:p>
          </p:txBody>
        </p:sp>
      </p:grpSp>
      <p:sp>
        <p:nvSpPr>
          <p:cNvPr id="20491" name="Rectangle 85"/>
          <p:cNvSpPr>
            <a:spLocks noChangeArrowheads="1"/>
          </p:cNvSpPr>
          <p:nvPr/>
        </p:nvSpPr>
        <p:spPr bwMode="auto">
          <a:xfrm>
            <a:off x="838200" y="685800"/>
            <a:ext cx="1666875" cy="369888"/>
          </a:xfrm>
          <a:prstGeom prst="rect">
            <a:avLst/>
          </a:prstGeom>
          <a:noFill/>
          <a:ln w="9525">
            <a:noFill/>
            <a:miter lim="800000"/>
            <a:headEnd/>
            <a:tailEnd/>
          </a:ln>
        </p:spPr>
        <p:txBody>
          <a:bodyPr wrap="none">
            <a:spAutoFit/>
          </a:bodyPr>
          <a:lstStyle/>
          <a:p>
            <a:pPr eaLnBrk="0" hangingPunct="0"/>
            <a:r>
              <a:rPr lang="en-US">
                <a:solidFill>
                  <a:srgbClr val="007CA8"/>
                </a:solidFill>
                <a:latin typeface="Geneva" pitchFamily="34" charset="0"/>
                <a:cs typeface="Arial" pitchFamily="34" charset="0"/>
              </a:rPr>
              <a:t>Earth 10</a:t>
            </a:r>
            <a:r>
              <a:rPr lang="en-US" baseline="30000">
                <a:solidFill>
                  <a:srgbClr val="007CA8"/>
                </a:solidFill>
                <a:latin typeface="Geneva" pitchFamily="34" charset="0"/>
                <a:cs typeface="Arial" pitchFamily="34" charset="0"/>
              </a:rPr>
              <a:t>3</a:t>
            </a:r>
            <a:r>
              <a:rPr lang="en-US">
                <a:solidFill>
                  <a:srgbClr val="007CA8"/>
                </a:solidFill>
                <a:latin typeface="Geneva" pitchFamily="34" charset="0"/>
                <a:cs typeface="Arial" pitchFamily="34" charset="0"/>
              </a:rPr>
              <a:t> km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nummer 1"/>
          <p:cNvSpPr txBox="1">
            <a:spLocks noGrp="1"/>
          </p:cNvSpPr>
          <p:nvPr/>
        </p:nvSpPr>
        <p:spPr bwMode="black">
          <a:xfrm>
            <a:off x="6477000" y="5837238"/>
            <a:ext cx="1905000" cy="228600"/>
          </a:xfrm>
          <a:prstGeom prst="rect">
            <a:avLst/>
          </a:prstGeom>
          <a:noFill/>
          <a:ln w="9525">
            <a:noFill/>
            <a:miter lim="800000"/>
            <a:headEnd/>
            <a:tailEnd/>
          </a:ln>
        </p:spPr>
        <p:txBody>
          <a:bodyPr lIns="0" rIns="0"/>
          <a:lstStyle/>
          <a:p>
            <a:pPr algn="r" eaLnBrk="0" hangingPunct="0"/>
            <a:fld id="{A2ED737E-241D-4B9F-BB2D-36DB859C631E}" type="slidenum">
              <a:rPr lang="en-US" sz="1000">
                <a:latin typeface="Tahoma" pitchFamily="34" charset="0"/>
                <a:cs typeface="Arial" pitchFamily="34" charset="0"/>
              </a:rPr>
              <a:pPr algn="r" eaLnBrk="0" hangingPunct="0"/>
              <a:t>17</a:t>
            </a:fld>
            <a:endParaRPr lang="en-US" sz="1000">
              <a:latin typeface="Tahoma" pitchFamily="34" charset="0"/>
              <a:cs typeface="Arial" pitchFamily="34" charset="0"/>
            </a:endParaRPr>
          </a:p>
        </p:txBody>
      </p:sp>
      <p:pic>
        <p:nvPicPr>
          <p:cNvPr id="21507" name="Picture 2" descr="figure 02-03"/>
          <p:cNvPicPr>
            <a:picLocks noChangeAspect="1" noChangeArrowheads="1"/>
          </p:cNvPicPr>
          <p:nvPr/>
        </p:nvPicPr>
        <p:blipFill>
          <a:blip r:embed="rId2" cstate="print"/>
          <a:srcRect/>
          <a:stretch>
            <a:fillRect/>
          </a:stretch>
        </p:blipFill>
        <p:spPr bwMode="auto">
          <a:xfrm>
            <a:off x="304800" y="304800"/>
            <a:ext cx="8534400" cy="5499100"/>
          </a:xfrm>
          <a:prstGeom prst="rect">
            <a:avLst/>
          </a:prstGeom>
          <a:noFill/>
          <a:ln w="9525">
            <a:noFill/>
            <a:miter lim="800000"/>
            <a:headEnd/>
            <a:tailEnd/>
          </a:ln>
        </p:spPr>
      </p:pic>
      <p:sp>
        <p:nvSpPr>
          <p:cNvPr id="21508" name="Rectangle 3"/>
          <p:cNvSpPr>
            <a:spLocks noChangeArrowheads="1"/>
          </p:cNvSpPr>
          <p:nvPr/>
        </p:nvSpPr>
        <p:spPr bwMode="auto">
          <a:xfrm>
            <a:off x="2743200" y="0"/>
            <a:ext cx="4403725" cy="400050"/>
          </a:xfrm>
          <a:prstGeom prst="rect">
            <a:avLst/>
          </a:prstGeom>
          <a:noFill/>
          <a:ln w="9525">
            <a:noFill/>
            <a:miter lim="800000"/>
            <a:headEnd/>
            <a:tailEnd/>
          </a:ln>
        </p:spPr>
        <p:txBody>
          <a:bodyPr wrap="none">
            <a:spAutoFit/>
          </a:bodyPr>
          <a:lstStyle/>
          <a:p>
            <a:pPr eaLnBrk="0" hangingPunct="0"/>
            <a:r>
              <a:rPr lang="en-US" sz="2000">
                <a:solidFill>
                  <a:srgbClr val="0099CC"/>
                </a:solidFill>
                <a:latin typeface="Geneva" pitchFamily="34" charset="0"/>
                <a:cs typeface="Arial" pitchFamily="34" charset="0"/>
              </a:rPr>
              <a:t>Global mean turbulent heat fluxes </a:t>
            </a:r>
          </a:p>
        </p:txBody>
      </p:sp>
      <p:sp>
        <p:nvSpPr>
          <p:cNvPr id="21509" name="Rectangle 3"/>
          <p:cNvSpPr>
            <a:spLocks noChangeArrowheads="1"/>
          </p:cNvSpPr>
          <p:nvPr/>
        </p:nvSpPr>
        <p:spPr bwMode="auto">
          <a:xfrm>
            <a:off x="304800" y="6324600"/>
            <a:ext cx="2005013" cy="276225"/>
          </a:xfrm>
          <a:prstGeom prst="rect">
            <a:avLst/>
          </a:prstGeom>
          <a:noFill/>
          <a:ln w="9525">
            <a:noFill/>
            <a:miter lim="800000"/>
            <a:headEnd/>
            <a:tailEnd/>
          </a:ln>
        </p:spPr>
        <p:txBody>
          <a:bodyPr wrap="none">
            <a:spAutoFit/>
          </a:bodyPr>
          <a:lstStyle/>
          <a:p>
            <a:pPr eaLnBrk="0" hangingPunct="0"/>
            <a:r>
              <a:rPr lang="en-US" sz="1200">
                <a:solidFill>
                  <a:srgbClr val="0099CC"/>
                </a:solidFill>
                <a:latin typeface="Geneva" pitchFamily="34" charset="0"/>
                <a:cs typeface="Arial" pitchFamily="34" charset="0"/>
              </a:rPr>
              <a:t>source: Ruddiman, 2000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nummer 6"/>
          <p:cNvSpPr txBox="1">
            <a:spLocks noGrp="1"/>
          </p:cNvSpPr>
          <p:nvPr/>
        </p:nvSpPr>
        <p:spPr bwMode="auto">
          <a:xfrm>
            <a:off x="7391400" y="6172200"/>
            <a:ext cx="838200" cy="457200"/>
          </a:xfrm>
          <a:prstGeom prst="rect">
            <a:avLst/>
          </a:prstGeom>
          <a:noFill/>
          <a:ln w="9525">
            <a:noFill/>
            <a:miter lim="800000"/>
            <a:headEnd/>
            <a:tailEnd/>
          </a:ln>
        </p:spPr>
        <p:txBody>
          <a:bodyPr wrap="none" lIns="92075" tIns="46038" rIns="92075" bIns="46038" anchor="ctr"/>
          <a:lstStyle/>
          <a:p>
            <a:pPr algn="r" eaLnBrk="0" hangingPunct="0"/>
            <a:fld id="{B3516E40-C31C-4843-8C67-9CAA0A291381}" type="slidenum">
              <a:rPr lang="nl-NL" sz="1400">
                <a:solidFill>
                  <a:srgbClr val="8AA0FF"/>
                </a:solidFill>
                <a:latin typeface="Scala Sans" charset="0"/>
                <a:ea typeface="MS PGothic" pitchFamily="34" charset="-128"/>
                <a:cs typeface="Arial" pitchFamily="34" charset="0"/>
              </a:rPr>
              <a:pPr algn="r" eaLnBrk="0" hangingPunct="0"/>
              <a:t>18</a:t>
            </a:fld>
            <a:endParaRPr lang="nl-NL" sz="1400">
              <a:solidFill>
                <a:srgbClr val="8AA0FF"/>
              </a:solidFill>
              <a:latin typeface="Scala Sans" charset="0"/>
              <a:ea typeface="MS PGothic" pitchFamily="34" charset="-128"/>
              <a:cs typeface="Arial" pitchFamily="34" charset="0"/>
            </a:endParaRPr>
          </a:p>
        </p:txBody>
      </p:sp>
      <p:pic>
        <p:nvPicPr>
          <p:cNvPr id="22531" name="Picture 2"/>
          <p:cNvPicPr>
            <a:picLocks noChangeAspect="1" noChangeArrowheads="1"/>
          </p:cNvPicPr>
          <p:nvPr/>
        </p:nvPicPr>
        <p:blipFill>
          <a:blip r:embed="rId3" cstate="print"/>
          <a:srcRect t="5952" b="5952"/>
          <a:stretch>
            <a:fillRect/>
          </a:stretch>
        </p:blipFill>
        <p:spPr bwMode="auto">
          <a:xfrm>
            <a:off x="0" y="0"/>
            <a:ext cx="9144000" cy="854075"/>
          </a:xfrm>
          <a:prstGeom prst="rect">
            <a:avLst/>
          </a:prstGeom>
          <a:noFill/>
          <a:ln w="9525">
            <a:solidFill>
              <a:srgbClr val="0000CC"/>
            </a:solidFill>
            <a:miter lim="800000"/>
            <a:headEnd/>
            <a:tailEnd/>
          </a:ln>
        </p:spPr>
      </p:pic>
      <p:sp>
        <p:nvSpPr>
          <p:cNvPr id="22532" name="Line 3"/>
          <p:cNvSpPr>
            <a:spLocks noChangeShapeType="1"/>
          </p:cNvSpPr>
          <p:nvPr/>
        </p:nvSpPr>
        <p:spPr bwMode="auto">
          <a:xfrm>
            <a:off x="990600" y="1608138"/>
            <a:ext cx="7924800" cy="0"/>
          </a:xfrm>
          <a:prstGeom prst="line">
            <a:avLst/>
          </a:prstGeom>
          <a:noFill/>
          <a:ln w="19050">
            <a:solidFill>
              <a:schemeClr val="tx1"/>
            </a:solidFill>
            <a:round/>
            <a:headEnd type="none" w="sm" len="sm"/>
            <a:tailEnd type="none" w="sm" len="sm"/>
          </a:ln>
        </p:spPr>
        <p:txBody>
          <a:bodyPr/>
          <a:lstStyle/>
          <a:p>
            <a:endParaRPr lang="en-IN"/>
          </a:p>
        </p:txBody>
      </p:sp>
      <p:sp>
        <p:nvSpPr>
          <p:cNvPr id="22533" name="Line 4"/>
          <p:cNvSpPr>
            <a:spLocks noChangeShapeType="1"/>
          </p:cNvSpPr>
          <p:nvPr/>
        </p:nvSpPr>
        <p:spPr bwMode="auto">
          <a:xfrm>
            <a:off x="917575"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4" name="Line 5"/>
          <p:cNvSpPr>
            <a:spLocks noChangeShapeType="1"/>
          </p:cNvSpPr>
          <p:nvPr/>
        </p:nvSpPr>
        <p:spPr bwMode="auto">
          <a:xfrm>
            <a:off x="2136775"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5" name="Line 6"/>
          <p:cNvSpPr>
            <a:spLocks noChangeShapeType="1"/>
          </p:cNvSpPr>
          <p:nvPr/>
        </p:nvSpPr>
        <p:spPr bwMode="auto">
          <a:xfrm>
            <a:off x="3354388"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6" name="Line 7"/>
          <p:cNvSpPr>
            <a:spLocks noChangeShapeType="1"/>
          </p:cNvSpPr>
          <p:nvPr/>
        </p:nvSpPr>
        <p:spPr bwMode="auto">
          <a:xfrm>
            <a:off x="4572000"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7" name="Line 8"/>
          <p:cNvSpPr>
            <a:spLocks noChangeShapeType="1"/>
          </p:cNvSpPr>
          <p:nvPr/>
        </p:nvSpPr>
        <p:spPr bwMode="auto">
          <a:xfrm>
            <a:off x="5789613"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8" name="Line 9"/>
          <p:cNvSpPr>
            <a:spLocks noChangeShapeType="1"/>
          </p:cNvSpPr>
          <p:nvPr/>
        </p:nvSpPr>
        <p:spPr bwMode="auto">
          <a:xfrm>
            <a:off x="7007225"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39" name="Line 10"/>
          <p:cNvSpPr>
            <a:spLocks noChangeShapeType="1"/>
          </p:cNvSpPr>
          <p:nvPr/>
        </p:nvSpPr>
        <p:spPr bwMode="auto">
          <a:xfrm>
            <a:off x="8226425" y="1296988"/>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40" name="Text Box 11"/>
          <p:cNvSpPr txBox="1">
            <a:spLocks noChangeArrowheads="1"/>
          </p:cNvSpPr>
          <p:nvPr/>
        </p:nvSpPr>
        <p:spPr bwMode="auto">
          <a:xfrm>
            <a:off x="614363" y="2211388"/>
            <a:ext cx="608012" cy="274637"/>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nl-NL" sz="1200">
              <a:solidFill>
                <a:srgbClr val="0000CC"/>
              </a:solidFill>
              <a:ea typeface="MS PGothic" pitchFamily="34" charset="-128"/>
              <a:cs typeface="Arial" pitchFamily="34" charset="0"/>
            </a:endParaRPr>
          </a:p>
        </p:txBody>
      </p:sp>
      <p:sp>
        <p:nvSpPr>
          <p:cNvPr id="22541" name="Text Box 12"/>
          <p:cNvSpPr txBox="1">
            <a:spLocks noChangeArrowheads="1"/>
          </p:cNvSpPr>
          <p:nvPr/>
        </p:nvSpPr>
        <p:spPr bwMode="auto">
          <a:xfrm>
            <a:off x="614363" y="993775"/>
            <a:ext cx="609600"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 m</a:t>
            </a:r>
          </a:p>
        </p:txBody>
      </p:sp>
      <p:sp>
        <p:nvSpPr>
          <p:cNvPr id="22542" name="Text Box 13"/>
          <p:cNvSpPr txBox="1">
            <a:spLocks noChangeArrowheads="1"/>
          </p:cNvSpPr>
          <p:nvPr/>
        </p:nvSpPr>
        <p:spPr bwMode="auto">
          <a:xfrm>
            <a:off x="1831975" y="993775"/>
            <a:ext cx="912813"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100 m</a:t>
            </a:r>
          </a:p>
        </p:txBody>
      </p:sp>
      <p:sp>
        <p:nvSpPr>
          <p:cNvPr id="22543" name="Text Box 14"/>
          <p:cNvSpPr txBox="1">
            <a:spLocks noChangeArrowheads="1"/>
          </p:cNvSpPr>
          <p:nvPr/>
        </p:nvSpPr>
        <p:spPr bwMode="auto">
          <a:xfrm>
            <a:off x="3049588" y="993775"/>
            <a:ext cx="912812"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 km</a:t>
            </a:r>
          </a:p>
        </p:txBody>
      </p:sp>
      <p:sp>
        <p:nvSpPr>
          <p:cNvPr id="22544" name="Text Box 15"/>
          <p:cNvSpPr txBox="1">
            <a:spLocks noChangeArrowheads="1"/>
          </p:cNvSpPr>
          <p:nvPr/>
        </p:nvSpPr>
        <p:spPr bwMode="auto">
          <a:xfrm>
            <a:off x="4268788" y="993775"/>
            <a:ext cx="912812"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 km</a:t>
            </a:r>
          </a:p>
        </p:txBody>
      </p:sp>
      <p:sp>
        <p:nvSpPr>
          <p:cNvPr id="22545" name="Text Box 16"/>
          <p:cNvSpPr txBox="1">
            <a:spLocks noChangeArrowheads="1"/>
          </p:cNvSpPr>
          <p:nvPr/>
        </p:nvSpPr>
        <p:spPr bwMode="auto">
          <a:xfrm>
            <a:off x="5486400" y="993775"/>
            <a:ext cx="912813"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100 km</a:t>
            </a:r>
          </a:p>
        </p:txBody>
      </p:sp>
      <p:sp>
        <p:nvSpPr>
          <p:cNvPr id="22546" name="Text Box 17"/>
          <p:cNvSpPr txBox="1">
            <a:spLocks noChangeArrowheads="1"/>
          </p:cNvSpPr>
          <p:nvPr/>
        </p:nvSpPr>
        <p:spPr bwMode="auto">
          <a:xfrm>
            <a:off x="6704013" y="993775"/>
            <a:ext cx="912812"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1000 km</a:t>
            </a:r>
          </a:p>
        </p:txBody>
      </p:sp>
      <p:sp>
        <p:nvSpPr>
          <p:cNvPr id="22547" name="Text Box 18"/>
          <p:cNvSpPr txBox="1">
            <a:spLocks noChangeArrowheads="1"/>
          </p:cNvSpPr>
          <p:nvPr/>
        </p:nvSpPr>
        <p:spPr bwMode="auto">
          <a:xfrm>
            <a:off x="7921625" y="993775"/>
            <a:ext cx="912813"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10000 km</a:t>
            </a:r>
          </a:p>
        </p:txBody>
      </p:sp>
      <p:sp>
        <p:nvSpPr>
          <p:cNvPr id="22548" name="Text Box 19"/>
          <p:cNvSpPr txBox="1">
            <a:spLocks noChangeArrowheads="1"/>
          </p:cNvSpPr>
          <p:nvPr/>
        </p:nvSpPr>
        <p:spPr bwMode="auto">
          <a:xfrm>
            <a:off x="1527175" y="1906588"/>
            <a:ext cx="1217613" cy="2746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turbulence</a:t>
            </a:r>
          </a:p>
        </p:txBody>
      </p:sp>
      <p:sp>
        <p:nvSpPr>
          <p:cNvPr id="22549" name="Text Box 20"/>
          <p:cNvSpPr txBox="1">
            <a:spLocks noChangeArrowheads="1"/>
          </p:cNvSpPr>
          <p:nvPr/>
        </p:nvSpPr>
        <p:spPr bwMode="auto">
          <a:xfrm>
            <a:off x="1223963" y="1906588"/>
            <a:ext cx="608012" cy="2746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a:ea typeface="MS PGothic" pitchFamily="34" charset="-128"/>
                <a:cs typeface="Arial" pitchFamily="34" charset="0"/>
                <a:sym typeface="Wingdings" pitchFamily="2" charset="2"/>
              </a:rPr>
              <a:t></a:t>
            </a:r>
            <a:endParaRPr lang="nl-NL" sz="1200">
              <a:ea typeface="MS PGothic" pitchFamily="34" charset="-128"/>
              <a:cs typeface="Arial" pitchFamily="34" charset="0"/>
            </a:endParaRPr>
          </a:p>
        </p:txBody>
      </p:sp>
      <p:sp>
        <p:nvSpPr>
          <p:cNvPr id="22550" name="Text Box 21"/>
          <p:cNvSpPr txBox="1">
            <a:spLocks noChangeArrowheads="1"/>
          </p:cNvSpPr>
          <p:nvPr/>
        </p:nvSpPr>
        <p:spPr bwMode="auto">
          <a:xfrm>
            <a:off x="2744788" y="1906588"/>
            <a:ext cx="1217612" cy="45720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50000"/>
              </a:spcBef>
            </a:pPr>
            <a:r>
              <a:rPr lang="nl-NL" sz="1200" b="1">
                <a:ea typeface="MS PGothic" pitchFamily="34" charset="-128"/>
                <a:cs typeface="Arial" pitchFamily="34" charset="0"/>
              </a:rPr>
              <a:t>Cumulus</a:t>
            </a:r>
          </a:p>
          <a:p>
            <a:pPr eaLnBrk="0" hangingPunct="0">
              <a:lnSpc>
                <a:spcPct val="75000"/>
              </a:lnSpc>
              <a:spcBef>
                <a:spcPct val="50000"/>
              </a:spcBef>
            </a:pPr>
            <a:r>
              <a:rPr lang="nl-NL" sz="1200" b="1">
                <a:ea typeface="MS PGothic" pitchFamily="34" charset="-128"/>
                <a:cs typeface="Arial" pitchFamily="34" charset="0"/>
              </a:rPr>
              <a:t>clouds</a:t>
            </a:r>
          </a:p>
        </p:txBody>
      </p:sp>
      <p:sp>
        <p:nvSpPr>
          <p:cNvPr id="22551" name="Text Box 22"/>
          <p:cNvSpPr txBox="1">
            <a:spLocks noChangeArrowheads="1"/>
          </p:cNvSpPr>
          <p:nvPr/>
        </p:nvSpPr>
        <p:spPr bwMode="auto">
          <a:xfrm>
            <a:off x="3962400" y="1906588"/>
            <a:ext cx="1522413" cy="45720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50000"/>
              </a:spcBef>
            </a:pPr>
            <a:r>
              <a:rPr lang="nl-NL" sz="1200" b="1">
                <a:ea typeface="MS PGothic" pitchFamily="34" charset="-128"/>
                <a:cs typeface="Arial" pitchFamily="34" charset="0"/>
              </a:rPr>
              <a:t>Cumulonimbus</a:t>
            </a:r>
          </a:p>
          <a:p>
            <a:pPr eaLnBrk="0" hangingPunct="0">
              <a:lnSpc>
                <a:spcPct val="75000"/>
              </a:lnSpc>
              <a:spcBef>
                <a:spcPct val="50000"/>
              </a:spcBef>
            </a:pPr>
            <a:r>
              <a:rPr lang="nl-NL" sz="1200" b="1">
                <a:ea typeface="MS PGothic" pitchFamily="34" charset="-128"/>
                <a:cs typeface="Arial" pitchFamily="34" charset="0"/>
              </a:rPr>
              <a:t>clouds</a:t>
            </a:r>
          </a:p>
        </p:txBody>
      </p:sp>
      <p:sp>
        <p:nvSpPr>
          <p:cNvPr id="22552" name="Text Box 23"/>
          <p:cNvSpPr txBox="1">
            <a:spLocks noChangeArrowheads="1"/>
          </p:cNvSpPr>
          <p:nvPr/>
        </p:nvSpPr>
        <p:spPr bwMode="auto">
          <a:xfrm>
            <a:off x="5180013" y="1906588"/>
            <a:ext cx="1827212" cy="45720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50000"/>
              </a:spcBef>
            </a:pPr>
            <a:r>
              <a:rPr lang="nl-NL" sz="1200" b="1">
                <a:ea typeface="MS PGothic" pitchFamily="34" charset="-128"/>
                <a:cs typeface="Arial" pitchFamily="34" charset="0"/>
              </a:rPr>
              <a:t>Mesoscale </a:t>
            </a:r>
          </a:p>
          <a:p>
            <a:pPr eaLnBrk="0" hangingPunct="0">
              <a:lnSpc>
                <a:spcPct val="75000"/>
              </a:lnSpc>
              <a:spcBef>
                <a:spcPct val="50000"/>
              </a:spcBef>
            </a:pPr>
            <a:r>
              <a:rPr lang="nl-NL" sz="1200" b="1">
                <a:ea typeface="MS PGothic" pitchFamily="34" charset="-128"/>
                <a:cs typeface="Arial" pitchFamily="34" charset="0"/>
              </a:rPr>
              <a:t>Convective systems</a:t>
            </a:r>
          </a:p>
        </p:txBody>
      </p:sp>
      <p:sp>
        <p:nvSpPr>
          <p:cNvPr id="22553" name="Text Box 24"/>
          <p:cNvSpPr txBox="1">
            <a:spLocks noChangeArrowheads="1"/>
          </p:cNvSpPr>
          <p:nvPr/>
        </p:nvSpPr>
        <p:spPr bwMode="auto">
          <a:xfrm>
            <a:off x="6702425" y="1906588"/>
            <a:ext cx="1827213" cy="45720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50000"/>
              </a:spcBef>
            </a:pPr>
            <a:r>
              <a:rPr lang="nl-NL" sz="1200" b="1">
                <a:ea typeface="MS PGothic" pitchFamily="34" charset="-128"/>
                <a:cs typeface="Arial" pitchFamily="34" charset="0"/>
              </a:rPr>
              <a:t>Extratropical </a:t>
            </a:r>
          </a:p>
          <a:p>
            <a:pPr eaLnBrk="0" hangingPunct="0">
              <a:lnSpc>
                <a:spcPct val="75000"/>
              </a:lnSpc>
              <a:spcBef>
                <a:spcPct val="50000"/>
              </a:spcBef>
            </a:pPr>
            <a:r>
              <a:rPr lang="nl-NL" sz="1200" b="1">
                <a:ea typeface="MS PGothic" pitchFamily="34" charset="-128"/>
                <a:cs typeface="Arial" pitchFamily="34" charset="0"/>
              </a:rPr>
              <a:t>Cyclones</a:t>
            </a:r>
          </a:p>
        </p:txBody>
      </p:sp>
      <p:sp>
        <p:nvSpPr>
          <p:cNvPr id="22554" name="Text Box 25"/>
          <p:cNvSpPr txBox="1">
            <a:spLocks noChangeArrowheads="1"/>
          </p:cNvSpPr>
          <p:nvPr/>
        </p:nvSpPr>
        <p:spPr bwMode="auto">
          <a:xfrm>
            <a:off x="7920038" y="1906588"/>
            <a:ext cx="1219200" cy="45720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50000"/>
              </a:spcBef>
            </a:pPr>
            <a:r>
              <a:rPr lang="nl-NL" sz="1200" b="1">
                <a:ea typeface="MS PGothic" pitchFamily="34" charset="-128"/>
                <a:cs typeface="Arial" pitchFamily="34" charset="0"/>
              </a:rPr>
              <a:t>Planetary </a:t>
            </a:r>
          </a:p>
          <a:p>
            <a:pPr eaLnBrk="0" hangingPunct="0">
              <a:lnSpc>
                <a:spcPct val="75000"/>
              </a:lnSpc>
              <a:spcBef>
                <a:spcPct val="50000"/>
              </a:spcBef>
            </a:pPr>
            <a:r>
              <a:rPr lang="nl-NL" sz="1200" b="1">
                <a:ea typeface="MS PGothic" pitchFamily="34" charset="-128"/>
                <a:cs typeface="Arial" pitchFamily="34" charset="0"/>
              </a:rPr>
              <a:t>waves</a:t>
            </a:r>
          </a:p>
        </p:txBody>
      </p:sp>
      <p:sp>
        <p:nvSpPr>
          <p:cNvPr id="22555" name="Rectangle 26"/>
          <p:cNvSpPr>
            <a:spLocks noChangeArrowheads="1"/>
          </p:cNvSpPr>
          <p:nvPr/>
        </p:nvSpPr>
        <p:spPr bwMode="auto">
          <a:xfrm>
            <a:off x="917575" y="2516188"/>
            <a:ext cx="4264025" cy="303212"/>
          </a:xfrm>
          <a:prstGeom prst="rect">
            <a:avLst/>
          </a:prstGeom>
          <a:solidFill>
            <a:schemeClr val="accent1"/>
          </a:solidFill>
          <a:ln w="19050">
            <a:solidFill>
              <a:schemeClr val="tx1"/>
            </a:solid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56" name="Text Box 27"/>
          <p:cNvSpPr txBox="1">
            <a:spLocks noChangeArrowheads="1"/>
          </p:cNvSpPr>
          <p:nvPr/>
        </p:nvSpPr>
        <p:spPr bwMode="auto">
          <a:xfrm>
            <a:off x="1222375" y="2516188"/>
            <a:ext cx="3654425"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400">
                <a:ea typeface="MS PGothic" pitchFamily="34" charset="-128"/>
                <a:cs typeface="Arial" pitchFamily="34" charset="0"/>
              </a:rPr>
              <a:t>Large Eddy Simulation (LES) Model</a:t>
            </a:r>
          </a:p>
        </p:txBody>
      </p:sp>
      <p:sp>
        <p:nvSpPr>
          <p:cNvPr id="22557" name="Rectangle 28"/>
          <p:cNvSpPr>
            <a:spLocks noChangeArrowheads="1"/>
          </p:cNvSpPr>
          <p:nvPr/>
        </p:nvSpPr>
        <p:spPr bwMode="auto">
          <a:xfrm>
            <a:off x="3659188" y="2819400"/>
            <a:ext cx="3348037" cy="303213"/>
          </a:xfrm>
          <a:prstGeom prst="rect">
            <a:avLst/>
          </a:prstGeom>
          <a:solidFill>
            <a:srgbClr val="00FF00"/>
          </a:solidFill>
          <a:ln w="19050">
            <a:solidFill>
              <a:schemeClr val="tx1"/>
            </a:solidFill>
            <a:miter lim="800000"/>
            <a:headEnd type="none" w="sm" len="sm"/>
            <a:tailEnd type="none" w="sm" len="sm"/>
          </a:ln>
        </p:spPr>
        <p:txBody>
          <a:bodyPr wrap="none" anchor="ctr"/>
          <a:lstStyle/>
          <a:p>
            <a:pPr algn="ctr" eaLnBrk="0" hangingPunct="0">
              <a:spcBef>
                <a:spcPct val="50000"/>
              </a:spcBef>
            </a:pPr>
            <a:r>
              <a:rPr lang="nl-NL" sz="1400">
                <a:ea typeface="MS PGothic" pitchFamily="34" charset="-128"/>
                <a:cs typeface="Arial" pitchFamily="34" charset="0"/>
              </a:rPr>
              <a:t>Cloud System Resolving Model (CSRM)</a:t>
            </a:r>
            <a:endParaRPr lang="nl-NL" sz="2000">
              <a:solidFill>
                <a:srgbClr val="0000CC"/>
              </a:solidFill>
              <a:ea typeface="MS PGothic" pitchFamily="34" charset="-128"/>
              <a:cs typeface="Arial" pitchFamily="34" charset="0"/>
            </a:endParaRPr>
          </a:p>
        </p:txBody>
      </p:sp>
      <p:sp>
        <p:nvSpPr>
          <p:cNvPr id="22558" name="Rectangle 29"/>
          <p:cNvSpPr>
            <a:spLocks noChangeArrowheads="1"/>
          </p:cNvSpPr>
          <p:nvPr/>
        </p:nvSpPr>
        <p:spPr bwMode="auto">
          <a:xfrm>
            <a:off x="4876800" y="3124200"/>
            <a:ext cx="3957638" cy="303213"/>
          </a:xfrm>
          <a:prstGeom prst="rect">
            <a:avLst/>
          </a:prstGeom>
          <a:solidFill>
            <a:srgbClr val="00CCFF"/>
          </a:solidFill>
          <a:ln w="19050">
            <a:solidFill>
              <a:schemeClr val="tx1"/>
            </a:solidFill>
            <a:miter lim="800000"/>
            <a:headEnd type="none" w="sm" len="sm"/>
            <a:tailEnd type="none" w="sm" len="sm"/>
          </a:ln>
        </p:spPr>
        <p:txBody>
          <a:bodyPr wrap="none" anchor="ctr"/>
          <a:lstStyle/>
          <a:p>
            <a:pPr algn="ctr" eaLnBrk="0" hangingPunct="0">
              <a:spcBef>
                <a:spcPct val="50000"/>
              </a:spcBef>
            </a:pPr>
            <a:r>
              <a:rPr lang="nl-NL" sz="1400">
                <a:ea typeface="MS PGothic" pitchFamily="34" charset="-128"/>
                <a:cs typeface="Arial" pitchFamily="34" charset="0"/>
              </a:rPr>
              <a:t>Numerical Weather Prediction (NWP) Model</a:t>
            </a:r>
            <a:endParaRPr lang="nl-NL" sz="2000">
              <a:solidFill>
                <a:srgbClr val="0000CC"/>
              </a:solidFill>
              <a:ea typeface="MS PGothic" pitchFamily="34" charset="-128"/>
              <a:cs typeface="Arial" pitchFamily="34" charset="0"/>
            </a:endParaRPr>
          </a:p>
        </p:txBody>
      </p:sp>
      <p:sp>
        <p:nvSpPr>
          <p:cNvPr id="22559" name="Rectangle 30"/>
          <p:cNvSpPr>
            <a:spLocks noChangeArrowheads="1"/>
          </p:cNvSpPr>
          <p:nvPr/>
        </p:nvSpPr>
        <p:spPr bwMode="auto">
          <a:xfrm>
            <a:off x="6094413" y="3429000"/>
            <a:ext cx="2740025" cy="303213"/>
          </a:xfrm>
          <a:prstGeom prst="rect">
            <a:avLst/>
          </a:prstGeom>
          <a:solidFill>
            <a:srgbClr val="CC99FF"/>
          </a:solidFill>
          <a:ln w="19050">
            <a:solidFill>
              <a:schemeClr val="tx1"/>
            </a:solidFill>
            <a:miter lim="800000"/>
            <a:headEnd type="none" w="sm" len="sm"/>
            <a:tailEnd type="none" w="sm" len="sm"/>
          </a:ln>
        </p:spPr>
        <p:txBody>
          <a:bodyPr wrap="none" anchor="ctr"/>
          <a:lstStyle/>
          <a:p>
            <a:pPr algn="ctr" eaLnBrk="0" hangingPunct="0">
              <a:spcBef>
                <a:spcPct val="50000"/>
              </a:spcBef>
            </a:pPr>
            <a:r>
              <a:rPr lang="nl-NL" sz="1400">
                <a:ea typeface="MS PGothic" pitchFamily="34" charset="-128"/>
                <a:cs typeface="Arial" pitchFamily="34" charset="0"/>
              </a:rPr>
              <a:t>Global Climate Model</a:t>
            </a:r>
            <a:endParaRPr lang="nl-NL" sz="2000">
              <a:solidFill>
                <a:srgbClr val="0000CC"/>
              </a:solidFill>
              <a:ea typeface="MS PGothic" pitchFamily="34" charset="-128"/>
              <a:cs typeface="Arial" pitchFamily="34" charset="0"/>
            </a:endParaRPr>
          </a:p>
        </p:txBody>
      </p:sp>
      <p:sp>
        <p:nvSpPr>
          <p:cNvPr id="22560" name="Line 31"/>
          <p:cNvSpPr>
            <a:spLocks noChangeShapeType="1"/>
          </p:cNvSpPr>
          <p:nvPr/>
        </p:nvSpPr>
        <p:spPr bwMode="auto">
          <a:xfrm flipH="1">
            <a:off x="4763" y="2516188"/>
            <a:ext cx="917575" cy="0"/>
          </a:xfrm>
          <a:prstGeom prst="line">
            <a:avLst/>
          </a:prstGeom>
          <a:noFill/>
          <a:ln w="28575">
            <a:solidFill>
              <a:schemeClr val="tx1"/>
            </a:solidFill>
            <a:round/>
            <a:headEnd type="none" w="sm" len="sm"/>
            <a:tailEnd type="none" w="sm" len="sm"/>
          </a:ln>
        </p:spPr>
        <p:txBody>
          <a:bodyPr/>
          <a:lstStyle/>
          <a:p>
            <a:endParaRPr lang="en-IN"/>
          </a:p>
        </p:txBody>
      </p:sp>
      <p:sp>
        <p:nvSpPr>
          <p:cNvPr id="22561" name="Rectangle 32" descr="10%"/>
          <p:cNvSpPr>
            <a:spLocks noChangeArrowheads="1"/>
          </p:cNvSpPr>
          <p:nvPr/>
        </p:nvSpPr>
        <p:spPr bwMode="auto">
          <a:xfrm>
            <a:off x="0" y="3429000"/>
            <a:ext cx="6094413" cy="304800"/>
          </a:xfrm>
          <a:prstGeom prst="rect">
            <a:avLst/>
          </a:prstGeom>
          <a:pattFill prst="pct10">
            <a:fgClr>
              <a:schemeClr val="tx1"/>
            </a:fgClr>
            <a:bgClr>
              <a:schemeClr val="bg1"/>
            </a:bgClr>
          </a:pattFill>
          <a:ln w="12700">
            <a:no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62" name="Rectangle 33" descr="10%"/>
          <p:cNvSpPr>
            <a:spLocks noChangeArrowheads="1"/>
          </p:cNvSpPr>
          <p:nvPr/>
        </p:nvSpPr>
        <p:spPr bwMode="auto">
          <a:xfrm>
            <a:off x="0" y="3124200"/>
            <a:ext cx="4872038" cy="304800"/>
          </a:xfrm>
          <a:prstGeom prst="rect">
            <a:avLst/>
          </a:prstGeom>
          <a:pattFill prst="pct10">
            <a:fgClr>
              <a:schemeClr val="tx1"/>
            </a:fgClr>
            <a:bgClr>
              <a:schemeClr val="bg1"/>
            </a:bgClr>
          </a:pattFill>
          <a:ln w="12700">
            <a:no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63" name="Rectangle 34" descr="10%"/>
          <p:cNvSpPr>
            <a:spLocks noChangeArrowheads="1"/>
          </p:cNvSpPr>
          <p:nvPr/>
        </p:nvSpPr>
        <p:spPr bwMode="auto">
          <a:xfrm>
            <a:off x="0" y="2819400"/>
            <a:ext cx="3659188" cy="304800"/>
          </a:xfrm>
          <a:prstGeom prst="rect">
            <a:avLst/>
          </a:prstGeom>
          <a:pattFill prst="pct10">
            <a:fgClr>
              <a:schemeClr val="tx1"/>
            </a:fgClr>
            <a:bgClr>
              <a:schemeClr val="bg1"/>
            </a:bgClr>
          </a:pattFill>
          <a:ln w="12700">
            <a:no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64" name="Rectangle 35" descr="10%"/>
          <p:cNvSpPr>
            <a:spLocks noChangeArrowheads="1"/>
          </p:cNvSpPr>
          <p:nvPr/>
        </p:nvSpPr>
        <p:spPr bwMode="auto">
          <a:xfrm>
            <a:off x="0" y="2516188"/>
            <a:ext cx="917575" cy="303212"/>
          </a:xfrm>
          <a:prstGeom prst="rect">
            <a:avLst/>
          </a:prstGeom>
          <a:pattFill prst="pct10">
            <a:fgClr>
              <a:schemeClr val="tx1"/>
            </a:fgClr>
            <a:bgClr>
              <a:schemeClr val="bg1"/>
            </a:bgClr>
          </a:pattFill>
          <a:ln w="12700">
            <a:no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65" name="Line 36"/>
          <p:cNvSpPr>
            <a:spLocks noChangeShapeType="1"/>
          </p:cNvSpPr>
          <p:nvPr/>
        </p:nvSpPr>
        <p:spPr bwMode="auto">
          <a:xfrm flipH="1">
            <a:off x="0" y="3733800"/>
            <a:ext cx="6094413" cy="0"/>
          </a:xfrm>
          <a:prstGeom prst="line">
            <a:avLst/>
          </a:prstGeom>
          <a:noFill/>
          <a:ln w="19050">
            <a:solidFill>
              <a:schemeClr val="tx1"/>
            </a:solidFill>
            <a:round/>
            <a:headEnd type="none" w="sm" len="sm"/>
            <a:tailEnd type="none" w="sm" len="sm"/>
          </a:ln>
        </p:spPr>
        <p:txBody>
          <a:bodyPr/>
          <a:lstStyle/>
          <a:p>
            <a:endParaRPr lang="en-IN"/>
          </a:p>
        </p:txBody>
      </p:sp>
      <p:sp>
        <p:nvSpPr>
          <p:cNvPr id="22566" name="WordArt 37"/>
          <p:cNvSpPr>
            <a:spLocks noChangeArrowheads="1" noChangeShapeType="1" noTextEdit="1"/>
          </p:cNvSpPr>
          <p:nvPr/>
        </p:nvSpPr>
        <p:spPr bwMode="auto">
          <a:xfrm>
            <a:off x="917575" y="2516188"/>
            <a:ext cx="1522413" cy="912812"/>
          </a:xfrm>
          <a:prstGeom prst="rect">
            <a:avLst/>
          </a:prstGeom>
        </p:spPr>
        <p:txBody>
          <a:bodyPr spcFirstLastPara="1" wrap="none" fromWordArt="1">
            <a:prstTxWarp prst="textArchDown">
              <a:avLst>
                <a:gd name="adj" fmla="val 883952"/>
              </a:avLst>
            </a:prstTxWarp>
            <a:scene3d>
              <a:camera prst="legacyPerspectiveFront">
                <a:rot lat="19799983" lon="19439992" rev="0"/>
              </a:camera>
              <a:lightRig rig="legacyNormal2" dir="t"/>
            </a:scene3d>
            <a:sp3d extrusionH="354000" prstMaterial="legacyMatte">
              <a:extrusionClr>
                <a:srgbClr val="939676"/>
              </a:extrusionClr>
            </a:sp3d>
          </a:bodyPr>
          <a:lstStyle/>
          <a:p>
            <a:pPr algn="ctr"/>
            <a:r>
              <a:rPr lang="en-IN" sz="3600" kern="10">
                <a:ln w="9525">
                  <a:round/>
                  <a:headEnd/>
                  <a:tailEnd/>
                </a:ln>
                <a:gradFill rotWithShape="1">
                  <a:gsLst>
                    <a:gs pos="0">
                      <a:srgbClr val="707070"/>
                    </a:gs>
                    <a:gs pos="50000">
                      <a:srgbClr val="FFFFFF"/>
                    </a:gs>
                    <a:gs pos="100000">
                      <a:srgbClr val="707070"/>
                    </a:gs>
                  </a:gsLst>
                  <a:lin ang="2700000" scaled="1"/>
                </a:gradFill>
                <a:latin typeface="Impact"/>
              </a:rPr>
              <a:t>Subgrid</a:t>
            </a:r>
          </a:p>
        </p:txBody>
      </p:sp>
      <p:pic>
        <p:nvPicPr>
          <p:cNvPr id="22567" name="Picture 38"/>
          <p:cNvPicPr>
            <a:picLocks noChangeAspect="1" noChangeArrowheads="1"/>
          </p:cNvPicPr>
          <p:nvPr/>
        </p:nvPicPr>
        <p:blipFill>
          <a:blip r:embed="rId4" cstate="print"/>
          <a:srcRect l="-69" t="53201" r="68797" b="-3296"/>
          <a:stretch>
            <a:fillRect/>
          </a:stretch>
        </p:blipFill>
        <p:spPr bwMode="auto">
          <a:xfrm>
            <a:off x="6184900" y="3889375"/>
            <a:ext cx="2881313" cy="2919413"/>
          </a:xfrm>
          <a:prstGeom prst="rect">
            <a:avLst/>
          </a:prstGeom>
          <a:noFill/>
          <a:ln w="12700">
            <a:noFill/>
            <a:miter lim="800000"/>
            <a:headEnd type="none" w="sm" len="sm"/>
            <a:tailEnd type="none" w="sm" len="sm"/>
          </a:ln>
        </p:spPr>
      </p:pic>
      <p:sp>
        <p:nvSpPr>
          <p:cNvPr id="22568" name="Text Box 41"/>
          <p:cNvSpPr txBox="1">
            <a:spLocks noChangeArrowheads="1"/>
          </p:cNvSpPr>
          <p:nvPr/>
        </p:nvSpPr>
        <p:spPr bwMode="auto">
          <a:xfrm>
            <a:off x="539750" y="279400"/>
            <a:ext cx="8142288"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nl-NL" sz="2000">
              <a:ea typeface="MS PGothic" pitchFamily="34" charset="-128"/>
              <a:cs typeface="Arial" pitchFamily="34" charset="0"/>
            </a:endParaRPr>
          </a:p>
        </p:txBody>
      </p:sp>
      <p:sp>
        <p:nvSpPr>
          <p:cNvPr id="22569" name="Text Box 42"/>
          <p:cNvSpPr txBox="1">
            <a:spLocks noChangeArrowheads="1"/>
          </p:cNvSpPr>
          <p:nvPr/>
        </p:nvSpPr>
        <p:spPr bwMode="auto">
          <a:xfrm>
            <a:off x="385763" y="203200"/>
            <a:ext cx="8296275"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nl-NL" sz="2000" b="1">
                <a:solidFill>
                  <a:schemeClr val="tx2"/>
                </a:solidFill>
                <a:ea typeface="MS PGothic" pitchFamily="34" charset="-128"/>
                <a:cs typeface="Arial" pitchFamily="34" charset="0"/>
              </a:rPr>
              <a:t>No single model can encompass all relevant processes</a:t>
            </a:r>
          </a:p>
        </p:txBody>
      </p:sp>
      <p:sp>
        <p:nvSpPr>
          <p:cNvPr id="22570" name="Rectangle 43"/>
          <p:cNvSpPr>
            <a:spLocks noChangeArrowheads="1"/>
          </p:cNvSpPr>
          <p:nvPr/>
        </p:nvSpPr>
        <p:spPr bwMode="auto">
          <a:xfrm>
            <a:off x="0" y="2209800"/>
            <a:ext cx="896938" cy="303213"/>
          </a:xfrm>
          <a:prstGeom prst="rect">
            <a:avLst/>
          </a:prstGeom>
          <a:solidFill>
            <a:schemeClr val="accent1"/>
          </a:solidFill>
          <a:ln w="19050">
            <a:solidFill>
              <a:schemeClr val="tx1"/>
            </a:solidFill>
            <a:miter lim="800000"/>
            <a:headEnd type="none" w="sm" len="sm"/>
            <a:tailEnd type="none" w="sm" len="sm"/>
          </a:ln>
        </p:spPr>
        <p:txBody>
          <a:bodyPr wrap="none" anchor="ctr"/>
          <a:lstStyle/>
          <a:p>
            <a:pPr eaLnBrk="0" hangingPunct="0"/>
            <a:endParaRPr lang="nl-NL" sz="1600">
              <a:latin typeface="Geneva" pitchFamily="34" charset="0"/>
              <a:ea typeface="MS PGothic" pitchFamily="34" charset="-128"/>
              <a:cs typeface="Arial" pitchFamily="34" charset="0"/>
            </a:endParaRPr>
          </a:p>
        </p:txBody>
      </p:sp>
      <p:sp>
        <p:nvSpPr>
          <p:cNvPr id="22571" name="Text Box 44"/>
          <p:cNvSpPr txBox="1">
            <a:spLocks noChangeArrowheads="1"/>
          </p:cNvSpPr>
          <p:nvPr/>
        </p:nvSpPr>
        <p:spPr bwMode="auto">
          <a:xfrm>
            <a:off x="228600" y="2209800"/>
            <a:ext cx="3654425"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400">
                <a:ea typeface="MS PGothic" pitchFamily="34" charset="-128"/>
                <a:cs typeface="Arial" pitchFamily="34" charset="0"/>
              </a:rPr>
              <a:t>DNS</a:t>
            </a:r>
          </a:p>
        </p:txBody>
      </p:sp>
      <p:sp>
        <p:nvSpPr>
          <p:cNvPr id="22572" name="Line 45"/>
          <p:cNvSpPr>
            <a:spLocks noChangeShapeType="1"/>
          </p:cNvSpPr>
          <p:nvPr/>
        </p:nvSpPr>
        <p:spPr bwMode="auto">
          <a:xfrm flipH="1">
            <a:off x="0" y="1600200"/>
            <a:ext cx="1066800" cy="0"/>
          </a:xfrm>
          <a:prstGeom prst="line">
            <a:avLst/>
          </a:prstGeom>
          <a:noFill/>
          <a:ln w="12700">
            <a:solidFill>
              <a:schemeClr val="tx1"/>
            </a:solidFill>
            <a:round/>
            <a:headEnd type="none" w="sm" len="sm"/>
            <a:tailEnd type="none" w="sm" len="sm"/>
          </a:ln>
        </p:spPr>
        <p:txBody>
          <a:bodyPr/>
          <a:lstStyle/>
          <a:p>
            <a:endParaRPr lang="en-IN"/>
          </a:p>
        </p:txBody>
      </p:sp>
      <p:sp>
        <p:nvSpPr>
          <p:cNvPr id="22573" name="Line 46"/>
          <p:cNvSpPr>
            <a:spLocks noChangeShapeType="1"/>
          </p:cNvSpPr>
          <p:nvPr/>
        </p:nvSpPr>
        <p:spPr bwMode="auto">
          <a:xfrm>
            <a:off x="76200" y="1295400"/>
            <a:ext cx="0" cy="609600"/>
          </a:xfrm>
          <a:prstGeom prst="line">
            <a:avLst/>
          </a:prstGeom>
          <a:noFill/>
          <a:ln w="19050">
            <a:solidFill>
              <a:schemeClr val="tx1"/>
            </a:solidFill>
            <a:round/>
            <a:headEnd type="none" w="sm" len="sm"/>
            <a:tailEnd type="none" w="sm" len="sm"/>
          </a:ln>
        </p:spPr>
        <p:txBody>
          <a:bodyPr/>
          <a:lstStyle/>
          <a:p>
            <a:endParaRPr lang="en-IN"/>
          </a:p>
        </p:txBody>
      </p:sp>
      <p:sp>
        <p:nvSpPr>
          <p:cNvPr id="22574" name="Text Box 47"/>
          <p:cNvSpPr txBox="1">
            <a:spLocks noChangeArrowheads="1"/>
          </p:cNvSpPr>
          <p:nvPr/>
        </p:nvSpPr>
        <p:spPr bwMode="auto">
          <a:xfrm>
            <a:off x="-76200" y="990600"/>
            <a:ext cx="609600" cy="2746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mm</a:t>
            </a:r>
          </a:p>
        </p:txBody>
      </p:sp>
      <p:sp>
        <p:nvSpPr>
          <p:cNvPr id="22575" name="Text Box 48"/>
          <p:cNvSpPr txBox="1">
            <a:spLocks noChangeArrowheads="1"/>
          </p:cNvSpPr>
          <p:nvPr/>
        </p:nvSpPr>
        <p:spPr bwMode="auto">
          <a:xfrm>
            <a:off x="0" y="1752600"/>
            <a:ext cx="1217613"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nl-NL" sz="1200" b="1">
                <a:ea typeface="MS PGothic" pitchFamily="34" charset="-128"/>
                <a:cs typeface="Arial" pitchFamily="34" charset="0"/>
              </a:rPr>
              <a:t>Cloud microphysics</a:t>
            </a:r>
          </a:p>
        </p:txBody>
      </p:sp>
      <p:pic>
        <p:nvPicPr>
          <p:cNvPr id="22576" name="Afbeelding 50"/>
          <p:cNvPicPr>
            <a:picLocks noChangeAspect="1"/>
          </p:cNvPicPr>
          <p:nvPr/>
        </p:nvPicPr>
        <p:blipFill>
          <a:blip r:embed="rId5" cstate="print"/>
          <a:srcRect/>
          <a:stretch>
            <a:fillRect/>
          </a:stretch>
        </p:blipFill>
        <p:spPr bwMode="auto">
          <a:xfrm>
            <a:off x="3200400" y="4419600"/>
            <a:ext cx="2622550" cy="1752600"/>
          </a:xfrm>
          <a:prstGeom prst="rect">
            <a:avLst/>
          </a:prstGeom>
          <a:noFill/>
          <a:ln w="9525">
            <a:noFill/>
            <a:miter lim="800000"/>
            <a:headEnd/>
            <a:tailEnd/>
          </a:ln>
        </p:spPr>
      </p:pic>
      <p:pic>
        <p:nvPicPr>
          <p:cNvPr id="22577" name="Afbeelding 51"/>
          <p:cNvPicPr>
            <a:picLocks noChangeAspect="1"/>
          </p:cNvPicPr>
          <p:nvPr/>
        </p:nvPicPr>
        <p:blipFill>
          <a:blip r:embed="rId6" cstate="print"/>
          <a:srcRect/>
          <a:stretch>
            <a:fillRect/>
          </a:stretch>
        </p:blipFill>
        <p:spPr bwMode="auto">
          <a:xfrm>
            <a:off x="228600" y="4114800"/>
            <a:ext cx="25971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52400" y="1066800"/>
            <a:ext cx="8686800" cy="5562600"/>
          </a:xfrm>
        </p:spPr>
        <p:txBody>
          <a:bodyPr/>
          <a:lstStyle/>
          <a:p>
            <a:pPr algn="just" eaLnBrk="1" hangingPunct="1">
              <a:lnSpc>
                <a:spcPct val="90000"/>
              </a:lnSpc>
            </a:pPr>
            <a:r>
              <a:rPr lang="en-US" sz="2400" smtClean="0">
                <a:solidFill>
                  <a:srgbClr val="0000CC"/>
                </a:solidFill>
                <a:latin typeface="Comic Sans MS" pitchFamily="66" charset="0"/>
              </a:rPr>
              <a:t>Moist convection is important to the prediction of atmospheric circulation for many reasons.</a:t>
            </a:r>
          </a:p>
          <a:p>
            <a:pPr algn="just" eaLnBrk="1" hangingPunct="1">
              <a:lnSpc>
                <a:spcPct val="90000"/>
              </a:lnSpc>
            </a:pPr>
            <a:endParaRPr lang="en-US" sz="2400" smtClean="0">
              <a:solidFill>
                <a:srgbClr val="0000CC"/>
              </a:solidFill>
              <a:latin typeface="Comic Sans MS" pitchFamily="66" charset="0"/>
            </a:endParaRPr>
          </a:p>
          <a:p>
            <a:pPr algn="just" eaLnBrk="1" hangingPunct="1">
              <a:lnSpc>
                <a:spcPct val="90000"/>
              </a:lnSpc>
            </a:pPr>
            <a:r>
              <a:rPr lang="en-US" sz="2400" smtClean="0">
                <a:solidFill>
                  <a:srgbClr val="008000"/>
                </a:solidFill>
                <a:latin typeface="Comic Sans MS" pitchFamily="66" charset="0"/>
              </a:rPr>
              <a:t>Large scale horizontal gradients of latent heating produced by deep moist convection help to drive large scale vertical circulations e. g. Hadley cell, Walker cell.</a:t>
            </a:r>
          </a:p>
          <a:p>
            <a:pPr algn="just" eaLnBrk="1" hangingPunct="1">
              <a:lnSpc>
                <a:spcPct val="90000"/>
              </a:lnSpc>
            </a:pPr>
            <a:endParaRPr lang="en-US" sz="2400" smtClean="0">
              <a:solidFill>
                <a:srgbClr val="008000"/>
              </a:solidFill>
              <a:latin typeface="Comic Sans MS" pitchFamily="66" charset="0"/>
            </a:endParaRPr>
          </a:p>
          <a:p>
            <a:pPr algn="just" eaLnBrk="1" hangingPunct="1">
              <a:lnSpc>
                <a:spcPct val="90000"/>
              </a:lnSpc>
            </a:pPr>
            <a:r>
              <a:rPr lang="en-US" sz="2800" smtClean="0">
                <a:solidFill>
                  <a:srgbClr val="990000"/>
                </a:solidFill>
                <a:latin typeface="Comic Sans MS" pitchFamily="66" charset="0"/>
              </a:rPr>
              <a:t>Deep convection</a:t>
            </a:r>
            <a:r>
              <a:rPr lang="en-US" sz="2400" smtClean="0">
                <a:solidFill>
                  <a:srgbClr val="0000FF"/>
                </a:solidFill>
                <a:latin typeface="Comic Sans MS" pitchFamily="66" charset="0"/>
              </a:rPr>
              <a:t> also is a major component in ENSO and it can influence the seasonal climate in the northern hemisphere.</a:t>
            </a:r>
            <a:r>
              <a:rPr lang="en-US" sz="2400" smtClean="0">
                <a:latin typeface="Comic Sans MS" pitchFamily="66" charset="0"/>
              </a:rPr>
              <a:t> The SST in the tropical eastern Pacific are warmer than normal, during ENSO. </a:t>
            </a:r>
            <a:r>
              <a:rPr lang="en-US" sz="2400" smtClean="0">
                <a:solidFill>
                  <a:srgbClr val="FF0000"/>
                </a:solidFill>
                <a:latin typeface="Comic Sans MS" pitchFamily="66" charset="0"/>
              </a:rPr>
              <a:t>Associated with this, deep convection develops, releasing latent heating in a deep atmospheric column and producing upper level divergence. The upper level divergence excites Rossby waves that alter the hemispheric flow (Tribbia 1991).</a:t>
            </a:r>
          </a:p>
          <a:p>
            <a:pPr algn="just" eaLnBrk="1" hangingPunct="1">
              <a:lnSpc>
                <a:spcPct val="90000"/>
              </a:lnSpc>
            </a:pPr>
            <a:endParaRPr lang="en-US" sz="2400" smtClean="0">
              <a:latin typeface="Comic Sans MS" pitchFamily="66" charset="0"/>
            </a:endParaRPr>
          </a:p>
        </p:txBody>
      </p:sp>
      <p:sp>
        <p:nvSpPr>
          <p:cNvPr id="30723" name="Text Box 4"/>
          <p:cNvSpPr txBox="1">
            <a:spLocks noChangeArrowheads="1"/>
          </p:cNvSpPr>
          <p:nvPr/>
        </p:nvSpPr>
        <p:spPr bwMode="auto">
          <a:xfrm>
            <a:off x="990600" y="0"/>
            <a:ext cx="7010400" cy="946150"/>
          </a:xfrm>
          <a:prstGeom prst="rect">
            <a:avLst/>
          </a:prstGeom>
          <a:noFill/>
          <a:ln w="9525">
            <a:noFill/>
            <a:miter lim="800000"/>
            <a:headEnd/>
            <a:tailEnd/>
          </a:ln>
          <a:effectLst/>
        </p:spPr>
        <p:txBody>
          <a:bodyPr>
            <a:spAutoFit/>
          </a:bodyPr>
          <a:lstStyle/>
          <a:p>
            <a:pPr algn="ctr">
              <a:spcBef>
                <a:spcPct val="50000"/>
              </a:spcBef>
            </a:pPr>
            <a:r>
              <a:rPr lang="en-US" sz="2800">
                <a:solidFill>
                  <a:srgbClr val="000000"/>
                </a:solidFill>
                <a:latin typeface="Comic Sans MS" pitchFamily="66" charset="0"/>
              </a:rPr>
              <a:t>Why is it important and what are the types of moist convection?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609600"/>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smtClean="0">
                <a:solidFill>
                  <a:srgbClr val="000000"/>
                </a:solidFill>
                <a:latin typeface="Tahoma"/>
              </a:rPr>
              <a:t>Climate v. Numerical Weather Prediction</a:t>
            </a:r>
            <a:endParaRPr lang="en-US" altLang="en-US" kern="0" dirty="0" smtClean="0">
              <a:solidFill>
                <a:srgbClr val="000000"/>
              </a:solidFill>
              <a:latin typeface="Tahoma"/>
            </a:endParaRPr>
          </a:p>
        </p:txBody>
      </p:sp>
      <p:sp>
        <p:nvSpPr>
          <p:cNvPr id="3" name="Rectangle 3"/>
          <p:cNvSpPr txBox="1">
            <a:spLocks noChangeArrowheads="1"/>
          </p:cNvSpPr>
          <p:nvPr/>
        </p:nvSpPr>
        <p:spPr bwMode="auto">
          <a:xfrm>
            <a:off x="685800" y="1524000"/>
            <a:ext cx="80772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kern="0" dirty="0" smtClean="0">
                <a:solidFill>
                  <a:srgbClr val="000000"/>
                </a:solidFill>
                <a:latin typeface="Tahoma"/>
              </a:rPr>
              <a:t>NWP: </a:t>
            </a:r>
          </a:p>
          <a:p>
            <a:pPr lvl="1" eaLnBrk="1" hangingPunct="1">
              <a:defRPr/>
            </a:pPr>
            <a:r>
              <a:rPr lang="en-US" altLang="en-US" kern="0" dirty="0" smtClean="0">
                <a:solidFill>
                  <a:srgbClr val="000000"/>
                </a:solidFill>
                <a:latin typeface="Tahoma"/>
              </a:rPr>
              <a:t>Initial state is CRITICAL</a:t>
            </a:r>
          </a:p>
          <a:p>
            <a:pPr lvl="1" eaLnBrk="1" hangingPunct="1">
              <a:defRPr/>
            </a:pPr>
            <a:r>
              <a:rPr lang="en-US" altLang="en-US" kern="0" dirty="0" smtClean="0">
                <a:solidFill>
                  <a:srgbClr val="000000"/>
                </a:solidFill>
                <a:latin typeface="Tahoma"/>
              </a:rPr>
              <a:t>Don’t really care about whole PDF, just probable phase space</a:t>
            </a:r>
            <a:endParaRPr lang="en-US" altLang="en-US" sz="1800" kern="0" dirty="0" smtClean="0">
              <a:solidFill>
                <a:srgbClr val="000000"/>
              </a:solidFill>
              <a:latin typeface="Tahoma"/>
            </a:endParaRPr>
          </a:p>
          <a:p>
            <a:pPr lvl="1" eaLnBrk="1" hangingPunct="1">
              <a:defRPr/>
            </a:pPr>
            <a:r>
              <a:rPr lang="en-US" altLang="en-US" kern="0" dirty="0" smtClean="0">
                <a:solidFill>
                  <a:srgbClr val="000000"/>
                </a:solidFill>
                <a:latin typeface="Tahoma"/>
              </a:rPr>
              <a:t>conservation of mass/energy to match observed state</a:t>
            </a:r>
          </a:p>
          <a:p>
            <a:pPr eaLnBrk="1" hangingPunct="1">
              <a:defRPr/>
            </a:pPr>
            <a:endParaRPr lang="en-US" altLang="en-US" kern="0" dirty="0" smtClean="0">
              <a:solidFill>
                <a:srgbClr val="000000"/>
              </a:solidFill>
              <a:latin typeface="Tahoma"/>
            </a:endParaRPr>
          </a:p>
          <a:p>
            <a:pPr eaLnBrk="1" hangingPunct="1">
              <a:defRPr/>
            </a:pPr>
            <a:r>
              <a:rPr lang="en-US" altLang="en-US" kern="0" dirty="0" smtClean="0">
                <a:solidFill>
                  <a:srgbClr val="000000"/>
                </a:solidFill>
                <a:latin typeface="Tahoma"/>
              </a:rPr>
              <a:t>Climate</a:t>
            </a:r>
          </a:p>
          <a:p>
            <a:pPr lvl="1" eaLnBrk="1" hangingPunct="1">
              <a:defRPr/>
            </a:pPr>
            <a:r>
              <a:rPr lang="en-US" altLang="en-US" kern="0" dirty="0" smtClean="0">
                <a:solidFill>
                  <a:srgbClr val="000000"/>
                </a:solidFill>
                <a:latin typeface="Tahoma"/>
              </a:rPr>
              <a:t>Get rid of any dependence on initial state</a:t>
            </a:r>
          </a:p>
          <a:p>
            <a:pPr lvl="1" eaLnBrk="1" hangingPunct="1">
              <a:defRPr/>
            </a:pPr>
            <a:r>
              <a:rPr lang="en-US" altLang="en-US" kern="0" dirty="0" smtClean="0">
                <a:solidFill>
                  <a:srgbClr val="000000"/>
                </a:solidFill>
                <a:latin typeface="Tahoma"/>
              </a:rPr>
              <a:t>Conservation of mass &amp; energy critical</a:t>
            </a:r>
          </a:p>
          <a:p>
            <a:pPr lvl="1" eaLnBrk="1" hangingPunct="1">
              <a:defRPr/>
            </a:pPr>
            <a:r>
              <a:rPr lang="en-US" altLang="en-US" kern="0" dirty="0" smtClean="0">
                <a:solidFill>
                  <a:srgbClr val="000000"/>
                </a:solidFill>
                <a:latin typeface="Tahoma"/>
              </a:rPr>
              <a:t>Want to know the PDF of all possible states</a:t>
            </a:r>
          </a:p>
          <a:p>
            <a:pPr lvl="1" eaLnBrk="1" hangingPunct="1">
              <a:defRPr/>
            </a:pPr>
            <a:r>
              <a:rPr lang="en-US" altLang="en-US" kern="0" dirty="0" smtClean="0">
                <a:solidFill>
                  <a:srgbClr val="000000"/>
                </a:solidFill>
                <a:latin typeface="Tahoma"/>
              </a:rPr>
              <a:t>Don’t really care where we are on the PDF</a:t>
            </a:r>
          </a:p>
          <a:p>
            <a:pPr lvl="1" eaLnBrk="1" hangingPunct="1">
              <a:defRPr/>
            </a:pPr>
            <a:r>
              <a:rPr lang="en-US" altLang="en-US" kern="0" dirty="0" smtClean="0">
                <a:solidFill>
                  <a:srgbClr val="000000"/>
                </a:solidFill>
                <a:latin typeface="Tahoma"/>
              </a:rPr>
              <a:t>Really want to know tails (extreme events)</a:t>
            </a:r>
          </a:p>
          <a:p>
            <a:pPr lvl="1" eaLnBrk="1" hangingPunct="1">
              <a:defRPr/>
            </a:pPr>
            <a:endParaRPr lang="en-US" altLang="en-US" kern="0" dirty="0" smtClean="0">
              <a:solidFill>
                <a:srgbClr val="000000"/>
              </a:solidFill>
              <a:latin typeface="Tahom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cstate="print"/>
          <a:srcRect l="13485"/>
          <a:stretch>
            <a:fillRect/>
          </a:stretch>
        </p:blipFill>
        <p:spPr bwMode="auto">
          <a:xfrm>
            <a:off x="0" y="-1"/>
            <a:ext cx="4888788" cy="6858001"/>
          </a:xfrm>
          <a:prstGeom prst="rect">
            <a:avLst/>
          </a:prstGeom>
          <a:noFill/>
          <a:ln w="9525" cap="flat" cmpd="sng" algn="ctr">
            <a:noFill/>
            <a:prstDash val="solid"/>
            <a:miter lim="800000"/>
            <a:headEnd/>
            <a:tailEnd/>
          </a:ln>
        </p:spPr>
      </p:pic>
      <p:sp>
        <p:nvSpPr>
          <p:cNvPr id="3" name="TextBox 2"/>
          <p:cNvSpPr txBox="1"/>
          <p:nvPr/>
        </p:nvSpPr>
        <p:spPr>
          <a:xfrm>
            <a:off x="5943600" y="6197025"/>
            <a:ext cx="3200400" cy="584775"/>
          </a:xfrm>
          <a:prstGeom prst="rect">
            <a:avLst/>
          </a:prstGeom>
          <a:noFill/>
        </p:spPr>
        <p:txBody>
          <a:bodyPr wrap="square" rtlCol="0">
            <a:spAutoFit/>
          </a:bodyPr>
          <a:lstStyle/>
          <a:p>
            <a:r>
              <a:rPr lang="en-US" sz="1600" dirty="0" err="1" smtClean="0">
                <a:latin typeface="Comic Sans MS" pitchFamily="66" charset="0"/>
              </a:rPr>
              <a:t>Taraphdar</a:t>
            </a:r>
            <a:r>
              <a:rPr lang="en-US" sz="1600" dirty="0" smtClean="0">
                <a:latin typeface="Comic Sans MS" pitchFamily="66" charset="0"/>
              </a:rPr>
              <a:t> et al. 2014, JGR, </a:t>
            </a:r>
            <a:r>
              <a:rPr lang="en-IN" sz="1600" dirty="0">
                <a:latin typeface="Comic Sans MS" pitchFamily="66" charset="0"/>
              </a:rPr>
              <a:t>10.1002/2013JD021265</a:t>
            </a:r>
          </a:p>
        </p:txBody>
      </p:sp>
      <p:sp>
        <p:nvSpPr>
          <p:cNvPr id="4" name="Rectangle 3"/>
          <p:cNvSpPr/>
          <p:nvPr/>
        </p:nvSpPr>
        <p:spPr>
          <a:xfrm>
            <a:off x="4876800" y="2125682"/>
            <a:ext cx="4267200" cy="3970318"/>
          </a:xfrm>
          <a:prstGeom prst="rect">
            <a:avLst/>
          </a:prstGeom>
        </p:spPr>
        <p:txBody>
          <a:bodyPr wrap="square">
            <a:spAutoFit/>
          </a:bodyPr>
          <a:lstStyle/>
          <a:p>
            <a:pPr algn="just"/>
            <a:r>
              <a:rPr lang="en-IN" dirty="0">
                <a:latin typeface="Comic Sans MS" pitchFamily="66" charset="0"/>
              </a:rPr>
              <a:t>Time evolution of normalized Difference of Total Energy (DTE) in</a:t>
            </a:r>
          </a:p>
          <a:p>
            <a:pPr algn="just"/>
            <a:r>
              <a:rPr lang="en-IN" dirty="0">
                <a:latin typeface="Comic Sans MS" pitchFamily="66" charset="0"/>
              </a:rPr>
              <a:t>exp-10 km (black line) and fake dry (red line) at 10 km resolution </a:t>
            </a:r>
            <a:r>
              <a:rPr lang="en-IN" dirty="0" smtClean="0">
                <a:latin typeface="Comic Sans MS" pitchFamily="66" charset="0"/>
              </a:rPr>
              <a:t>averaged over </a:t>
            </a:r>
            <a:r>
              <a:rPr lang="en-IN" dirty="0">
                <a:latin typeface="Comic Sans MS" pitchFamily="66" charset="0"/>
              </a:rPr>
              <a:t>85°–95°E and 12°–24°N. Normalization is performed with respect </a:t>
            </a:r>
            <a:r>
              <a:rPr lang="en-IN" dirty="0" smtClean="0">
                <a:latin typeface="Comic Sans MS" pitchFamily="66" charset="0"/>
              </a:rPr>
              <a:t>to the </a:t>
            </a:r>
            <a:r>
              <a:rPr lang="en-IN" dirty="0">
                <a:latin typeface="Comic Sans MS" pitchFamily="66" charset="0"/>
              </a:rPr>
              <a:t>natural variability. (b) The time evolution of DKE tendency (m</a:t>
            </a:r>
            <a:r>
              <a:rPr lang="en-IN" baseline="30000" dirty="0">
                <a:latin typeface="Comic Sans MS" pitchFamily="66" charset="0"/>
              </a:rPr>
              <a:t>2</a:t>
            </a:r>
            <a:r>
              <a:rPr lang="en-IN" dirty="0">
                <a:latin typeface="Comic Sans MS" pitchFamily="66" charset="0"/>
              </a:rPr>
              <a:t> </a:t>
            </a:r>
            <a:r>
              <a:rPr lang="en-IN" dirty="0" smtClean="0">
                <a:latin typeface="Comic Sans MS" pitchFamily="66" charset="0"/>
              </a:rPr>
              <a:t>s</a:t>
            </a:r>
            <a:r>
              <a:rPr lang="en-IN" baseline="30000" dirty="0" smtClean="0">
                <a:latin typeface="Comic Sans MS" pitchFamily="66" charset="0"/>
              </a:rPr>
              <a:t>-3</a:t>
            </a:r>
            <a:r>
              <a:rPr lang="en-IN" dirty="0" smtClean="0">
                <a:latin typeface="Comic Sans MS" pitchFamily="66" charset="0"/>
              </a:rPr>
              <a:t>) and </a:t>
            </a:r>
            <a:r>
              <a:rPr lang="en-IN" dirty="0">
                <a:latin typeface="Comic Sans MS" pitchFamily="66" charset="0"/>
              </a:rPr>
              <a:t>each of the source/sink term estimated from the 10 km grids in exp-10</a:t>
            </a:r>
          </a:p>
          <a:p>
            <a:pPr algn="just"/>
            <a:r>
              <a:rPr lang="en-IN" dirty="0">
                <a:latin typeface="Comic Sans MS" pitchFamily="66" charset="0"/>
              </a:rPr>
              <a:t>km. Vertical integration is done between 950 and 150 </a:t>
            </a:r>
            <a:r>
              <a:rPr lang="en-IN" dirty="0" err="1">
                <a:latin typeface="Comic Sans MS" pitchFamily="66" charset="0"/>
              </a:rPr>
              <a:t>hPa</a:t>
            </a:r>
            <a:r>
              <a:rPr lang="en-IN" dirty="0">
                <a:latin typeface="Comic Sans MS" pitchFamily="66" charset="0"/>
              </a:rPr>
              <a:t> in both panels</a:t>
            </a:r>
          </a:p>
        </p:txBody>
      </p:sp>
      <p:pic>
        <p:nvPicPr>
          <p:cNvPr id="172033" name="Picture 1"/>
          <p:cNvPicPr>
            <a:picLocks noChangeAspect="1" noChangeArrowheads="1"/>
          </p:cNvPicPr>
          <p:nvPr/>
        </p:nvPicPr>
        <p:blipFill>
          <a:blip r:embed="rId3" cstate="print"/>
          <a:srcRect/>
          <a:stretch>
            <a:fillRect/>
          </a:stretch>
        </p:blipFill>
        <p:spPr bwMode="auto">
          <a:xfrm>
            <a:off x="5295900" y="533400"/>
            <a:ext cx="339090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990600"/>
            <a:ext cx="8686800" cy="5059363"/>
          </a:xfrm>
        </p:spPr>
        <p:txBody>
          <a:bodyPr/>
          <a:lstStyle/>
          <a:p>
            <a:pPr marL="0" indent="0" algn="just" eaLnBrk="1" hangingPunct="1"/>
            <a:r>
              <a:rPr lang="en-US" sz="2800" smtClean="0">
                <a:solidFill>
                  <a:srgbClr val="0000FF"/>
                </a:solidFill>
                <a:latin typeface="Comic Sans MS" pitchFamily="66" charset="0"/>
              </a:rPr>
              <a:t>In contrast to deep convection, shallow cumulus clouds are the most frequently observed tropical cloud (Johnson et al. 1999).</a:t>
            </a:r>
          </a:p>
          <a:p>
            <a:pPr marL="0" indent="0" algn="just" eaLnBrk="1" hangingPunct="1"/>
            <a:endParaRPr lang="en-US" sz="800" smtClean="0">
              <a:solidFill>
                <a:srgbClr val="0000FF"/>
              </a:solidFill>
              <a:latin typeface="Comic Sans MS" pitchFamily="66" charset="0"/>
            </a:endParaRPr>
          </a:p>
          <a:p>
            <a:pPr marL="0" indent="0" algn="just" eaLnBrk="1" hangingPunct="1"/>
            <a:r>
              <a:rPr lang="en-US" sz="2800" smtClean="0">
                <a:solidFill>
                  <a:srgbClr val="FF0000"/>
                </a:solidFill>
                <a:latin typeface="Comic Sans MS" pitchFamily="66" charset="0"/>
              </a:rPr>
              <a:t>Shallow convection modifies the surface radiation budget, influences the structure and turbulence of the PBL and thereby also affect the global climate (Randall et al 1985).</a:t>
            </a:r>
          </a:p>
          <a:p>
            <a:pPr marL="0" indent="0" algn="just" eaLnBrk="1" hangingPunct="1">
              <a:buFontTx/>
              <a:buNone/>
            </a:pPr>
            <a:endParaRPr lang="en-US" sz="800" smtClean="0">
              <a:solidFill>
                <a:srgbClr val="FF0000"/>
              </a:solidFill>
              <a:latin typeface="Comic Sans MS" pitchFamily="66" charset="0"/>
            </a:endParaRPr>
          </a:p>
          <a:p>
            <a:pPr marL="0" indent="0" algn="just" eaLnBrk="1" hangingPunct="1"/>
            <a:r>
              <a:rPr lang="en-US" sz="2800" smtClean="0">
                <a:solidFill>
                  <a:srgbClr val="008000"/>
                </a:solidFill>
                <a:latin typeface="Comic Sans MS" pitchFamily="66" charset="0"/>
              </a:rPr>
              <a:t>Shallow convection also occurs in mid-latitude particularly when cold air moves over warm water. Shallow cumulus cloud develop over water which commonly align themselves in the form of bands or streaks (Houze 1993)</a:t>
            </a:r>
          </a:p>
        </p:txBody>
      </p:sp>
      <p:sp>
        <p:nvSpPr>
          <p:cNvPr id="32771" name="Text Box 4"/>
          <p:cNvSpPr txBox="1">
            <a:spLocks noChangeArrowheads="1"/>
          </p:cNvSpPr>
          <p:nvPr/>
        </p:nvSpPr>
        <p:spPr bwMode="auto">
          <a:xfrm>
            <a:off x="1905000" y="152400"/>
            <a:ext cx="4800600" cy="579438"/>
          </a:xfrm>
          <a:prstGeom prst="rect">
            <a:avLst/>
          </a:prstGeom>
          <a:noFill/>
          <a:ln w="9525" algn="ctr">
            <a:noFill/>
            <a:miter lim="800000"/>
            <a:headEnd/>
            <a:tailEnd/>
          </a:ln>
          <a:effectLst/>
        </p:spPr>
        <p:txBody>
          <a:bodyPr>
            <a:spAutoFit/>
          </a:bodyPr>
          <a:lstStyle/>
          <a:p>
            <a:pPr marL="342900" indent="-342900" algn="just">
              <a:spcBef>
                <a:spcPct val="50000"/>
              </a:spcBef>
            </a:pPr>
            <a:r>
              <a:rPr lang="en-US" sz="3200">
                <a:latin typeface="Comic Sans MS" pitchFamily="66" charset="0"/>
              </a:rPr>
              <a:t>Shallow convection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4724400" cy="715962"/>
          </a:xfrm>
        </p:spPr>
        <p:txBody>
          <a:bodyPr/>
          <a:lstStyle/>
          <a:p>
            <a:pPr eaLnBrk="1" hangingPunct="1"/>
            <a:r>
              <a:rPr lang="en-US" sz="3200" smtClean="0">
                <a:latin typeface="Comic Sans MS" pitchFamily="66" charset="0"/>
              </a:rPr>
              <a:t>Stratiform convection</a:t>
            </a:r>
          </a:p>
        </p:txBody>
      </p:sp>
      <p:sp>
        <p:nvSpPr>
          <p:cNvPr id="33795" name="Rectangle 3"/>
          <p:cNvSpPr>
            <a:spLocks noGrp="1" noChangeArrowheads="1"/>
          </p:cNvSpPr>
          <p:nvPr>
            <p:ph type="body" idx="1"/>
          </p:nvPr>
        </p:nvSpPr>
        <p:spPr>
          <a:xfrm>
            <a:off x="457200" y="1143000"/>
            <a:ext cx="8229600" cy="4983163"/>
          </a:xfrm>
        </p:spPr>
        <p:txBody>
          <a:bodyPr/>
          <a:lstStyle/>
          <a:p>
            <a:pPr marL="0" indent="0" eaLnBrk="1" hangingPunct="1">
              <a:lnSpc>
                <a:spcPct val="90000"/>
              </a:lnSpc>
              <a:buFontTx/>
              <a:buNone/>
            </a:pPr>
            <a:r>
              <a:rPr lang="en-US" sz="2800" smtClean="0">
                <a:solidFill>
                  <a:srgbClr val="3333FF"/>
                </a:solidFill>
                <a:latin typeface="Comic Sans MS" pitchFamily="66" charset="0"/>
              </a:rPr>
              <a:t>Deep convection can be further  sub divided into convective and stratiform components (Houze, 1997, Chattopadhyay etal, 2009). The convective components refer to convection associated with individual cells, horizontally small regions of more intense updrafts and down drafts in association with young and active convection.</a:t>
            </a:r>
          </a:p>
          <a:p>
            <a:pPr marL="0" indent="0" eaLnBrk="1" hangingPunct="1">
              <a:lnSpc>
                <a:spcPct val="90000"/>
              </a:lnSpc>
              <a:buFontTx/>
              <a:buNone/>
            </a:pPr>
            <a:endParaRPr lang="en-US" sz="2800" smtClean="0">
              <a:latin typeface="Comic Sans MS" pitchFamily="66" charset="0"/>
            </a:endParaRPr>
          </a:p>
          <a:p>
            <a:pPr marL="0" indent="0" eaLnBrk="1" hangingPunct="1">
              <a:lnSpc>
                <a:spcPct val="90000"/>
              </a:lnSpc>
              <a:buFontTx/>
              <a:buNone/>
            </a:pPr>
            <a:r>
              <a:rPr lang="en-US" sz="2800" smtClean="0">
                <a:latin typeface="Comic Sans MS" pitchFamily="66" charset="0"/>
              </a:rPr>
              <a:t>The stratiform component refers to convection associated with older, less active convection with vertical motion generally less than 1ms</a:t>
            </a:r>
            <a:r>
              <a:rPr lang="en-US" sz="2800" baseline="30000" smtClean="0">
                <a:latin typeface="Comic Sans MS" pitchFamily="66" charset="0"/>
              </a:rPr>
              <a:t>-1</a:t>
            </a:r>
            <a:r>
              <a:rPr lang="en-US" sz="2800" smtClean="0">
                <a:latin typeface="Comic Sans MS" pitchFamily="66"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pic>
        <p:nvPicPr>
          <p:cNvPr id="36867" name="Picture 4"/>
          <p:cNvPicPr>
            <a:picLocks noGrp="1" noChangeAspect="1" noChangeArrowheads="1"/>
          </p:cNvPicPr>
          <p:nvPr>
            <p:ph type="body" idx="1"/>
          </p:nvPr>
        </p:nvPicPr>
        <p:blipFill>
          <a:blip r:embed="rId2" cstate="print"/>
          <a:srcRect/>
          <a:stretch>
            <a:fillRect/>
          </a:stretch>
        </p:blipFill>
        <p:spPr>
          <a:xfrm>
            <a:off x="381000" y="609600"/>
            <a:ext cx="4191000" cy="3844925"/>
          </a:xfrm>
          <a:noFill/>
        </p:spPr>
      </p:pic>
      <p:pic>
        <p:nvPicPr>
          <p:cNvPr id="36868" name="Picture 6"/>
          <p:cNvPicPr>
            <a:picLocks noChangeAspect="1" noChangeArrowheads="1"/>
          </p:cNvPicPr>
          <p:nvPr/>
        </p:nvPicPr>
        <p:blipFill>
          <a:blip r:embed="rId3" cstate="print"/>
          <a:srcRect/>
          <a:stretch>
            <a:fillRect/>
          </a:stretch>
        </p:blipFill>
        <p:spPr bwMode="auto">
          <a:xfrm>
            <a:off x="4572000" y="533400"/>
            <a:ext cx="4191000" cy="2697163"/>
          </a:xfrm>
          <a:prstGeom prst="rect">
            <a:avLst/>
          </a:prstGeom>
          <a:noFill/>
          <a:ln w="9525" algn="ctr">
            <a:noFill/>
            <a:miter lim="800000"/>
            <a:headEnd/>
            <a:tailEnd/>
          </a:ln>
          <a:effectLst/>
        </p:spPr>
      </p:pic>
      <p:pic>
        <p:nvPicPr>
          <p:cNvPr id="36869" name="Picture 7"/>
          <p:cNvPicPr>
            <a:picLocks noChangeAspect="1" noChangeArrowheads="1"/>
          </p:cNvPicPr>
          <p:nvPr/>
        </p:nvPicPr>
        <p:blipFill>
          <a:blip r:embed="rId4" cstate="print"/>
          <a:srcRect/>
          <a:stretch>
            <a:fillRect/>
          </a:stretch>
        </p:blipFill>
        <p:spPr bwMode="auto">
          <a:xfrm>
            <a:off x="5029200" y="3429000"/>
            <a:ext cx="3822700" cy="27987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533400" y="1143000"/>
            <a:ext cx="8229600" cy="4679950"/>
          </a:xfrm>
          <a:prstGeom prst="rect">
            <a:avLst/>
          </a:prstGeom>
          <a:noFill/>
          <a:ln w="9525" algn="ctr">
            <a:noFill/>
            <a:miter lim="800000"/>
            <a:headEnd/>
            <a:tailEnd/>
          </a:ln>
          <a:effectLst/>
        </p:spPr>
        <p:txBody>
          <a:bodyPr>
            <a:spAutoFit/>
          </a:bodyPr>
          <a:lstStyle/>
          <a:p>
            <a:pPr marL="342900" indent="-342900" algn="just">
              <a:spcBef>
                <a:spcPct val="20000"/>
              </a:spcBef>
              <a:buFontTx/>
              <a:buChar char="•"/>
            </a:pPr>
            <a:r>
              <a:rPr lang="en-US" sz="2800" dirty="0">
                <a:solidFill>
                  <a:srgbClr val="0000FF"/>
                </a:solidFill>
                <a:latin typeface="Comic Sans MS" pitchFamily="66" charset="0"/>
              </a:rPr>
              <a:t>Essentially moist convection is comprised of two components namely convective and </a:t>
            </a:r>
            <a:r>
              <a:rPr lang="en-US" sz="2800" dirty="0" err="1">
                <a:solidFill>
                  <a:srgbClr val="0000FF"/>
                </a:solidFill>
                <a:latin typeface="Comic Sans MS" pitchFamily="66" charset="0"/>
              </a:rPr>
              <a:t>stratiform</a:t>
            </a:r>
            <a:r>
              <a:rPr lang="en-US" sz="2800" dirty="0">
                <a:solidFill>
                  <a:srgbClr val="0000FF"/>
                </a:solidFill>
                <a:latin typeface="Comic Sans MS" pitchFamily="66" charset="0"/>
              </a:rPr>
              <a:t> which has different </a:t>
            </a:r>
            <a:r>
              <a:rPr lang="en-US" sz="2800" dirty="0" err="1">
                <a:solidFill>
                  <a:srgbClr val="0000FF"/>
                </a:solidFill>
                <a:latin typeface="Comic Sans MS" pitchFamily="66" charset="0"/>
              </a:rPr>
              <a:t>spatio</a:t>
            </a:r>
            <a:r>
              <a:rPr lang="en-US" sz="2800" dirty="0">
                <a:solidFill>
                  <a:srgbClr val="0000FF"/>
                </a:solidFill>
                <a:latin typeface="Comic Sans MS" pitchFamily="66" charset="0"/>
              </a:rPr>
              <a:t>-temporal scale. This is the reason why convection is a multi-scale process.</a:t>
            </a:r>
          </a:p>
          <a:p>
            <a:pPr marL="342900" indent="-342900" algn="just">
              <a:spcBef>
                <a:spcPct val="20000"/>
              </a:spcBef>
            </a:pPr>
            <a:endParaRPr lang="en-US" sz="800" dirty="0">
              <a:solidFill>
                <a:srgbClr val="0000FF"/>
              </a:solidFill>
              <a:latin typeface="Comic Sans MS" pitchFamily="66" charset="0"/>
            </a:endParaRPr>
          </a:p>
          <a:p>
            <a:pPr marL="342900" indent="-342900" algn="just">
              <a:spcBef>
                <a:spcPct val="20000"/>
              </a:spcBef>
              <a:buFontTx/>
              <a:buChar char="•"/>
            </a:pPr>
            <a:r>
              <a:rPr lang="en-US" sz="2800" dirty="0">
                <a:solidFill>
                  <a:srgbClr val="FF0000"/>
                </a:solidFill>
                <a:latin typeface="Comic Sans MS" pitchFamily="66" charset="0"/>
              </a:rPr>
              <a:t>The present day challenge is to devise a scheme (parameterization) that can resolve the multi-scale nature of convection in a realistic way.</a:t>
            </a:r>
          </a:p>
          <a:p>
            <a:pPr marL="342900" indent="-342900" algn="just">
              <a:spcBef>
                <a:spcPct val="20000"/>
              </a:spcBef>
            </a:pPr>
            <a:endParaRPr lang="en-US" sz="2800" dirty="0">
              <a:solidFill>
                <a:srgbClr val="FF0000"/>
              </a:solidFill>
              <a:latin typeface="Comic Sans MS" pitchFamily="66" charset="0"/>
            </a:endParaRPr>
          </a:p>
        </p:txBody>
      </p:sp>
      <p:sp>
        <p:nvSpPr>
          <p:cNvPr id="37891" name="Text Box 5"/>
          <p:cNvSpPr txBox="1">
            <a:spLocks noChangeArrowheads="1"/>
          </p:cNvSpPr>
          <p:nvPr/>
        </p:nvSpPr>
        <p:spPr bwMode="auto">
          <a:xfrm>
            <a:off x="2362200" y="304800"/>
            <a:ext cx="4724400" cy="519113"/>
          </a:xfrm>
          <a:prstGeom prst="rect">
            <a:avLst/>
          </a:prstGeom>
          <a:noFill/>
          <a:ln w="9525" algn="ctr">
            <a:noFill/>
            <a:miter lim="800000"/>
            <a:headEnd/>
            <a:tailEnd/>
          </a:ln>
          <a:effectLst/>
        </p:spPr>
        <p:txBody>
          <a:bodyPr>
            <a:spAutoFit/>
          </a:bodyPr>
          <a:lstStyle/>
          <a:p>
            <a:pPr marL="342900" indent="-342900" algn="just">
              <a:spcBef>
                <a:spcPct val="50000"/>
              </a:spcBef>
            </a:pPr>
            <a:r>
              <a:rPr lang="en-US" sz="2800">
                <a:latin typeface="Comic Sans MS" pitchFamily="66" charset="0"/>
              </a:rPr>
              <a:t>Multi-scale nature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52400" y="152400"/>
            <a:ext cx="8763000" cy="6345238"/>
          </a:xfrm>
          <a:prstGeom prst="rect">
            <a:avLst/>
          </a:prstGeom>
          <a:noFill/>
          <a:ln w="9525">
            <a:noFill/>
            <a:miter lim="800000"/>
            <a:headEnd/>
            <a:tailEnd/>
          </a:ln>
          <a:effectLst/>
        </p:spPr>
        <p:txBody>
          <a:bodyPr>
            <a:spAutoFit/>
          </a:bodyPr>
          <a:lstStyle/>
          <a:p>
            <a:r>
              <a:rPr lang="en-US" sz="2400" b="1">
                <a:solidFill>
                  <a:srgbClr val="0000FF"/>
                </a:solidFill>
                <a:latin typeface="Comic Sans MS" pitchFamily="66" charset="0"/>
              </a:rPr>
              <a:t>What is parameterization and why is it necessary?</a:t>
            </a:r>
            <a:r>
              <a:rPr lang="en-US" b="1"/>
              <a:t> </a:t>
            </a:r>
          </a:p>
          <a:p>
            <a:endParaRPr lang="en-US" b="1"/>
          </a:p>
          <a:p>
            <a:pPr algn="just"/>
            <a:r>
              <a:rPr lang="en-US" b="1">
                <a:latin typeface="Comic Sans MS" pitchFamily="66" charset="0"/>
              </a:rPr>
              <a:t>The basic physical equations describe the behavior of the atmosphere on small scales. </a:t>
            </a:r>
          </a:p>
          <a:p>
            <a:pPr algn="just"/>
            <a:r>
              <a:rPr lang="en-US" b="1">
                <a:latin typeface="Comic Sans MS" pitchFamily="66" charset="0"/>
              </a:rPr>
              <a:t>From these we derive equations that describe the behavior of the system on larger scales. </a:t>
            </a:r>
          </a:p>
          <a:p>
            <a:pPr algn="just"/>
            <a:endParaRPr lang="en-US" b="1">
              <a:latin typeface="Comic Sans MS" pitchFamily="66" charset="0"/>
            </a:endParaRPr>
          </a:p>
          <a:p>
            <a:pPr algn="just"/>
            <a:r>
              <a:rPr lang="en-US" b="1">
                <a:latin typeface="Comic Sans MS" pitchFamily="66" charset="0"/>
              </a:rPr>
              <a:t>The large-scale equations contain terms that represent the effects of smaller-scale processes. </a:t>
            </a:r>
          </a:p>
          <a:p>
            <a:pPr algn="just"/>
            <a:r>
              <a:rPr lang="en-US" b="1">
                <a:solidFill>
                  <a:srgbClr val="006600"/>
                </a:solidFill>
                <a:latin typeface="Comic Sans MS" pitchFamily="66" charset="0"/>
              </a:rPr>
              <a:t>A “parameterization” is designed to represent the effects of the smaller-scale processes in terms of the large-scale state.</a:t>
            </a:r>
            <a:r>
              <a:rPr lang="en-US" b="1">
                <a:latin typeface="Comic Sans MS" pitchFamily="66" charset="0"/>
              </a:rPr>
              <a:t> </a:t>
            </a:r>
          </a:p>
          <a:p>
            <a:pPr algn="just"/>
            <a:r>
              <a:rPr lang="en-US" i="1">
                <a:solidFill>
                  <a:srgbClr val="0000CC"/>
                </a:solidFill>
                <a:latin typeface="Comic Sans MS" pitchFamily="66" charset="0"/>
              </a:rPr>
              <a:t>Since cumulus parameterization is an attempt to formulate the statistical effects of cumulus convection without predicting individual clouds, it is a closure problem in which we seek a limited number of equations that govern the statistics of a system with huge dimensions. Therefore, the core of the cumulus parameterization problem, as distinguished from the dynamics and thermodynamics of individual clouds, is in the choice of appropriate closure assumptions. (Arakawa, Met. Monograph, 1993)</a:t>
            </a:r>
            <a:endParaRPr lang="en-US" sz="2000" b="1">
              <a:solidFill>
                <a:srgbClr val="0000CC"/>
              </a:solidFill>
              <a:latin typeface="Comic Sans MS" pitchFamily="66" charset="0"/>
            </a:endParaRPr>
          </a:p>
          <a:p>
            <a:pPr algn="just"/>
            <a:r>
              <a:rPr lang="en-US" sz="2000">
                <a:solidFill>
                  <a:srgbClr val="FF0000"/>
                </a:solidFill>
                <a:latin typeface="Comic Sans MS" pitchFamily="66" charset="0"/>
              </a:rPr>
              <a:t>Parameterizations are much more than curve fits. They are statistical theories that describe the interactions of small scales with larger scales. Parameterizations typically involve idealizations as well as “closure assumptions” that are, at best, only approximately valid.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2" cstate="print"/>
          <a:srcRect/>
          <a:stretch>
            <a:fillRect/>
          </a:stretch>
        </p:blipFill>
        <p:spPr bwMode="auto">
          <a:xfrm rot="-5400000">
            <a:off x="1485900" y="-1104900"/>
            <a:ext cx="6553200" cy="8763000"/>
          </a:xfrm>
          <a:prstGeom prst="rect">
            <a:avLst/>
          </a:prstGeom>
          <a:noFill/>
          <a:ln w="9525" algn="ctr">
            <a:noFill/>
            <a:miter lim="800000"/>
            <a:headEnd/>
            <a:tailEnd/>
          </a:ln>
          <a:effectLst/>
        </p:spPr>
      </p:pic>
      <p:sp>
        <p:nvSpPr>
          <p:cNvPr id="39939" name="Rectangle 6"/>
          <p:cNvSpPr>
            <a:spLocks noChangeArrowheads="1"/>
          </p:cNvSpPr>
          <p:nvPr/>
        </p:nvSpPr>
        <p:spPr bwMode="auto">
          <a:xfrm>
            <a:off x="228600" y="6324600"/>
            <a:ext cx="3886200" cy="533400"/>
          </a:xfrm>
          <a:prstGeom prst="rect">
            <a:avLst/>
          </a:prstGeom>
          <a:solidFill>
            <a:schemeClr val="bg1"/>
          </a:solidFill>
          <a:ln w="9525" algn="ctr">
            <a:solidFill>
              <a:schemeClr val="bg1"/>
            </a:solidFill>
            <a:miter lim="800000"/>
            <a:headEnd/>
            <a:tailEnd/>
          </a:ln>
          <a:effectLst/>
        </p:spPr>
        <p:txBody>
          <a:bodyPr wrap="none" anchor="ctr"/>
          <a:lstStyle/>
          <a:p>
            <a:pPr algn="ctr"/>
            <a:r>
              <a:rPr lang="en-US">
                <a:latin typeface="Comic Sans MS" pitchFamily="66" charset="0"/>
              </a:rPr>
              <a:t>Arakawa, Met. Mono. No.46, 1993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04800" y="1066800"/>
            <a:ext cx="8458200" cy="5486400"/>
          </a:xfrm>
        </p:spPr>
        <p:txBody>
          <a:bodyPr/>
          <a:lstStyle/>
          <a:p>
            <a:pPr marL="0" indent="0" algn="just" eaLnBrk="1" hangingPunct="1">
              <a:lnSpc>
                <a:spcPct val="90000"/>
              </a:lnSpc>
            </a:pPr>
            <a:r>
              <a:rPr lang="en-US" sz="2400" smtClean="0">
                <a:solidFill>
                  <a:srgbClr val="CC3300"/>
                </a:solidFill>
                <a:latin typeface="Comic Sans MS" pitchFamily="66" charset="0"/>
              </a:rPr>
              <a:t>Since convective parameterization represents the effects of sub-grid scale processes on the grid variables, it is called an implicit parameterization</a:t>
            </a:r>
          </a:p>
          <a:p>
            <a:pPr marL="0" indent="0" algn="just" eaLnBrk="1" hangingPunct="1">
              <a:lnSpc>
                <a:spcPct val="90000"/>
              </a:lnSpc>
            </a:pPr>
            <a:r>
              <a:rPr lang="en-US" sz="2800" smtClean="0">
                <a:solidFill>
                  <a:srgbClr val="0000FF"/>
                </a:solidFill>
                <a:latin typeface="Comic Sans MS" pitchFamily="66" charset="0"/>
              </a:rPr>
              <a:t> </a:t>
            </a:r>
            <a:r>
              <a:rPr lang="en-US" sz="2400" smtClean="0">
                <a:solidFill>
                  <a:srgbClr val="0000FF"/>
                </a:solidFill>
                <a:latin typeface="Comic Sans MS" pitchFamily="66" charset="0"/>
              </a:rPr>
              <a:t>Convective parameterization can be conceptualized in many ways and can be separated into some basic types (Mapes 1997).</a:t>
            </a:r>
          </a:p>
          <a:p>
            <a:pPr marL="0" indent="0" algn="just" eaLnBrk="1" hangingPunct="1">
              <a:lnSpc>
                <a:spcPct val="90000"/>
              </a:lnSpc>
            </a:pPr>
            <a:endParaRPr lang="en-US" sz="200" smtClean="0">
              <a:solidFill>
                <a:srgbClr val="0000FF"/>
              </a:solidFill>
              <a:latin typeface="Comic Sans MS" pitchFamily="66" charset="0"/>
            </a:endParaRPr>
          </a:p>
          <a:p>
            <a:pPr marL="0" indent="0" algn="just" eaLnBrk="1" hangingPunct="1">
              <a:lnSpc>
                <a:spcPct val="90000"/>
              </a:lnSpc>
            </a:pPr>
            <a:r>
              <a:rPr lang="en-US" sz="2400" smtClean="0">
                <a:latin typeface="Comic Sans MS" pitchFamily="66" charset="0"/>
              </a:rPr>
              <a:t>Convective parameterization can be grouped as deep-layer control schemes and low level control schemes.</a:t>
            </a:r>
          </a:p>
          <a:p>
            <a:pPr marL="0" indent="0" algn="just" eaLnBrk="1" hangingPunct="1">
              <a:lnSpc>
                <a:spcPct val="90000"/>
              </a:lnSpc>
            </a:pPr>
            <a:r>
              <a:rPr lang="en-US" sz="2800" i="1" smtClean="0">
                <a:latin typeface="Comic Sans MS" pitchFamily="66" charset="0"/>
              </a:rPr>
              <a:t> </a:t>
            </a:r>
            <a:r>
              <a:rPr lang="en-US" sz="2200" i="1" smtClean="0">
                <a:solidFill>
                  <a:srgbClr val="FF0000"/>
                </a:solidFill>
                <a:latin typeface="Comic Sans MS" pitchFamily="66" charset="0"/>
              </a:rPr>
              <a:t>Deep layer control schemes relates the creation of CAPE by large scale processes to the development of convection. These schemes could be termed “supply side” approaches as it is assumed that convection consumes the CAPE that is created.</a:t>
            </a:r>
          </a:p>
          <a:p>
            <a:pPr marL="0" indent="0" algn="just" eaLnBrk="1" hangingPunct="1">
              <a:lnSpc>
                <a:spcPct val="90000"/>
              </a:lnSpc>
            </a:pPr>
            <a:r>
              <a:rPr lang="en-US" sz="2200" i="1" smtClean="0">
                <a:solidFill>
                  <a:srgbClr val="006600"/>
                </a:solidFill>
                <a:latin typeface="Comic Sans MS" pitchFamily="66" charset="0"/>
              </a:rPr>
              <a:t>Low level control schemes tie the development of convection to the initiation processes by which CINE is removed.</a:t>
            </a:r>
            <a:endParaRPr lang="en-US" sz="2800" smtClean="0">
              <a:solidFill>
                <a:srgbClr val="0000FF"/>
              </a:solidFill>
              <a:latin typeface="Comic Sans MS" pitchFamily="66" charset="0"/>
            </a:endParaRPr>
          </a:p>
        </p:txBody>
      </p:sp>
      <p:sp>
        <p:nvSpPr>
          <p:cNvPr id="40963" name="Text Box 4"/>
          <p:cNvSpPr txBox="1">
            <a:spLocks noChangeArrowheads="1"/>
          </p:cNvSpPr>
          <p:nvPr/>
        </p:nvSpPr>
        <p:spPr bwMode="auto">
          <a:xfrm>
            <a:off x="685800" y="381000"/>
            <a:ext cx="4114800" cy="457200"/>
          </a:xfrm>
          <a:prstGeom prst="rect">
            <a:avLst/>
          </a:prstGeom>
          <a:noFill/>
          <a:ln w="9525" algn="ctr">
            <a:noFill/>
            <a:miter lim="800000"/>
            <a:headEnd/>
            <a:tailEnd/>
          </a:ln>
          <a:effectLst/>
        </p:spPr>
        <p:txBody>
          <a:bodyPr>
            <a:spAutoFit/>
          </a:bodyPr>
          <a:lstStyle/>
          <a:p>
            <a:pPr marL="342900" indent="-342900" algn="just">
              <a:spcBef>
                <a:spcPct val="50000"/>
              </a:spcBef>
              <a:buFontTx/>
              <a:buChar char="•"/>
            </a:pPr>
            <a:endParaRPr lang="en-US" sz="2400">
              <a:latin typeface="Comic Sans MS" pitchFamily="66" charset="0"/>
            </a:endParaRPr>
          </a:p>
        </p:txBody>
      </p:sp>
      <p:sp>
        <p:nvSpPr>
          <p:cNvPr id="40964" name="Text Box 5"/>
          <p:cNvSpPr txBox="1">
            <a:spLocks noChangeArrowheads="1"/>
          </p:cNvSpPr>
          <p:nvPr/>
        </p:nvSpPr>
        <p:spPr bwMode="auto">
          <a:xfrm>
            <a:off x="685800" y="381000"/>
            <a:ext cx="6934200" cy="457200"/>
          </a:xfrm>
          <a:prstGeom prst="rect">
            <a:avLst/>
          </a:prstGeom>
          <a:noFill/>
          <a:ln w="9525" algn="ctr">
            <a:noFill/>
            <a:miter lim="800000"/>
            <a:headEnd/>
            <a:tailEnd/>
          </a:ln>
          <a:effectLst/>
        </p:spPr>
        <p:txBody>
          <a:bodyPr>
            <a:spAutoFit/>
          </a:bodyPr>
          <a:lstStyle/>
          <a:p>
            <a:pPr marL="342900" indent="-342900" algn="just">
              <a:spcBef>
                <a:spcPct val="50000"/>
              </a:spcBef>
            </a:pPr>
            <a:r>
              <a:rPr lang="en-US" sz="2400" b="1">
                <a:solidFill>
                  <a:srgbClr val="0000FF"/>
                </a:solidFill>
                <a:latin typeface="Comic Sans MS" pitchFamily="66" charset="0"/>
              </a:rPr>
              <a:t>Conceptualizing cumulus parameterization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7"/>
          <p:cNvSpPr txBox="1">
            <a:spLocks noChangeArrowheads="1"/>
          </p:cNvSpPr>
          <p:nvPr/>
        </p:nvSpPr>
        <p:spPr bwMode="auto">
          <a:xfrm>
            <a:off x="304800" y="1371600"/>
            <a:ext cx="8534400" cy="5201424"/>
          </a:xfrm>
          <a:prstGeom prst="rect">
            <a:avLst/>
          </a:prstGeom>
          <a:noFill/>
          <a:ln w="9525">
            <a:noFill/>
            <a:miter lim="800000"/>
            <a:headEnd/>
            <a:tailEnd/>
          </a:ln>
          <a:effectLst/>
        </p:spPr>
        <p:txBody>
          <a:bodyPr wrap="square">
            <a:spAutoFit/>
          </a:bodyPr>
          <a:lstStyle/>
          <a:p>
            <a:pPr marL="287338" marR="0" lvl="0" indent="-287338" defTabSz="914400" eaLnBrk="0" fontAlgn="auto" latinLnBrk="0" hangingPunct="0">
              <a:lnSpc>
                <a:spcPct val="100000"/>
              </a:lnSpc>
              <a:spcBef>
                <a:spcPct val="20000"/>
              </a:spcBef>
              <a:spcAft>
                <a:spcPts val="0"/>
              </a:spcAft>
              <a:buClr>
                <a:srgbClr val="000099"/>
              </a:buClr>
              <a:buSzTx/>
              <a:buFontTx/>
              <a:buChar char="•"/>
              <a:tabLst/>
              <a:defRPr/>
            </a:pPr>
            <a:r>
              <a:rPr kumimoji="0" lang="en-US" sz="2000" b="0" i="0" u="none" strike="noStrike" kern="0" cap="none" spc="0" normalizeH="0" baseline="0" noProof="0" dirty="0">
                <a:ln>
                  <a:noFill/>
                </a:ln>
                <a:effectLst/>
                <a:uLnTx/>
                <a:uFillTx/>
                <a:latin typeface="Comic Sans MS" pitchFamily="66" charset="0"/>
              </a:rPr>
              <a:t>Schemes based on moisture budgets</a:t>
            </a:r>
          </a:p>
          <a:p>
            <a:pPr marL="477838" marR="0" lvl="1" indent="0" defTabSz="914400" eaLnBrk="0" fontAlgn="auto" latinLnBrk="0" hangingPunct="0">
              <a:lnSpc>
                <a:spcPct val="100000"/>
              </a:lnSpc>
              <a:spcBef>
                <a:spcPct val="20000"/>
              </a:spcBef>
              <a:spcAft>
                <a:spcPts val="0"/>
              </a:spcAft>
              <a:buClr>
                <a:srgbClr val="0000FF"/>
              </a:buClr>
              <a:buSzTx/>
              <a:buFontTx/>
              <a:buChar char="–"/>
              <a:tabLst/>
              <a:defRPr/>
            </a:pPr>
            <a:r>
              <a:rPr kumimoji="0" lang="en-US" sz="2000" b="0" i="0" u="none" strike="noStrike" kern="0" cap="none" spc="0" normalizeH="0" baseline="0" noProof="0" dirty="0" err="1">
                <a:ln>
                  <a:noFill/>
                </a:ln>
                <a:effectLst/>
                <a:uLnTx/>
                <a:uFillTx/>
                <a:latin typeface="Comic Sans MS" pitchFamily="66" charset="0"/>
              </a:rPr>
              <a:t>Kuo</a:t>
            </a:r>
            <a:r>
              <a:rPr kumimoji="0" lang="en-US" sz="2000" b="0" i="0" u="none" strike="noStrike" kern="0" cap="none" spc="0" normalizeH="0" baseline="0" noProof="0" dirty="0">
                <a:ln>
                  <a:noFill/>
                </a:ln>
                <a:effectLst/>
                <a:uLnTx/>
                <a:uFillTx/>
                <a:latin typeface="Comic Sans MS" pitchFamily="66" charset="0"/>
              </a:rPr>
              <a:t>, 1965, 1974, </a:t>
            </a:r>
            <a:r>
              <a:rPr kumimoji="0" lang="en-US" sz="2000" b="0" i="1" u="none" strike="noStrike" kern="0" cap="none" spc="0" normalizeH="0" baseline="0" noProof="0" dirty="0">
                <a:ln>
                  <a:noFill/>
                </a:ln>
                <a:effectLst/>
                <a:uLnTx/>
                <a:uFillTx/>
                <a:latin typeface="Comic Sans MS" pitchFamily="66" charset="0"/>
              </a:rPr>
              <a:t>J. Atmos. Sci</a:t>
            </a:r>
            <a:r>
              <a:rPr kumimoji="0" lang="en-US" sz="2000" b="0" i="0" u="none" strike="noStrike" kern="0" cap="none" spc="0" normalizeH="0" baseline="0" noProof="0" dirty="0">
                <a:ln>
                  <a:noFill/>
                </a:ln>
                <a:effectLst/>
                <a:uLnTx/>
                <a:uFillTx/>
                <a:latin typeface="Comic Sans MS" pitchFamily="66" charset="0"/>
              </a:rPr>
              <a:t>.</a:t>
            </a:r>
          </a:p>
          <a:p>
            <a:pPr marL="287338" marR="0" lvl="0" indent="-287338"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Adjustment schemes</a:t>
            </a:r>
          </a:p>
          <a:p>
            <a:pPr marL="477838" marR="0" lvl="1" indent="0"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moist convective </a:t>
            </a:r>
            <a:r>
              <a:rPr kumimoji="0" lang="en-US" sz="2000" b="0" i="0" u="none" strike="noStrike" kern="0" cap="none" spc="0" normalizeH="0" baseline="0" noProof="0" dirty="0" err="1">
                <a:ln>
                  <a:noFill/>
                </a:ln>
                <a:effectLst/>
                <a:uLnTx/>
                <a:uFillTx/>
                <a:latin typeface="Comic Sans MS" pitchFamily="66" charset="0"/>
              </a:rPr>
              <a:t>adjustement</a:t>
            </a:r>
            <a:r>
              <a:rPr kumimoji="0" lang="en-US" sz="2000" b="0" i="0" u="none" strike="noStrike" kern="0" cap="none" spc="0" normalizeH="0" baseline="0" noProof="0" dirty="0">
                <a:ln>
                  <a:noFill/>
                </a:ln>
                <a:effectLst/>
                <a:uLnTx/>
                <a:uFillTx/>
                <a:latin typeface="Comic Sans MS" pitchFamily="66" charset="0"/>
              </a:rPr>
              <a:t>, </a:t>
            </a:r>
            <a:r>
              <a:rPr kumimoji="0" lang="en-US" sz="2000" b="0" i="0" u="none" strike="noStrike" kern="0" cap="none" spc="0" normalizeH="0" baseline="0" noProof="0" dirty="0" err="1">
                <a:ln>
                  <a:noFill/>
                </a:ln>
                <a:effectLst/>
                <a:uLnTx/>
                <a:uFillTx/>
                <a:latin typeface="Comic Sans MS" pitchFamily="66" charset="0"/>
              </a:rPr>
              <a:t>Manabe</a:t>
            </a:r>
            <a:r>
              <a:rPr kumimoji="0" lang="en-US" sz="2000" b="0" i="0" u="none" strike="noStrike" kern="0" cap="none" spc="0" normalizeH="0" baseline="0" noProof="0" dirty="0">
                <a:ln>
                  <a:noFill/>
                </a:ln>
                <a:effectLst/>
                <a:uLnTx/>
                <a:uFillTx/>
                <a:latin typeface="Comic Sans MS" pitchFamily="66" charset="0"/>
              </a:rPr>
              <a:t>, 1965, </a:t>
            </a:r>
            <a:r>
              <a:rPr kumimoji="0" lang="en-US" sz="2000" b="0" i="1" u="none" strike="noStrike" kern="0" cap="none" spc="0" normalizeH="0" baseline="0" noProof="0" dirty="0">
                <a:ln>
                  <a:noFill/>
                </a:ln>
                <a:effectLst/>
                <a:uLnTx/>
                <a:uFillTx/>
                <a:latin typeface="Comic Sans MS" pitchFamily="66" charset="0"/>
              </a:rPr>
              <a:t>Mon. </a:t>
            </a:r>
            <a:r>
              <a:rPr kumimoji="0" lang="en-US" sz="2000" b="0" i="1" u="none" strike="noStrike" kern="0" cap="none" spc="0" normalizeH="0" baseline="0" noProof="0" dirty="0" err="1">
                <a:ln>
                  <a:noFill/>
                </a:ln>
                <a:effectLst/>
                <a:uLnTx/>
                <a:uFillTx/>
                <a:latin typeface="Comic Sans MS" pitchFamily="66" charset="0"/>
              </a:rPr>
              <a:t>Wea</a:t>
            </a:r>
            <a:r>
              <a:rPr kumimoji="0" lang="en-US" sz="2000" b="0" i="1" u="none" strike="noStrike" kern="0" cap="none" spc="0" normalizeH="0" baseline="0" noProof="0" dirty="0">
                <a:ln>
                  <a:noFill/>
                </a:ln>
                <a:effectLst/>
                <a:uLnTx/>
                <a:uFillTx/>
                <a:latin typeface="Comic Sans MS" pitchFamily="66" charset="0"/>
              </a:rPr>
              <a:t>. Rev</a:t>
            </a:r>
            <a:r>
              <a:rPr kumimoji="0" lang="en-US" sz="2000" b="0" i="0" u="none" strike="noStrike" kern="0" cap="none" spc="0" normalizeH="0" baseline="0" noProof="0" dirty="0">
                <a:ln>
                  <a:noFill/>
                </a:ln>
                <a:effectLst/>
                <a:uLnTx/>
                <a:uFillTx/>
                <a:latin typeface="Comic Sans MS" pitchFamily="66" charset="0"/>
              </a:rPr>
              <a:t>.</a:t>
            </a:r>
          </a:p>
          <a:p>
            <a:pPr marL="477838" marR="0" lvl="1" indent="0"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penetrative adjustment scheme, Betts and Miller, 1986, </a:t>
            </a:r>
            <a:r>
              <a:rPr kumimoji="0" lang="en-US" sz="2000" b="0" i="1" u="none" strike="noStrike" kern="0" cap="none" spc="0" normalizeH="0" baseline="0" noProof="0" dirty="0">
                <a:ln>
                  <a:noFill/>
                </a:ln>
                <a:effectLst/>
                <a:uLnTx/>
                <a:uFillTx/>
                <a:latin typeface="Comic Sans MS" pitchFamily="66" charset="0"/>
              </a:rPr>
              <a:t>Quart. J. Roy. Met. Soc</a:t>
            </a:r>
            <a:r>
              <a:rPr kumimoji="0" lang="en-US" sz="2000" b="0" i="0" u="none" strike="noStrike" kern="0" cap="none" spc="0" normalizeH="0" baseline="0" noProof="0" dirty="0">
                <a:ln>
                  <a:noFill/>
                </a:ln>
                <a:effectLst/>
                <a:uLnTx/>
                <a:uFillTx/>
                <a:latin typeface="Comic Sans MS" pitchFamily="66" charset="0"/>
              </a:rPr>
              <a:t>., Betts-Miller-</a:t>
            </a:r>
            <a:r>
              <a:rPr kumimoji="0" lang="en-US" sz="2000" b="0" i="0" u="none" strike="noStrike" kern="0" cap="none" spc="0" normalizeH="0" baseline="0" noProof="0" dirty="0" err="1">
                <a:ln>
                  <a:noFill/>
                </a:ln>
                <a:effectLst/>
                <a:uLnTx/>
                <a:uFillTx/>
                <a:latin typeface="Comic Sans MS" pitchFamily="66" charset="0"/>
              </a:rPr>
              <a:t>Janic</a:t>
            </a:r>
            <a:endParaRPr kumimoji="0" lang="en-US" sz="2000" b="0" i="0" u="none" strike="noStrike" kern="0" cap="none" spc="0" normalizeH="0" baseline="0" noProof="0" dirty="0">
              <a:ln>
                <a:noFill/>
              </a:ln>
              <a:effectLst/>
              <a:uLnTx/>
              <a:uFillTx/>
              <a:latin typeface="Comic Sans MS" pitchFamily="66" charset="0"/>
            </a:endParaRPr>
          </a:p>
          <a:p>
            <a:pPr marL="287338" marR="0" lvl="0" indent="-287338"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Mass-flux schemes (</a:t>
            </a:r>
            <a:r>
              <a:rPr kumimoji="0" lang="en-US" sz="2000" b="0" i="0" u="none" strike="noStrike" kern="0" cap="none" spc="0" normalizeH="0" baseline="0" noProof="0" dirty="0" err="1">
                <a:ln>
                  <a:noFill/>
                </a:ln>
                <a:effectLst/>
                <a:uLnTx/>
                <a:uFillTx/>
                <a:latin typeface="Comic Sans MS" pitchFamily="66" charset="0"/>
              </a:rPr>
              <a:t>bulk+spectral</a:t>
            </a:r>
            <a:r>
              <a:rPr kumimoji="0" lang="en-US" sz="2000" b="0" i="0" u="none" strike="noStrike" kern="0" cap="none" spc="0" normalizeH="0" baseline="0" noProof="0" dirty="0">
                <a:ln>
                  <a:noFill/>
                </a:ln>
                <a:effectLst/>
                <a:uLnTx/>
                <a:uFillTx/>
                <a:latin typeface="Comic Sans MS" pitchFamily="66" charset="0"/>
              </a:rPr>
              <a:t>)</a:t>
            </a:r>
          </a:p>
          <a:p>
            <a:pPr marL="477838" marR="0" lvl="1" indent="0"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entraining plume - spectral model, Arakawa and Schubert, 1974, </a:t>
            </a:r>
            <a:r>
              <a:rPr kumimoji="0" lang="en-US" sz="2000" b="0" i="1" u="none" strike="noStrike" kern="0" cap="none" spc="0" normalizeH="0" baseline="0" noProof="0" dirty="0">
                <a:ln>
                  <a:noFill/>
                </a:ln>
                <a:effectLst/>
                <a:uLnTx/>
                <a:uFillTx/>
                <a:latin typeface="Comic Sans MS" pitchFamily="66" charset="0"/>
              </a:rPr>
              <a:t>J. Atmos. Sci</a:t>
            </a:r>
            <a:r>
              <a:rPr kumimoji="0" lang="en-US" sz="2000" b="0" i="0" u="none" strike="noStrike" kern="0" cap="none" spc="0" normalizeH="0" baseline="0" noProof="0" dirty="0">
                <a:ln>
                  <a:noFill/>
                </a:ln>
                <a:effectLst/>
                <a:uLnTx/>
                <a:uFillTx/>
                <a:latin typeface="Comic Sans MS" pitchFamily="66" charset="0"/>
              </a:rPr>
              <a:t>. </a:t>
            </a:r>
          </a:p>
          <a:p>
            <a:pPr marL="477838" marR="0" lvl="1" indent="0"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Entraining/detraining plume - bulk model, e.g., </a:t>
            </a:r>
            <a:r>
              <a:rPr kumimoji="0" lang="en-US" sz="2000" b="0" i="0" u="none" strike="noStrike" kern="0" cap="none" spc="0" normalizeH="0" baseline="0" noProof="0" dirty="0" err="1">
                <a:ln>
                  <a:noFill/>
                </a:ln>
                <a:effectLst/>
                <a:uLnTx/>
                <a:uFillTx/>
                <a:latin typeface="Comic Sans MS" pitchFamily="66" charset="0"/>
              </a:rPr>
              <a:t>Bougeault</a:t>
            </a:r>
            <a:r>
              <a:rPr kumimoji="0" lang="en-US" sz="2000" b="0" i="0" u="none" strike="noStrike" kern="0" cap="none" spc="0" normalizeH="0" baseline="0" noProof="0" dirty="0">
                <a:ln>
                  <a:noFill/>
                </a:ln>
                <a:effectLst/>
                <a:uLnTx/>
                <a:uFillTx/>
                <a:latin typeface="Comic Sans MS" pitchFamily="66" charset="0"/>
              </a:rPr>
              <a:t>, 1985, </a:t>
            </a:r>
            <a:r>
              <a:rPr kumimoji="0" lang="en-US" sz="2000" b="0" i="1" u="none" strike="noStrike" kern="0" cap="none" spc="0" normalizeH="0" baseline="0" noProof="0" dirty="0">
                <a:ln>
                  <a:noFill/>
                </a:ln>
                <a:effectLst/>
                <a:uLnTx/>
                <a:uFillTx/>
                <a:latin typeface="Comic Sans MS" pitchFamily="66" charset="0"/>
              </a:rPr>
              <a:t>Mon. </a:t>
            </a:r>
            <a:r>
              <a:rPr kumimoji="0" lang="en-US" sz="2000" b="0" i="1" u="none" strike="noStrike" kern="0" cap="none" spc="0" normalizeH="0" baseline="0" noProof="0" dirty="0" err="1">
                <a:ln>
                  <a:noFill/>
                </a:ln>
                <a:effectLst/>
                <a:uLnTx/>
                <a:uFillTx/>
                <a:latin typeface="Comic Sans MS" pitchFamily="66" charset="0"/>
              </a:rPr>
              <a:t>Wea</a:t>
            </a:r>
            <a:r>
              <a:rPr kumimoji="0" lang="en-US" sz="2000" b="0" i="1" u="none" strike="noStrike" kern="0" cap="none" spc="0" normalizeH="0" baseline="0" noProof="0" dirty="0">
                <a:ln>
                  <a:noFill/>
                </a:ln>
                <a:effectLst/>
                <a:uLnTx/>
                <a:uFillTx/>
                <a:latin typeface="Comic Sans MS" pitchFamily="66" charset="0"/>
              </a:rPr>
              <a:t>. Rev</a:t>
            </a:r>
            <a:r>
              <a:rPr kumimoji="0" lang="en-US" sz="2000" b="0" i="0" u="none" strike="noStrike" kern="0" cap="none" spc="0" normalizeH="0" baseline="0" noProof="0" dirty="0">
                <a:ln>
                  <a:noFill/>
                </a:ln>
                <a:effectLst/>
                <a:uLnTx/>
                <a:uFillTx/>
                <a:latin typeface="Comic Sans MS" pitchFamily="66" charset="0"/>
              </a:rPr>
              <a:t>., </a:t>
            </a:r>
            <a:r>
              <a:rPr kumimoji="0" lang="en-US" sz="2000" b="0" i="0" u="none" strike="noStrike" kern="0" cap="none" spc="0" normalizeH="0" baseline="0" noProof="0" dirty="0" err="1">
                <a:ln>
                  <a:noFill/>
                </a:ln>
                <a:effectLst/>
                <a:uLnTx/>
                <a:uFillTx/>
                <a:latin typeface="Comic Sans MS" pitchFamily="66" charset="0"/>
              </a:rPr>
              <a:t>Tiedtke</a:t>
            </a:r>
            <a:r>
              <a:rPr kumimoji="0" lang="en-US" sz="2000" b="0" i="0" u="none" strike="noStrike" kern="0" cap="none" spc="0" normalizeH="0" baseline="0" noProof="0" dirty="0">
                <a:ln>
                  <a:noFill/>
                </a:ln>
                <a:effectLst/>
                <a:uLnTx/>
                <a:uFillTx/>
                <a:latin typeface="Comic Sans MS" pitchFamily="66" charset="0"/>
              </a:rPr>
              <a:t>, 1989, </a:t>
            </a:r>
            <a:r>
              <a:rPr kumimoji="0" lang="en-US" sz="2000" b="0" i="1" u="none" strike="noStrike" kern="0" cap="none" spc="0" normalizeH="0" baseline="0" noProof="0" dirty="0">
                <a:ln>
                  <a:noFill/>
                </a:ln>
                <a:effectLst/>
                <a:uLnTx/>
                <a:uFillTx/>
                <a:latin typeface="Comic Sans MS" pitchFamily="66" charset="0"/>
              </a:rPr>
              <a:t>Mon. </a:t>
            </a:r>
            <a:r>
              <a:rPr kumimoji="0" lang="en-US" sz="2000" b="0" i="1" u="none" strike="noStrike" kern="0" cap="none" spc="0" normalizeH="0" baseline="0" noProof="0" dirty="0" err="1">
                <a:ln>
                  <a:noFill/>
                </a:ln>
                <a:effectLst/>
                <a:uLnTx/>
                <a:uFillTx/>
                <a:latin typeface="Comic Sans MS" pitchFamily="66" charset="0"/>
              </a:rPr>
              <a:t>Wea</a:t>
            </a:r>
            <a:r>
              <a:rPr kumimoji="0" lang="en-US" sz="2000" b="0" i="1" u="none" strike="noStrike" kern="0" cap="none" spc="0" normalizeH="0" baseline="0" noProof="0" dirty="0">
                <a:ln>
                  <a:noFill/>
                </a:ln>
                <a:effectLst/>
                <a:uLnTx/>
                <a:uFillTx/>
                <a:latin typeface="Comic Sans MS" pitchFamily="66" charset="0"/>
              </a:rPr>
              <a:t>. Rev</a:t>
            </a:r>
            <a:r>
              <a:rPr kumimoji="0" lang="en-US" sz="2000" b="0" i="0" u="none" strike="noStrike" kern="0" cap="none" spc="0" normalizeH="0" baseline="0" noProof="0" dirty="0">
                <a:ln>
                  <a:noFill/>
                </a:ln>
                <a:effectLst/>
                <a:uLnTx/>
                <a:uFillTx/>
                <a:latin typeface="Comic Sans MS" pitchFamily="66" charset="0"/>
              </a:rPr>
              <a:t>., Gregory and </a:t>
            </a:r>
            <a:r>
              <a:rPr kumimoji="0" lang="en-US" sz="2000" b="0" i="0" u="none" strike="noStrike" kern="0" cap="none" spc="0" normalizeH="0" baseline="0" noProof="0" dirty="0" err="1">
                <a:ln>
                  <a:noFill/>
                </a:ln>
                <a:effectLst/>
                <a:uLnTx/>
                <a:uFillTx/>
                <a:latin typeface="Comic Sans MS" pitchFamily="66" charset="0"/>
              </a:rPr>
              <a:t>Rowntree</a:t>
            </a:r>
            <a:r>
              <a:rPr kumimoji="0" lang="en-US" sz="2000" b="0" i="0" u="none" strike="noStrike" kern="0" cap="none" spc="0" normalizeH="0" baseline="0" noProof="0" dirty="0">
                <a:ln>
                  <a:noFill/>
                </a:ln>
                <a:effectLst/>
                <a:uLnTx/>
                <a:uFillTx/>
                <a:latin typeface="Comic Sans MS" pitchFamily="66" charset="0"/>
              </a:rPr>
              <a:t>, 1990, </a:t>
            </a:r>
            <a:r>
              <a:rPr kumimoji="0" lang="en-US" sz="2000" b="0" i="1" u="none" strike="noStrike" kern="0" cap="none" spc="0" normalizeH="0" baseline="0" noProof="0" dirty="0">
                <a:ln>
                  <a:noFill/>
                </a:ln>
                <a:effectLst/>
                <a:uLnTx/>
                <a:uFillTx/>
                <a:latin typeface="Comic Sans MS" pitchFamily="66" charset="0"/>
              </a:rPr>
              <a:t>Mon. </a:t>
            </a:r>
            <a:r>
              <a:rPr kumimoji="0" lang="en-US" sz="2000" b="0" i="1" u="none" strike="noStrike" kern="0" cap="none" spc="0" normalizeH="0" baseline="0" noProof="0" dirty="0" err="1">
                <a:ln>
                  <a:noFill/>
                </a:ln>
                <a:effectLst/>
                <a:uLnTx/>
                <a:uFillTx/>
                <a:latin typeface="Comic Sans MS" pitchFamily="66" charset="0"/>
              </a:rPr>
              <a:t>Wea</a:t>
            </a:r>
            <a:r>
              <a:rPr kumimoji="0" lang="en-US" sz="2000" b="0" i="1" u="none" strike="noStrike" kern="0" cap="none" spc="0" normalizeH="0" baseline="0" noProof="0" dirty="0">
                <a:ln>
                  <a:noFill/>
                </a:ln>
                <a:effectLst/>
                <a:uLnTx/>
                <a:uFillTx/>
                <a:latin typeface="Comic Sans MS" pitchFamily="66" charset="0"/>
              </a:rPr>
              <a:t> . Rev</a:t>
            </a:r>
            <a:r>
              <a:rPr kumimoji="0" lang="en-US" sz="2000" b="0" i="0" u="none" strike="noStrike" kern="0" cap="none" spc="0" normalizeH="0" baseline="0" noProof="0" dirty="0">
                <a:ln>
                  <a:noFill/>
                </a:ln>
                <a:effectLst/>
                <a:uLnTx/>
                <a:uFillTx/>
                <a:latin typeface="Comic Sans MS" pitchFamily="66" charset="0"/>
              </a:rPr>
              <a:t>., </a:t>
            </a:r>
            <a:r>
              <a:rPr kumimoji="0" lang="en-US" sz="2000" b="0" i="0" u="none" strike="noStrike" kern="0" cap="none" spc="0" normalizeH="0" baseline="0" noProof="0" dirty="0" err="1">
                <a:ln>
                  <a:noFill/>
                </a:ln>
                <a:effectLst/>
                <a:uLnTx/>
                <a:uFillTx/>
                <a:latin typeface="Comic Sans MS" pitchFamily="66" charset="0"/>
              </a:rPr>
              <a:t>Kain</a:t>
            </a:r>
            <a:r>
              <a:rPr kumimoji="0" lang="en-US" sz="2000" b="0" i="0" u="none" strike="noStrike" kern="0" cap="none" spc="0" normalizeH="0" baseline="0" noProof="0" dirty="0">
                <a:ln>
                  <a:noFill/>
                </a:ln>
                <a:effectLst/>
                <a:uLnTx/>
                <a:uFillTx/>
                <a:latin typeface="Comic Sans MS" pitchFamily="66" charset="0"/>
              </a:rPr>
              <a:t> and Fritsch, 1990, </a:t>
            </a:r>
            <a:r>
              <a:rPr kumimoji="0" lang="en-US" sz="2000" b="0" i="1" u="none" strike="noStrike" kern="0" cap="none" spc="0" normalizeH="0" baseline="0" noProof="0" dirty="0">
                <a:ln>
                  <a:noFill/>
                </a:ln>
                <a:effectLst/>
                <a:uLnTx/>
                <a:uFillTx/>
                <a:latin typeface="Comic Sans MS" pitchFamily="66" charset="0"/>
              </a:rPr>
              <a:t>J. Atmos. Sci</a:t>
            </a:r>
            <a:r>
              <a:rPr kumimoji="0" lang="en-US" sz="2000" b="0" i="0" u="none" strike="noStrike" kern="0" cap="none" spc="0" normalizeH="0" baseline="0" noProof="0" dirty="0">
                <a:ln>
                  <a:noFill/>
                </a:ln>
                <a:effectLst/>
                <a:uLnTx/>
                <a:uFillTx/>
                <a:latin typeface="Comic Sans MS" pitchFamily="66" charset="0"/>
              </a:rPr>
              <a:t>., Donner , 1993, </a:t>
            </a:r>
            <a:r>
              <a:rPr kumimoji="0" lang="en-US" sz="2000" b="0" i="1" u="none" strike="noStrike" kern="0" cap="none" spc="0" normalizeH="0" baseline="0" noProof="0" dirty="0">
                <a:ln>
                  <a:noFill/>
                </a:ln>
                <a:effectLst/>
                <a:uLnTx/>
                <a:uFillTx/>
                <a:latin typeface="Comic Sans MS" pitchFamily="66" charset="0"/>
              </a:rPr>
              <a:t>J. Atmos. Sci</a:t>
            </a:r>
            <a:r>
              <a:rPr kumimoji="0" lang="en-US" sz="2000" b="0" i="0" u="none" strike="noStrike" kern="0" cap="none" spc="0" normalizeH="0" baseline="0" noProof="0" dirty="0">
                <a:ln>
                  <a:noFill/>
                </a:ln>
                <a:effectLst/>
                <a:uLnTx/>
                <a:uFillTx/>
                <a:latin typeface="Comic Sans MS" pitchFamily="66" charset="0"/>
              </a:rPr>
              <a:t>., </a:t>
            </a:r>
            <a:r>
              <a:rPr kumimoji="0" lang="en-US" sz="2000" b="0" i="0" u="none" strike="noStrike" kern="0" cap="none" spc="0" normalizeH="0" baseline="0" noProof="0" dirty="0" err="1">
                <a:ln>
                  <a:noFill/>
                </a:ln>
                <a:effectLst/>
                <a:uLnTx/>
                <a:uFillTx/>
                <a:latin typeface="Comic Sans MS" pitchFamily="66" charset="0"/>
              </a:rPr>
              <a:t>Bechtold</a:t>
            </a:r>
            <a:r>
              <a:rPr kumimoji="0" lang="en-US" sz="2000" b="0" i="0" u="none" strike="noStrike" kern="0" cap="none" spc="0" normalizeH="0" baseline="0" noProof="0" dirty="0">
                <a:ln>
                  <a:noFill/>
                </a:ln>
                <a:effectLst/>
                <a:uLnTx/>
                <a:uFillTx/>
                <a:latin typeface="Comic Sans MS" pitchFamily="66" charset="0"/>
              </a:rPr>
              <a:t> et al 2001, </a:t>
            </a:r>
            <a:r>
              <a:rPr kumimoji="0" lang="en-US" sz="2000" b="0" i="1" u="none" strike="noStrike" kern="0" cap="none" spc="0" normalizeH="0" baseline="0" noProof="0" dirty="0">
                <a:ln>
                  <a:noFill/>
                </a:ln>
                <a:effectLst/>
                <a:uLnTx/>
                <a:uFillTx/>
                <a:latin typeface="Comic Sans MS" pitchFamily="66" charset="0"/>
              </a:rPr>
              <a:t>Quart. J. Roy. Met. Soc.</a:t>
            </a:r>
          </a:p>
          <a:p>
            <a:pPr marL="477838" marR="0" lvl="1" indent="0" defTabSz="914400" eaLnBrk="0" fontAlgn="auto" latinLnBrk="0" hangingPunct="0">
              <a:lnSpc>
                <a:spcPct val="100000"/>
              </a:lnSpc>
              <a:spcBef>
                <a:spcPct val="20000"/>
              </a:spcBef>
              <a:spcAft>
                <a:spcPts val="0"/>
              </a:spcAft>
              <a:buClrTx/>
              <a:buSzTx/>
              <a:buFontTx/>
              <a:buChar char="–"/>
              <a:tabLst/>
              <a:defRPr/>
            </a:pPr>
            <a:r>
              <a:rPr kumimoji="0" lang="en-US" sz="2000" b="0" i="0" u="none" strike="noStrike" kern="0" cap="none" spc="0" normalizeH="0" baseline="0" noProof="0" dirty="0">
                <a:ln>
                  <a:noFill/>
                </a:ln>
                <a:effectLst/>
                <a:uLnTx/>
                <a:uFillTx/>
                <a:latin typeface="Comic Sans MS" pitchFamily="66" charset="0"/>
              </a:rPr>
              <a:t>episodic mixing, Emanuel, 1991, </a:t>
            </a:r>
            <a:r>
              <a:rPr kumimoji="0" lang="en-US" sz="2000" b="0" i="1" u="none" strike="noStrike" kern="0" cap="none" spc="0" normalizeH="0" baseline="0" noProof="0" dirty="0">
                <a:ln>
                  <a:noFill/>
                </a:ln>
                <a:effectLst/>
                <a:uLnTx/>
                <a:uFillTx/>
                <a:latin typeface="Comic Sans MS" pitchFamily="66" charset="0"/>
              </a:rPr>
              <a:t>J. Atmos. Sci</a:t>
            </a:r>
            <a:r>
              <a:rPr kumimoji="0" lang="en-US" sz="2000" b="0" i="0" u="none" strike="noStrike" kern="0" cap="none" spc="0" normalizeH="0" baseline="0" noProof="0" dirty="0">
                <a:ln>
                  <a:noFill/>
                </a:ln>
                <a:effectLst/>
                <a:uLnTx/>
                <a:uFillTx/>
                <a:latin typeface="Comic Sans MS" pitchFamily="66" charset="0"/>
              </a:rPr>
              <a:t>. </a:t>
            </a:r>
            <a:endParaRPr kumimoji="0" lang="en-GB" sz="2000" b="0" i="0" u="none" strike="noStrike" kern="0" cap="none" spc="0" normalizeH="0" baseline="0" noProof="0" dirty="0">
              <a:ln>
                <a:noFill/>
              </a:ln>
              <a:effectLst/>
              <a:uLnTx/>
              <a:uFillTx/>
              <a:latin typeface="Comic Sans MS" pitchFamily="66" charset="0"/>
            </a:endParaRPr>
          </a:p>
        </p:txBody>
      </p:sp>
      <p:sp>
        <p:nvSpPr>
          <p:cNvPr id="5" name="Rectangle 1026"/>
          <p:cNvSpPr txBox="1">
            <a:spLocks noChangeArrowheads="1"/>
          </p:cNvSpPr>
          <p:nvPr/>
        </p:nvSpPr>
        <p:spPr>
          <a:xfrm>
            <a:off x="685800" y="3810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Comic Sans MS" pitchFamily="66" charset="0"/>
                <a:ea typeface="+mj-ea"/>
                <a:cs typeface="+mj-cs"/>
              </a:rPr>
              <a:t>Types of convection schemes</a:t>
            </a:r>
            <a:endParaRPr kumimoji="0" lang="en-GB" sz="3600" b="0" i="0" u="none" strike="noStrike" kern="0" cap="none" spc="0" normalizeH="0" baseline="0" noProof="0" dirty="0">
              <a:ln>
                <a:noFill/>
              </a:ln>
              <a:solidFill>
                <a:schemeClr val="tx2"/>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381000" y="381000"/>
            <a:ext cx="8458200" cy="6408738"/>
          </a:xfrm>
          <a:prstGeom prst="rect">
            <a:avLst/>
          </a:prstGeom>
          <a:noFill/>
          <a:ln w="9525">
            <a:noFill/>
            <a:miter lim="800000"/>
            <a:headEnd/>
            <a:tailEnd/>
          </a:ln>
          <a:effectLst/>
        </p:spPr>
        <p:txBody>
          <a:bodyPr>
            <a:spAutoFit/>
          </a:bodyPr>
          <a:lstStyle/>
          <a:p>
            <a:pPr>
              <a:buFontTx/>
              <a:buChar char="•"/>
            </a:pPr>
            <a:r>
              <a:rPr lang="en-US">
                <a:latin typeface="Comic Sans MS" pitchFamily="66" charset="0"/>
              </a:rPr>
              <a:t>There are a number of uncertainties in modeling clouds and their associated processes such as those shown below fig. </a:t>
            </a:r>
          </a:p>
          <a:p>
            <a:pPr>
              <a:buFontTx/>
              <a:buChar char="•"/>
            </a:pPr>
            <a:endParaRPr lang="en-US">
              <a:latin typeface="Comic Sans MS" pitchFamily="66" charset="0"/>
            </a:endParaRPr>
          </a:p>
          <a:p>
            <a:pPr algn="just">
              <a:buFontTx/>
              <a:buChar char="•"/>
            </a:pPr>
            <a:r>
              <a:rPr lang="en-US"/>
              <a:t> </a:t>
            </a:r>
            <a:r>
              <a:rPr lang="en-US">
                <a:solidFill>
                  <a:srgbClr val="0000FF"/>
                </a:solidFill>
                <a:latin typeface="Comic Sans MS" pitchFamily="66" charset="0"/>
              </a:rPr>
              <a:t>we do not adequately understand what determines the rate of entrainment of “environmental” air into the updrafts, or how entrainment affects the evolution of a convective cloud system.</a:t>
            </a:r>
          </a:p>
          <a:p>
            <a:pPr>
              <a:buFontTx/>
              <a:buChar char="•"/>
            </a:pPr>
            <a:endParaRPr lang="en-US">
              <a:latin typeface="Comic Sans MS" pitchFamily="66" charset="0"/>
            </a:endParaRPr>
          </a:p>
          <a:p>
            <a:pPr algn="just">
              <a:buFontTx/>
              <a:buChar char="•"/>
            </a:pPr>
            <a:r>
              <a:rPr lang="en-US">
                <a:solidFill>
                  <a:srgbClr val="006600"/>
                </a:solidFill>
                <a:latin typeface="Comic Sans MS" pitchFamily="66" charset="0"/>
              </a:rPr>
              <a:t>Cumulus entrainment entails the dilution of convective updraft by dry, cool environmental air.</a:t>
            </a:r>
            <a:r>
              <a:rPr lang="en-US"/>
              <a:t> </a:t>
            </a:r>
          </a:p>
          <a:p>
            <a:pPr algn="just">
              <a:buFontTx/>
              <a:buChar char="•"/>
            </a:pPr>
            <a:endParaRPr lang="en-US"/>
          </a:p>
          <a:p>
            <a:pPr algn="just">
              <a:buFontTx/>
              <a:buChar char="•"/>
            </a:pPr>
            <a:r>
              <a:rPr lang="en-US">
                <a:solidFill>
                  <a:srgbClr val="0000FF"/>
                </a:solidFill>
                <a:latin typeface="Comic Sans MS" pitchFamily="66" charset="0"/>
              </a:rPr>
              <a:t>Current parameterizations incorporate the effects of entrainment through simple assumptions (e.g., Lin and Arakawa 1997a b)</a:t>
            </a:r>
          </a:p>
          <a:p>
            <a:pPr algn="just">
              <a:buFontTx/>
              <a:buChar char="•"/>
            </a:pPr>
            <a:endParaRPr lang="en-US">
              <a:solidFill>
                <a:srgbClr val="0000FF"/>
              </a:solidFill>
              <a:latin typeface="Comic Sans MS" pitchFamily="66" charset="0"/>
            </a:endParaRPr>
          </a:p>
          <a:p>
            <a:pPr algn="just">
              <a:buFontTx/>
              <a:buChar char="•"/>
            </a:pPr>
            <a:r>
              <a:rPr lang="en-US">
                <a:solidFill>
                  <a:srgbClr val="006600"/>
                </a:solidFill>
                <a:latin typeface="Comic Sans MS" pitchFamily="66" charset="0"/>
              </a:rPr>
              <a:t>The environment of the hot towers is typically assumed to be uniform, but in reality its properties vary on unresolved scales, due in part to the humid corpses of deceased cumuli.</a:t>
            </a:r>
          </a:p>
          <a:p>
            <a:pPr algn="just">
              <a:buFontTx/>
              <a:buChar char="•"/>
            </a:pPr>
            <a:endParaRPr lang="en-US">
              <a:solidFill>
                <a:srgbClr val="006600"/>
              </a:solidFill>
              <a:latin typeface="Comic Sans MS" pitchFamily="66" charset="0"/>
            </a:endParaRPr>
          </a:p>
          <a:p>
            <a:pPr algn="just">
              <a:buFontTx/>
              <a:buChar char="•"/>
            </a:pPr>
            <a:r>
              <a:rPr lang="en-US">
                <a:latin typeface="Comic Sans MS" pitchFamily="66" charset="0"/>
              </a:rPr>
              <a:t> </a:t>
            </a:r>
            <a:r>
              <a:rPr lang="en-US">
                <a:solidFill>
                  <a:srgbClr val="0000CC"/>
                </a:solidFill>
                <a:latin typeface="Comic Sans MS" pitchFamily="66" charset="0"/>
              </a:rPr>
              <a:t>The properties of the entrained air must, therefore, depend on which part of the variable environment in which an updraft happens to find itself. In addition, the representation of microphysical processes is extremely crude.</a:t>
            </a:r>
            <a:r>
              <a:rPr lang="en-US">
                <a:latin typeface="Comic Sans MS" pitchFamily="66" charset="0"/>
              </a:rPr>
              <a:t> </a:t>
            </a:r>
          </a:p>
          <a:p>
            <a:pPr algn="just">
              <a:buFontTx/>
              <a:buChar char="•"/>
            </a:pPr>
            <a:endParaRPr lang="en-US">
              <a:latin typeface="Comic Sans MS" pitchFamily="66" charset="0"/>
            </a:endParaRPr>
          </a:p>
          <a:p>
            <a:pPr algn="just">
              <a:buFontTx/>
              <a:buChar char="•"/>
            </a:pPr>
            <a:r>
              <a:rPr lang="en-US">
                <a:solidFill>
                  <a:srgbClr val="006600"/>
                </a:solidFill>
                <a:latin typeface="Comic Sans MS" pitchFamily="66" charset="0"/>
              </a:rPr>
              <a:t>The cloud dynamics is highly simplified in large-scale models.</a:t>
            </a:r>
          </a:p>
          <a:p>
            <a:endParaRPr lang="en-US">
              <a:latin typeface="Comic Sans MS" pitchFamily="66" charset="0"/>
            </a:endParaRPr>
          </a:p>
        </p:txBody>
      </p:sp>
      <p:sp>
        <p:nvSpPr>
          <p:cNvPr id="44035" name="Text Box 6"/>
          <p:cNvSpPr txBox="1">
            <a:spLocks noChangeArrowheads="1"/>
          </p:cNvSpPr>
          <p:nvPr/>
        </p:nvSpPr>
        <p:spPr bwMode="auto">
          <a:xfrm>
            <a:off x="685800" y="0"/>
            <a:ext cx="3352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4036" name="Text Box 7"/>
          <p:cNvSpPr txBox="1">
            <a:spLocks noChangeArrowheads="1"/>
          </p:cNvSpPr>
          <p:nvPr/>
        </p:nvSpPr>
        <p:spPr bwMode="auto">
          <a:xfrm>
            <a:off x="1752600" y="0"/>
            <a:ext cx="4267200" cy="366713"/>
          </a:xfrm>
          <a:prstGeom prst="rect">
            <a:avLst/>
          </a:prstGeom>
          <a:noFill/>
          <a:ln w="9525">
            <a:noFill/>
            <a:miter lim="800000"/>
            <a:headEnd/>
            <a:tailEnd/>
          </a:ln>
          <a:effectLst/>
        </p:spPr>
        <p:txBody>
          <a:bodyPr>
            <a:spAutoFit/>
          </a:bodyPr>
          <a:lstStyle/>
          <a:p>
            <a:pPr algn="ctr">
              <a:spcBef>
                <a:spcPct val="50000"/>
              </a:spcBef>
            </a:pPr>
            <a:r>
              <a:rPr lang="en-US">
                <a:solidFill>
                  <a:srgbClr val="FF0000"/>
                </a:solidFill>
                <a:latin typeface="Comic Sans MS" pitchFamily="66" charset="0"/>
              </a:rPr>
              <a:t>Point of uncertainties</a:t>
            </a:r>
          </a:p>
        </p:txBody>
      </p:sp>
      <p:sp>
        <p:nvSpPr>
          <p:cNvPr id="5" name="TextBox 4"/>
          <p:cNvSpPr txBox="1"/>
          <p:nvPr/>
        </p:nvSpPr>
        <p:spPr>
          <a:xfrm>
            <a:off x="7162800" y="6324600"/>
            <a:ext cx="1981200" cy="381000"/>
          </a:xfrm>
          <a:prstGeom prst="rect">
            <a:avLst/>
          </a:prstGeom>
          <a:noFill/>
        </p:spPr>
        <p:txBody>
          <a:bodyPr wrap="square" rtlCol="0">
            <a:spAutoFit/>
          </a:bodyPr>
          <a:lstStyle/>
          <a:p>
            <a:r>
              <a:rPr lang="en-US" dirty="0" smtClean="0">
                <a:latin typeface="Comic Sans MS" pitchFamily="66" charset="0"/>
              </a:rPr>
              <a:t>Arakawa 2004</a:t>
            </a:r>
            <a:endParaRPr lang="en-IN"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219200"/>
            <a:ext cx="77724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en-US" sz="3200" kern="0" dirty="0" smtClean="0">
                <a:solidFill>
                  <a:srgbClr val="000000"/>
                </a:solidFill>
                <a:effectLst/>
                <a:latin typeface="Tahoma"/>
              </a:rPr>
              <a:t>How can we predict Climate (50 </a:t>
            </a:r>
            <a:r>
              <a:rPr lang="en-US" altLang="en-US" sz="3200" kern="0" dirty="0" err="1" smtClean="0">
                <a:solidFill>
                  <a:srgbClr val="000000"/>
                </a:solidFill>
                <a:effectLst/>
                <a:latin typeface="Tahoma"/>
              </a:rPr>
              <a:t>yrs</a:t>
            </a:r>
            <a:r>
              <a:rPr lang="en-US" altLang="en-US" sz="3200" kern="0" dirty="0" smtClean="0">
                <a:solidFill>
                  <a:srgbClr val="000000"/>
                </a:solidFill>
                <a:effectLst/>
                <a:latin typeface="Tahoma"/>
              </a:rPr>
              <a:t>)</a:t>
            </a:r>
          </a:p>
          <a:p>
            <a:pPr eaLnBrk="1" hangingPunct="1">
              <a:buFontTx/>
              <a:buNone/>
              <a:defRPr/>
            </a:pPr>
            <a:r>
              <a:rPr lang="en-US" altLang="en-US" sz="3200" kern="0" dirty="0" smtClean="0">
                <a:solidFill>
                  <a:srgbClr val="000000"/>
                </a:solidFill>
                <a:effectLst/>
                <a:latin typeface="Tahoma"/>
              </a:rPr>
              <a:t>if we can’t predict Weather (10 days)?</a:t>
            </a:r>
          </a:p>
          <a:p>
            <a:pPr eaLnBrk="1" hangingPunct="1">
              <a:buFontTx/>
              <a:buNone/>
              <a:defRPr/>
            </a:pPr>
            <a:endParaRPr lang="en-US" altLang="en-US" sz="3200" kern="0" dirty="0" smtClean="0">
              <a:solidFill>
                <a:srgbClr val="000000"/>
              </a:solidFill>
              <a:latin typeface="Tahoma"/>
            </a:endParaRPr>
          </a:p>
          <a:p>
            <a:pPr eaLnBrk="1" hangingPunct="1">
              <a:buFontTx/>
              <a:buNone/>
              <a:defRPr/>
            </a:pPr>
            <a:r>
              <a:rPr lang="en-US" altLang="en-US" sz="3200" kern="0" dirty="0" smtClean="0">
                <a:solidFill>
                  <a:srgbClr val="000000"/>
                </a:solidFill>
                <a:latin typeface="Tahoma"/>
              </a:rPr>
              <a:t>				</a:t>
            </a:r>
            <a:endParaRPr lang="en-US" altLang="en-US" kern="0" dirty="0" smtClean="0">
              <a:solidFill>
                <a:srgbClr val="000000"/>
              </a:solidFill>
              <a:latin typeface="Tahoma"/>
            </a:endParaRPr>
          </a:p>
        </p:txBody>
      </p:sp>
      <p:pic>
        <p:nvPicPr>
          <p:cNvPr id="3" name="Picture 4" descr="figure1 "/>
          <p:cNvPicPr>
            <a:picLocks noChangeAspect="1" noChangeArrowheads="1"/>
          </p:cNvPicPr>
          <p:nvPr/>
        </p:nvPicPr>
        <p:blipFill>
          <a:blip r:embed="rId2" cstate="print"/>
          <a:srcRect t="66725"/>
          <a:stretch>
            <a:fillRect/>
          </a:stretch>
        </p:blipFill>
        <p:spPr bwMode="auto">
          <a:xfrm>
            <a:off x="2514600" y="3657600"/>
            <a:ext cx="3962400" cy="2133600"/>
          </a:xfrm>
          <a:prstGeom prst="rect">
            <a:avLst/>
          </a:prstGeom>
          <a:noFill/>
          <a:ln w="9525">
            <a:noFill/>
            <a:miter lim="800000"/>
            <a:headEnd/>
            <a:tailEnd/>
          </a:ln>
        </p:spPr>
      </p:pic>
      <p:sp>
        <p:nvSpPr>
          <p:cNvPr id="4" name="Text Box 6"/>
          <p:cNvSpPr txBox="1">
            <a:spLocks noChangeArrowheads="1"/>
          </p:cNvSpPr>
          <p:nvPr/>
        </p:nvSpPr>
        <p:spPr bwMode="auto">
          <a:xfrm>
            <a:off x="3586163" y="2895600"/>
            <a:ext cx="190341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en-US" altLang="en-US" sz="3200" kern="0" dirty="0">
                <a:solidFill>
                  <a:srgbClr val="000000"/>
                </a:solidFill>
                <a:effectLst>
                  <a:outerShdw blurRad="38100" dist="38100" dir="2700000" algn="tl">
                    <a:srgbClr val="C0C0C0"/>
                  </a:outerShdw>
                </a:effectLst>
              </a:rPr>
              <a:t>Statistics!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a:stretch>
            <a:fillRect/>
          </a:stretch>
        </p:blipFill>
        <p:spPr bwMode="auto">
          <a:xfrm>
            <a:off x="304800" y="457200"/>
            <a:ext cx="8382000" cy="5562600"/>
          </a:xfrm>
          <a:prstGeom prst="rect">
            <a:avLst/>
          </a:prstGeom>
          <a:noFill/>
          <a:ln w="9525">
            <a:noFill/>
            <a:miter lim="800000"/>
            <a:headEnd/>
            <a:tailEnd/>
          </a:ln>
          <a:effectLst/>
        </p:spPr>
      </p:pic>
      <p:sp>
        <p:nvSpPr>
          <p:cNvPr id="45059" name="Rectangle 5"/>
          <p:cNvSpPr>
            <a:spLocks noChangeArrowheads="1"/>
          </p:cNvSpPr>
          <p:nvPr/>
        </p:nvSpPr>
        <p:spPr bwMode="auto">
          <a:xfrm>
            <a:off x="6248400" y="6248400"/>
            <a:ext cx="2209800" cy="381000"/>
          </a:xfrm>
          <a:prstGeom prst="rect">
            <a:avLst/>
          </a:prstGeom>
          <a:solidFill>
            <a:schemeClr val="bg1"/>
          </a:solidFill>
          <a:ln w="9525">
            <a:solidFill>
              <a:schemeClr val="bg1"/>
            </a:solidFill>
            <a:miter lim="800000"/>
            <a:headEnd/>
            <a:tailEnd/>
          </a:ln>
          <a:effectLst/>
        </p:spPr>
        <p:txBody>
          <a:bodyPr wrap="none" anchor="ctr"/>
          <a:lstStyle/>
          <a:p>
            <a:pPr algn="ctr"/>
            <a:r>
              <a:rPr lang="en-US"/>
              <a:t>Arakawa 2004, Jour. Of Climate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81000" y="304800"/>
            <a:ext cx="8077200"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Comic Sans MS" pitchFamily="66" charset="0"/>
                <a:ea typeface="+mj-ea"/>
                <a:cs typeface="+mj-cs"/>
              </a:rPr>
              <a:t>Task of convection </a:t>
            </a:r>
            <a:r>
              <a:rPr kumimoji="0" lang="en-US" sz="3600" b="0" i="0" u="none" strike="noStrike" kern="0" cap="none" spc="0" normalizeH="0" baseline="0" noProof="0" dirty="0" err="1" smtClean="0">
                <a:ln>
                  <a:noFill/>
                </a:ln>
                <a:solidFill>
                  <a:schemeClr val="tx2"/>
                </a:solidFill>
                <a:effectLst/>
                <a:uLnTx/>
                <a:uFillTx/>
                <a:latin typeface="Comic Sans MS" pitchFamily="66" charset="0"/>
                <a:ea typeface="+mj-ea"/>
                <a:cs typeface="+mj-cs"/>
              </a:rPr>
              <a:t>parametrization</a:t>
            </a:r>
            <a:r>
              <a:rPr kumimoji="0" lang="en-US" sz="3600" b="0" i="0" u="none" strike="noStrike" kern="0" cap="none" spc="0" normalizeH="0" baseline="0" noProof="0" dirty="0" smtClean="0">
                <a:ln>
                  <a:noFill/>
                </a:ln>
                <a:solidFill>
                  <a:schemeClr val="tx2"/>
                </a:solidFill>
                <a:effectLst/>
                <a:uLnTx/>
                <a:uFillTx/>
                <a:latin typeface="Comic Sans MS" pitchFamily="66" charset="0"/>
                <a:ea typeface="+mj-ea"/>
                <a:cs typeface="+mj-cs"/>
              </a:rPr>
              <a:t> </a:t>
            </a: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r>
              <a:rPr kumimoji="0" lang="en-US" sz="2000" b="0" i="0" u="none" strike="noStrike" kern="0" cap="none" spc="0" normalizeH="0" baseline="0" noProof="0" dirty="0" smtClean="0">
                <a:ln>
                  <a:noFill/>
                </a:ln>
                <a:solidFill>
                  <a:schemeClr val="tx2"/>
                </a:solidFill>
                <a:effectLst/>
                <a:uLnTx/>
                <a:uFillTx/>
                <a:latin typeface="+mj-lt"/>
                <a:ea typeface="+mj-ea"/>
                <a:cs typeface="+mj-cs"/>
              </a:rPr>
              <a:t>total Q1 and Q2</a:t>
            </a:r>
            <a:endParaRPr kumimoji="0" lang="en-US" sz="20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 Box 1027"/>
          <p:cNvSpPr txBox="1">
            <a:spLocks noChangeArrowheads="1"/>
          </p:cNvSpPr>
          <p:nvPr/>
        </p:nvSpPr>
        <p:spPr bwMode="auto">
          <a:xfrm>
            <a:off x="152400" y="1295400"/>
            <a:ext cx="8610600" cy="1200329"/>
          </a:xfrm>
          <a:prstGeom prst="rect">
            <a:avLst/>
          </a:prstGeom>
          <a:noFill/>
          <a:ln w="9525">
            <a:noFill/>
            <a:miter lim="800000"/>
            <a:headEnd/>
            <a:tailEnd/>
          </a:ln>
          <a:effectLst/>
        </p:spPr>
        <p:txBody>
          <a:bodyPr wrap="square"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effectLst/>
                <a:uLnTx/>
                <a:uFillTx/>
                <a:latin typeface="Comic Sans MS" pitchFamily="66" charset="0"/>
              </a:rPr>
              <a:t>To calculate the collective effects of an ensemble of convective clouds in a  model column as a function of grid-scale variables</a:t>
            </a:r>
          </a:p>
        </p:txBody>
      </p:sp>
      <p:sp>
        <p:nvSpPr>
          <p:cNvPr id="6" name="Text Box 1029"/>
          <p:cNvSpPr txBox="1">
            <a:spLocks noChangeArrowheads="1"/>
          </p:cNvSpPr>
          <p:nvPr/>
        </p:nvSpPr>
        <p:spPr bwMode="auto">
          <a:xfrm>
            <a:off x="384432" y="2514600"/>
            <a:ext cx="7997568" cy="461665"/>
          </a:xfrm>
          <a:prstGeom prst="rect">
            <a:avLst/>
          </a:prstGeom>
          <a:noFill/>
          <a:ln w="9525">
            <a:noFill/>
            <a:miter lim="800000"/>
            <a:headEnd/>
            <a:tailEnd/>
          </a:ln>
          <a:effectLst/>
        </p:spPr>
        <p:txBody>
          <a:bodyPr wrap="square"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lang="en-US" sz="2400" kern="0" dirty="0" smtClean="0">
                <a:latin typeface="Comic Sans MS" pitchFamily="66" charset="0"/>
              </a:rPr>
              <a:t>T</a:t>
            </a:r>
            <a:r>
              <a:rPr kumimoji="0" lang="en-US" sz="2400" b="0" i="0" u="none" strike="noStrike" kern="0" cap="none" spc="0" normalizeH="0" baseline="0" noProof="0" dirty="0" err="1" smtClean="0">
                <a:ln>
                  <a:noFill/>
                </a:ln>
                <a:effectLst/>
                <a:uLnTx/>
                <a:uFillTx/>
                <a:latin typeface="Comic Sans MS" pitchFamily="66" charset="0"/>
              </a:rPr>
              <a:t>hese</a:t>
            </a:r>
            <a:r>
              <a:rPr kumimoji="0" lang="en-US" sz="2400" b="0" i="0" u="none" strike="noStrike" kern="0" cap="none" spc="0" normalizeH="0" baseline="0" noProof="0" dirty="0" smtClean="0">
                <a:ln>
                  <a:noFill/>
                </a:ln>
                <a:effectLst/>
                <a:uLnTx/>
                <a:uFillTx/>
                <a:latin typeface="Comic Sans MS" pitchFamily="66" charset="0"/>
              </a:rPr>
              <a:t> </a:t>
            </a:r>
            <a:r>
              <a:rPr kumimoji="0" lang="en-US" sz="2400" b="0" i="0" u="none" strike="noStrike" kern="0" cap="none" spc="0" normalizeH="0" baseline="0" noProof="0" dirty="0">
                <a:ln>
                  <a:noFill/>
                </a:ln>
                <a:effectLst/>
                <a:uLnTx/>
                <a:uFillTx/>
                <a:latin typeface="Comic Sans MS" pitchFamily="66" charset="0"/>
              </a:rPr>
              <a:t>effects are represented by Q</a:t>
            </a:r>
            <a:r>
              <a:rPr kumimoji="0" lang="en-US" sz="2400" b="0" i="0" u="none" strike="noStrike" kern="0" cap="none" spc="0" normalizeH="0" baseline="-25000" noProof="0" dirty="0">
                <a:ln>
                  <a:noFill/>
                </a:ln>
                <a:effectLst/>
                <a:uLnTx/>
                <a:uFillTx/>
                <a:latin typeface="Comic Sans MS" pitchFamily="66" charset="0"/>
              </a:rPr>
              <a:t>1</a:t>
            </a:r>
            <a:r>
              <a:rPr kumimoji="0" lang="en-US" sz="2400" b="0" i="0" u="none" strike="noStrike" kern="0" cap="none" spc="0" normalizeH="0" baseline="0" noProof="0" dirty="0">
                <a:ln>
                  <a:noFill/>
                </a:ln>
                <a:effectLst/>
                <a:uLnTx/>
                <a:uFillTx/>
                <a:latin typeface="Comic Sans MS" pitchFamily="66" charset="0"/>
              </a:rPr>
              <a:t>-Q</a:t>
            </a:r>
            <a:r>
              <a:rPr kumimoji="0" lang="en-US" sz="2400" b="0" i="0" u="none" strike="noStrike" kern="0" cap="none" spc="0" normalizeH="0" baseline="-25000" noProof="0" dirty="0">
                <a:ln>
                  <a:noFill/>
                </a:ln>
                <a:effectLst/>
                <a:uLnTx/>
                <a:uFillTx/>
                <a:latin typeface="Comic Sans MS" pitchFamily="66" charset="0"/>
              </a:rPr>
              <a:t>R</a:t>
            </a:r>
            <a:r>
              <a:rPr kumimoji="0" lang="en-US" sz="2400" b="0" i="0" u="none" strike="noStrike" kern="0" cap="none" spc="0" normalizeH="0" baseline="0" noProof="0" dirty="0">
                <a:ln>
                  <a:noFill/>
                </a:ln>
                <a:effectLst/>
                <a:uLnTx/>
                <a:uFillTx/>
                <a:latin typeface="Comic Sans MS" pitchFamily="66" charset="0"/>
              </a:rPr>
              <a:t>, Q</a:t>
            </a:r>
            <a:r>
              <a:rPr kumimoji="0" lang="en-US" sz="2400" b="0" i="0" u="none" strike="noStrike" kern="0" cap="none" spc="0" normalizeH="0" baseline="-25000" noProof="0" dirty="0">
                <a:ln>
                  <a:noFill/>
                </a:ln>
                <a:effectLst/>
                <a:uLnTx/>
                <a:uFillTx/>
                <a:latin typeface="Comic Sans MS" pitchFamily="66" charset="0"/>
              </a:rPr>
              <a:t>2</a:t>
            </a:r>
            <a:r>
              <a:rPr kumimoji="0" lang="en-US" sz="2400" b="0" i="0" u="none" strike="noStrike" kern="0" cap="none" spc="0" normalizeH="0" baseline="0" noProof="0" dirty="0">
                <a:ln>
                  <a:noFill/>
                </a:ln>
                <a:solidFill>
                  <a:srgbClr val="000099"/>
                </a:solidFill>
                <a:effectLst/>
                <a:uLnTx/>
                <a:uFillTx/>
                <a:latin typeface="Comic Sans MS" pitchFamily="66" charset="0"/>
              </a:rPr>
              <a:t> </a:t>
            </a:r>
          </a:p>
        </p:txBody>
      </p:sp>
      <p:graphicFrame>
        <p:nvGraphicFramePr>
          <p:cNvPr id="335874" name="Object 2"/>
          <p:cNvGraphicFramePr>
            <a:graphicFrameLocks noChangeAspect="1"/>
          </p:cNvGraphicFramePr>
          <p:nvPr/>
        </p:nvGraphicFramePr>
        <p:xfrm>
          <a:off x="746125" y="3886200"/>
          <a:ext cx="3532188" cy="722313"/>
        </p:xfrm>
        <a:graphic>
          <a:graphicData uri="http://schemas.openxmlformats.org/presentationml/2006/ole">
            <p:oleObj spid="_x0000_s335874" name="Equation" r:id="rId3" imgW="2171520" imgH="444240" progId="Equation.3">
              <p:embed/>
            </p:oleObj>
          </a:graphicData>
        </a:graphic>
      </p:graphicFrame>
      <p:pic>
        <p:nvPicPr>
          <p:cNvPr id="8" name="Picture 1032" descr="H:\powerpoint\pictures\q1_q2_marshall.jpg"/>
          <p:cNvPicPr>
            <a:picLocks noChangeAspect="1" noChangeArrowheads="1"/>
          </p:cNvPicPr>
          <p:nvPr/>
        </p:nvPicPr>
        <p:blipFill>
          <a:blip r:embed="rId4" cstate="print"/>
          <a:srcRect/>
          <a:stretch>
            <a:fillRect/>
          </a:stretch>
        </p:blipFill>
        <p:spPr bwMode="auto">
          <a:xfrm>
            <a:off x="5334000" y="3048000"/>
            <a:ext cx="3657600" cy="2749550"/>
          </a:xfrm>
          <a:prstGeom prst="rect">
            <a:avLst/>
          </a:prstGeom>
          <a:noFill/>
        </p:spPr>
      </p:pic>
      <p:sp>
        <p:nvSpPr>
          <p:cNvPr id="10" name="Text Box 1030"/>
          <p:cNvSpPr txBox="1">
            <a:spLocks noChangeArrowheads="1"/>
          </p:cNvSpPr>
          <p:nvPr/>
        </p:nvSpPr>
        <p:spPr bwMode="auto">
          <a:xfrm>
            <a:off x="304800" y="5782270"/>
            <a:ext cx="8839200" cy="923330"/>
          </a:xfrm>
          <a:prstGeom prst="rect">
            <a:avLst/>
          </a:prstGeom>
          <a:noFill/>
          <a:ln w="9525">
            <a:noFill/>
            <a:miter lim="800000"/>
            <a:headEnd/>
            <a:tailEnd/>
          </a:ln>
          <a:effectLst/>
        </p:spPr>
        <p:txBody>
          <a:bodyPr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omic Sans MS" pitchFamily="66" charset="0"/>
              </a:rPr>
              <a:t>Hence:</a:t>
            </a:r>
            <a:r>
              <a:rPr kumimoji="0" lang="en-US" sz="1800" b="0" i="0" u="none" strike="noStrike" kern="0" cap="none" spc="0" normalizeH="0" baseline="0" noProof="0" dirty="0">
                <a:ln>
                  <a:noFill/>
                </a:ln>
                <a:solidFill>
                  <a:srgbClr val="000099"/>
                </a:solidFill>
                <a:effectLst/>
                <a:uLnTx/>
                <a:uFillTx/>
                <a:latin typeface="Comic Sans MS" pitchFamily="66" charset="0"/>
              </a:rPr>
              <a:t> </a:t>
            </a:r>
            <a:r>
              <a:rPr kumimoji="0" lang="en-US" sz="1800" b="0" i="0" u="none" strike="noStrike" kern="0" cap="none" spc="0" normalizeH="0" baseline="0" noProof="0" dirty="0" err="1">
                <a:ln>
                  <a:noFill/>
                </a:ln>
                <a:solidFill>
                  <a:srgbClr val="000099"/>
                </a:solidFill>
                <a:effectLst/>
                <a:uLnTx/>
                <a:uFillTx/>
                <a:latin typeface="Comic Sans MS" pitchFamily="66" charset="0"/>
              </a:rPr>
              <a:t>parametrization</a:t>
            </a:r>
            <a:r>
              <a:rPr kumimoji="0" lang="en-US" sz="1800" b="0" i="0" u="none" strike="noStrike" kern="0" cap="none" spc="0" normalizeH="0" baseline="0" noProof="0" dirty="0">
                <a:ln>
                  <a:noFill/>
                </a:ln>
                <a:solidFill>
                  <a:srgbClr val="000099"/>
                </a:solidFill>
                <a:effectLst/>
                <a:uLnTx/>
                <a:uFillTx/>
                <a:latin typeface="Comic Sans MS" pitchFamily="66" charset="0"/>
              </a:rPr>
              <a:t> needs to describe </a:t>
            </a:r>
            <a:r>
              <a:rPr kumimoji="0" lang="en-US" sz="1800" b="0" i="0" u="none" strike="noStrike" kern="0" cap="none" spc="0" normalizeH="0" baseline="0" noProof="0" dirty="0">
                <a:ln>
                  <a:noFill/>
                </a:ln>
                <a:solidFill>
                  <a:srgbClr val="FF0000"/>
                </a:solidFill>
                <a:effectLst/>
                <a:uLnTx/>
                <a:uFillTx/>
                <a:latin typeface="Comic Sans MS" pitchFamily="66" charset="0"/>
              </a:rPr>
              <a:t>CONVECTIVE CONTRIBUTIONS</a:t>
            </a:r>
            <a:r>
              <a:rPr kumimoji="0" lang="en-US" sz="1800" b="0" i="0" u="none" strike="noStrike" kern="0" cap="none" spc="0" normalizeH="0" baseline="0" noProof="0" dirty="0">
                <a:ln>
                  <a:noFill/>
                </a:ln>
                <a:solidFill>
                  <a:srgbClr val="000099"/>
                </a:solidFill>
                <a:effectLst/>
                <a:uLnTx/>
                <a:uFillTx/>
                <a:latin typeface="Comic Sans MS" pitchFamily="66" charset="0"/>
              </a:rPr>
              <a:t> to Q1/Q2: condensation/evaporation and transport terms and their vertical distribution</a:t>
            </a:r>
            <a:r>
              <a:rPr kumimoji="0" lang="en-US" sz="1800" b="0" i="0" u="none" strike="noStrike" kern="0" cap="none" spc="0" normalizeH="0" baseline="0" noProof="0" dirty="0">
                <a:ln>
                  <a:noFill/>
                </a:ln>
                <a:solidFill>
                  <a:srgbClr val="FFFFFF"/>
                </a:solidFill>
                <a:effectLst/>
                <a:uLnTx/>
                <a:uFillTx/>
                <a:latin typeface="Times New Roman"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14400"/>
            <a:ext cx="8458200"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Comic Sans MS" pitchFamily="66" charset="0"/>
                <a:ea typeface="+mj-ea"/>
                <a:cs typeface="+mj-cs"/>
              </a:rPr>
              <a:t>Task of convection </a:t>
            </a:r>
            <a:r>
              <a:rPr kumimoji="0" lang="en-US" sz="2800" b="0" i="0" u="none" strike="noStrike" kern="0" cap="none" spc="0" normalizeH="0" baseline="0" noProof="0" dirty="0" err="1" smtClean="0">
                <a:ln>
                  <a:noFill/>
                </a:ln>
                <a:solidFill>
                  <a:schemeClr val="tx2"/>
                </a:solidFill>
                <a:effectLst/>
                <a:uLnTx/>
                <a:uFillTx/>
                <a:latin typeface="Comic Sans MS" pitchFamily="66" charset="0"/>
                <a:ea typeface="+mj-ea"/>
                <a:cs typeface="+mj-cs"/>
              </a:rPr>
              <a:t>parametrization</a:t>
            </a:r>
            <a:r>
              <a:rPr kumimoji="0" lang="en-US" sz="4400" b="0" i="0" u="none" strike="noStrike" kern="0" cap="none" spc="0" normalizeH="0" baseline="0" noProof="0" dirty="0" smtClean="0">
                <a:ln>
                  <a:noFill/>
                </a:ln>
                <a:solidFill>
                  <a:schemeClr val="tx2"/>
                </a:solidFill>
                <a:effectLst/>
                <a:uLnTx/>
                <a:uFillTx/>
                <a:latin typeface="+mj-lt"/>
                <a:ea typeface="+mj-ea"/>
                <a:cs typeface="+mj-cs"/>
              </a:rPr>
              <a:t/>
            </a:r>
            <a:br>
              <a:rPr kumimoji="0" lang="en-US" sz="4400" b="0" i="0" u="none" strike="noStrike" kern="0" cap="none" spc="0" normalizeH="0" baseline="0" noProof="0" dirty="0" smtClean="0">
                <a:ln>
                  <a:noFill/>
                </a:ln>
                <a:solidFill>
                  <a:schemeClr val="tx2"/>
                </a:solidFill>
                <a:effectLst/>
                <a:uLnTx/>
                <a:uFillTx/>
                <a:latin typeface="+mj-lt"/>
                <a:ea typeface="+mj-ea"/>
                <a:cs typeface="+mj-cs"/>
              </a:rPr>
            </a:b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 Box 11"/>
          <p:cNvSpPr txBox="1">
            <a:spLocks noChangeArrowheads="1"/>
          </p:cNvSpPr>
          <p:nvPr/>
        </p:nvSpPr>
        <p:spPr bwMode="auto">
          <a:xfrm>
            <a:off x="533400" y="1828800"/>
            <a:ext cx="8382000" cy="457200"/>
          </a:xfrm>
          <a:prstGeom prst="rect">
            <a:avLst/>
          </a:prstGeom>
          <a:noFill/>
          <a:ln w="9525">
            <a:noFill/>
            <a:miter lim="800000"/>
            <a:headEnd/>
            <a:tailEnd/>
          </a:ln>
          <a:effectLst/>
        </p:spPr>
        <p:txBody>
          <a:bodyPr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000099"/>
                </a:solidFill>
                <a:effectLst/>
                <a:uLnTx/>
                <a:uFillTx/>
              </a:rPr>
              <a:t>Determine </a:t>
            </a:r>
            <a:r>
              <a:rPr kumimoji="0" lang="en-US" sz="2400" b="0" i="0" u="none" strike="noStrike" kern="0" cap="none" spc="0" normalizeH="0" baseline="0" noProof="0" dirty="0" smtClean="0">
                <a:ln>
                  <a:noFill/>
                </a:ln>
                <a:solidFill>
                  <a:srgbClr val="FF0000"/>
                </a:solidFill>
                <a:effectLst/>
                <a:uLnTx/>
                <a:uFillTx/>
              </a:rPr>
              <a:t>occurrence/localization</a:t>
            </a:r>
            <a:r>
              <a:rPr kumimoji="0" lang="en-US" sz="2400" b="0" i="0" u="none" strike="noStrike" kern="0" cap="none" spc="0" normalizeH="0" baseline="0" noProof="0" dirty="0" smtClean="0">
                <a:ln>
                  <a:noFill/>
                </a:ln>
                <a:solidFill>
                  <a:srgbClr val="000099"/>
                </a:solidFill>
                <a:effectLst/>
                <a:uLnTx/>
                <a:uFillTx/>
              </a:rPr>
              <a:t> </a:t>
            </a:r>
            <a:r>
              <a:rPr kumimoji="0" lang="en-US" sz="2400" b="0" i="0" u="none" strike="noStrike" kern="0" cap="none" spc="0" normalizeH="0" baseline="0" noProof="0" dirty="0">
                <a:ln>
                  <a:noFill/>
                </a:ln>
                <a:solidFill>
                  <a:srgbClr val="000099"/>
                </a:solidFill>
                <a:effectLst/>
                <a:uLnTx/>
                <a:uFillTx/>
              </a:rPr>
              <a:t>of convection</a:t>
            </a:r>
          </a:p>
        </p:txBody>
      </p:sp>
      <p:grpSp>
        <p:nvGrpSpPr>
          <p:cNvPr id="5" name="Group 12"/>
          <p:cNvGrpSpPr>
            <a:grpSpLocks/>
          </p:cNvGrpSpPr>
          <p:nvPr/>
        </p:nvGrpSpPr>
        <p:grpSpPr bwMode="auto">
          <a:xfrm>
            <a:off x="2438400" y="2571750"/>
            <a:ext cx="2693988" cy="495300"/>
            <a:chOff x="1488" y="1764"/>
            <a:chExt cx="1697" cy="312"/>
          </a:xfrm>
        </p:grpSpPr>
        <p:sp>
          <p:nvSpPr>
            <p:cNvPr id="6" name="Line 13"/>
            <p:cNvSpPr>
              <a:spLocks noChangeShapeType="1"/>
            </p:cNvSpPr>
            <p:nvPr/>
          </p:nvSpPr>
          <p:spPr bwMode="auto">
            <a:xfrm>
              <a:off x="1488" y="1920"/>
              <a:ext cx="624" cy="0"/>
            </a:xfrm>
            <a:prstGeom prst="line">
              <a:avLst/>
            </a:prstGeom>
            <a:noFill/>
            <a:ln w="38100">
              <a:solidFill>
                <a:srgbClr val="000000"/>
              </a:solidFill>
              <a:round/>
              <a:headEnd/>
              <a:tailEnd type="triangle" w="med" len="med"/>
            </a:ln>
            <a:effectLst/>
          </p:spPr>
          <p:txBody>
            <a:bodyPr wrap="none" anchor="ctr"/>
            <a:lstStyle/>
            <a:p>
              <a:endParaRPr lang="en-IN"/>
            </a:p>
          </p:txBody>
        </p:sp>
        <p:sp>
          <p:nvSpPr>
            <p:cNvPr id="7" name="Text Box 14"/>
            <p:cNvSpPr txBox="1">
              <a:spLocks noChangeArrowheads="1"/>
            </p:cNvSpPr>
            <p:nvPr/>
          </p:nvSpPr>
          <p:spPr bwMode="auto">
            <a:xfrm>
              <a:off x="2438" y="1764"/>
              <a:ext cx="747" cy="312"/>
            </a:xfrm>
            <a:prstGeom prst="rect">
              <a:avLst/>
            </a:prstGeom>
            <a:noFill/>
            <a:ln w="38100">
              <a:solidFill>
                <a:srgbClr val="000000"/>
              </a:solidFill>
              <a:miter lim="800000"/>
              <a:headEnd/>
              <a:tailEnd/>
            </a:ln>
            <a:effectLst/>
          </p:spPr>
          <p:txBody>
            <a:bodyPr wrap="none" anchor="ctr">
              <a:spAutoFit/>
            </a:bodyPr>
            <a:lstStyle/>
            <a:p>
              <a:pPr algn="ctr" eaLnBrk="0" hangingPunct="0">
                <a:spcBef>
                  <a:spcPct val="50000"/>
                </a:spcBef>
              </a:pPr>
              <a:r>
                <a:rPr lang="en-US" sz="2400">
                  <a:solidFill>
                    <a:srgbClr val="0000FF"/>
                  </a:solidFill>
                </a:rPr>
                <a:t>Trigger</a:t>
              </a:r>
              <a:endParaRPr lang="en-US" sz="2400">
                <a:solidFill>
                  <a:schemeClr val="tx1"/>
                </a:solidFill>
              </a:endParaRPr>
            </a:p>
          </p:txBody>
        </p:sp>
      </p:grpSp>
      <p:sp>
        <p:nvSpPr>
          <p:cNvPr id="9" name="Text Box 3"/>
          <p:cNvSpPr txBox="1">
            <a:spLocks noChangeArrowheads="1"/>
          </p:cNvSpPr>
          <p:nvPr/>
        </p:nvSpPr>
        <p:spPr bwMode="auto">
          <a:xfrm>
            <a:off x="457200" y="3276600"/>
            <a:ext cx="8382000" cy="822325"/>
          </a:xfrm>
          <a:prstGeom prst="rect">
            <a:avLst/>
          </a:prstGeom>
          <a:noFill/>
          <a:ln w="9525">
            <a:noFill/>
            <a:miter lim="800000"/>
            <a:headEnd/>
            <a:tailEnd/>
          </a:ln>
          <a:effectLst/>
        </p:spPr>
        <p:txBody>
          <a:bodyPr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000099"/>
                </a:solidFill>
                <a:effectLst/>
                <a:uLnTx/>
                <a:uFillTx/>
              </a:rPr>
              <a:t>Determine </a:t>
            </a:r>
            <a:r>
              <a:rPr kumimoji="0" lang="en-US" sz="2400" b="0" i="0" u="none" strike="noStrike" kern="0" cap="none" spc="0" normalizeH="0" baseline="0" noProof="0" dirty="0">
                <a:ln>
                  <a:noFill/>
                </a:ln>
                <a:solidFill>
                  <a:srgbClr val="FF0000"/>
                </a:solidFill>
                <a:effectLst/>
                <a:uLnTx/>
                <a:uFillTx/>
              </a:rPr>
              <a:t>vertical distribution</a:t>
            </a:r>
            <a:r>
              <a:rPr kumimoji="0" lang="en-US" sz="2400" b="0" i="0" u="none" strike="noStrike" kern="0" cap="none" spc="0" normalizeH="0" baseline="0" noProof="0" dirty="0">
                <a:ln>
                  <a:noFill/>
                </a:ln>
                <a:solidFill>
                  <a:srgbClr val="000099"/>
                </a:solidFill>
                <a:effectLst/>
                <a:uLnTx/>
                <a:uFillTx/>
              </a:rPr>
              <a:t> of heating, moistening and momentum changes</a:t>
            </a:r>
          </a:p>
        </p:txBody>
      </p:sp>
      <p:grpSp>
        <p:nvGrpSpPr>
          <p:cNvPr id="10" name="Group 4"/>
          <p:cNvGrpSpPr>
            <a:grpSpLocks/>
          </p:cNvGrpSpPr>
          <p:nvPr/>
        </p:nvGrpSpPr>
        <p:grpSpPr bwMode="auto">
          <a:xfrm>
            <a:off x="2438400" y="4095750"/>
            <a:ext cx="3048000" cy="495300"/>
            <a:chOff x="1488" y="1764"/>
            <a:chExt cx="1920" cy="312"/>
          </a:xfrm>
        </p:grpSpPr>
        <p:sp>
          <p:nvSpPr>
            <p:cNvPr id="11" name="Line 5"/>
            <p:cNvSpPr>
              <a:spLocks noChangeShapeType="1"/>
            </p:cNvSpPr>
            <p:nvPr/>
          </p:nvSpPr>
          <p:spPr bwMode="auto">
            <a:xfrm>
              <a:off x="1488" y="1920"/>
              <a:ext cx="624" cy="0"/>
            </a:xfrm>
            <a:prstGeom prst="line">
              <a:avLst/>
            </a:prstGeom>
            <a:noFill/>
            <a:ln w="38100">
              <a:solidFill>
                <a:srgbClr val="000000"/>
              </a:solidFill>
              <a:round/>
              <a:headEnd/>
              <a:tailEnd type="triangle" w="med" len="med"/>
            </a:ln>
            <a:effectLst/>
          </p:spPr>
          <p:txBody>
            <a:bodyPr wrap="none" anchor="ctr"/>
            <a:lstStyle/>
            <a:p>
              <a:endParaRPr lang="en-IN"/>
            </a:p>
          </p:txBody>
        </p:sp>
        <p:sp>
          <p:nvSpPr>
            <p:cNvPr id="12" name="Text Box 6"/>
            <p:cNvSpPr txBox="1">
              <a:spLocks noChangeArrowheads="1"/>
            </p:cNvSpPr>
            <p:nvPr/>
          </p:nvSpPr>
          <p:spPr bwMode="auto">
            <a:xfrm>
              <a:off x="2216" y="1764"/>
              <a:ext cx="1192" cy="312"/>
            </a:xfrm>
            <a:prstGeom prst="rect">
              <a:avLst/>
            </a:prstGeom>
            <a:noFill/>
            <a:ln w="38100">
              <a:solidFill>
                <a:srgbClr val="000000"/>
              </a:solidFill>
              <a:miter lim="800000"/>
              <a:headEnd/>
              <a:tailEnd/>
            </a:ln>
            <a:effectLst/>
          </p:spPr>
          <p:txBody>
            <a:bodyPr wrap="none" anchor="ctr">
              <a:spAutoFit/>
            </a:bodyPr>
            <a:lstStyle/>
            <a:p>
              <a:pPr algn="ctr" eaLnBrk="0" hangingPunct="0">
                <a:spcBef>
                  <a:spcPct val="50000"/>
                </a:spcBef>
              </a:pPr>
              <a:r>
                <a:rPr lang="en-US" sz="2400">
                  <a:solidFill>
                    <a:srgbClr val="0000FF"/>
                  </a:solidFill>
                </a:rPr>
                <a:t>Cloud model</a:t>
              </a:r>
              <a:endParaRPr lang="en-US" sz="2400">
                <a:solidFill>
                  <a:schemeClr val="tx1"/>
                </a:solidFill>
              </a:endParaRPr>
            </a:p>
          </p:txBody>
        </p:sp>
      </p:grpSp>
      <p:sp>
        <p:nvSpPr>
          <p:cNvPr id="14" name="Text Box 7"/>
          <p:cNvSpPr txBox="1">
            <a:spLocks noChangeArrowheads="1"/>
          </p:cNvSpPr>
          <p:nvPr/>
        </p:nvSpPr>
        <p:spPr bwMode="auto">
          <a:xfrm>
            <a:off x="457200" y="4724400"/>
            <a:ext cx="8382000" cy="822325"/>
          </a:xfrm>
          <a:prstGeom prst="rect">
            <a:avLst/>
          </a:prstGeom>
          <a:noFill/>
          <a:ln w="9525">
            <a:noFill/>
            <a:miter lim="800000"/>
            <a:headEnd/>
            <a:tailEnd/>
          </a:ln>
          <a:effectLst/>
        </p:spPr>
        <p:txBody>
          <a:bodyPr anchor="ctr">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rgbClr val="000099"/>
                </a:solidFill>
                <a:effectLst/>
                <a:uLnTx/>
                <a:uFillTx/>
              </a:rPr>
              <a:t>Determine</a:t>
            </a:r>
            <a:r>
              <a:rPr kumimoji="0" lang="en-US" sz="2400" b="0" i="0" u="none" strike="noStrike" kern="0" cap="none" spc="0" normalizeH="0" baseline="0" noProof="0" dirty="0">
                <a:ln>
                  <a:noFill/>
                </a:ln>
                <a:solidFill>
                  <a:srgbClr val="FF0000"/>
                </a:solidFill>
                <a:effectLst/>
                <a:uLnTx/>
                <a:uFillTx/>
              </a:rPr>
              <a:t> </a:t>
            </a:r>
            <a:r>
              <a:rPr kumimoji="0" lang="en-US" sz="2400" b="0" i="0" u="none" strike="noStrike" kern="0" cap="none" spc="0" normalizeH="0" baseline="0" noProof="0" dirty="0">
                <a:ln>
                  <a:noFill/>
                </a:ln>
                <a:solidFill>
                  <a:srgbClr val="000099"/>
                </a:solidFill>
                <a:effectLst/>
                <a:uLnTx/>
                <a:uFillTx/>
              </a:rPr>
              <a:t>the</a:t>
            </a:r>
            <a:r>
              <a:rPr kumimoji="0" lang="en-US" sz="2400" b="0" i="0" u="none" strike="noStrike" kern="0" cap="none" spc="0" normalizeH="0" baseline="0" noProof="0" dirty="0">
                <a:ln>
                  <a:noFill/>
                </a:ln>
                <a:solidFill>
                  <a:srgbClr val="FFFFFF"/>
                </a:solidFill>
                <a:effectLst/>
                <a:uLnTx/>
                <a:uFillTx/>
              </a:rPr>
              <a:t> </a:t>
            </a:r>
            <a:r>
              <a:rPr kumimoji="0" lang="en-US" sz="2400" b="0" i="0" u="none" strike="noStrike" kern="0" cap="none" spc="0" normalizeH="0" baseline="0" noProof="0" dirty="0">
                <a:ln>
                  <a:noFill/>
                </a:ln>
                <a:solidFill>
                  <a:srgbClr val="FF0000"/>
                </a:solidFill>
                <a:effectLst/>
                <a:uLnTx/>
                <a:uFillTx/>
              </a:rPr>
              <a:t>overall amount</a:t>
            </a:r>
            <a:r>
              <a:rPr kumimoji="0" lang="en-US" sz="2400" b="0" i="0" u="none" strike="noStrike" kern="0" cap="none" spc="0" normalizeH="0" baseline="0" noProof="0" dirty="0">
                <a:ln>
                  <a:noFill/>
                </a:ln>
                <a:solidFill>
                  <a:srgbClr val="000099"/>
                </a:solidFill>
                <a:effectLst/>
                <a:uLnTx/>
                <a:uFillTx/>
              </a:rPr>
              <a:t> of the energy conversion, convective precipitation=heat release</a:t>
            </a:r>
          </a:p>
        </p:txBody>
      </p:sp>
      <p:grpSp>
        <p:nvGrpSpPr>
          <p:cNvPr id="15" name="Group 8"/>
          <p:cNvGrpSpPr>
            <a:grpSpLocks/>
          </p:cNvGrpSpPr>
          <p:nvPr/>
        </p:nvGrpSpPr>
        <p:grpSpPr bwMode="auto">
          <a:xfrm>
            <a:off x="2362200" y="5619750"/>
            <a:ext cx="2470150" cy="495300"/>
            <a:chOff x="1536" y="2916"/>
            <a:chExt cx="1556" cy="312"/>
          </a:xfrm>
        </p:grpSpPr>
        <p:sp>
          <p:nvSpPr>
            <p:cNvPr id="16" name="Line 9"/>
            <p:cNvSpPr>
              <a:spLocks noChangeShapeType="1"/>
            </p:cNvSpPr>
            <p:nvPr/>
          </p:nvSpPr>
          <p:spPr bwMode="auto">
            <a:xfrm>
              <a:off x="1536" y="3072"/>
              <a:ext cx="624" cy="0"/>
            </a:xfrm>
            <a:prstGeom prst="line">
              <a:avLst/>
            </a:prstGeom>
            <a:noFill/>
            <a:ln w="38100">
              <a:solidFill>
                <a:srgbClr val="000000"/>
              </a:solidFill>
              <a:round/>
              <a:headEnd/>
              <a:tailEnd type="triangle" w="med" len="med"/>
            </a:ln>
            <a:effectLst/>
          </p:spPr>
          <p:txBody>
            <a:bodyPr wrap="none" anchor="ctr"/>
            <a:lstStyle/>
            <a:p>
              <a:endParaRPr lang="en-IN"/>
            </a:p>
          </p:txBody>
        </p:sp>
        <p:sp>
          <p:nvSpPr>
            <p:cNvPr id="17" name="Text Box 10"/>
            <p:cNvSpPr txBox="1">
              <a:spLocks noChangeArrowheads="1"/>
            </p:cNvSpPr>
            <p:nvPr/>
          </p:nvSpPr>
          <p:spPr bwMode="auto">
            <a:xfrm>
              <a:off x="2326" y="2916"/>
              <a:ext cx="766" cy="312"/>
            </a:xfrm>
            <a:prstGeom prst="rect">
              <a:avLst/>
            </a:prstGeom>
            <a:noFill/>
            <a:ln w="38100">
              <a:solidFill>
                <a:srgbClr val="000000"/>
              </a:solidFill>
              <a:miter lim="800000"/>
              <a:headEnd/>
              <a:tailEnd/>
            </a:ln>
            <a:effectLst/>
          </p:spPr>
          <p:txBody>
            <a:bodyPr wrap="none" anchor="ctr">
              <a:spAutoFit/>
            </a:bodyPr>
            <a:lstStyle/>
            <a:p>
              <a:pPr algn="ctr" eaLnBrk="0" hangingPunct="0">
                <a:spcBef>
                  <a:spcPct val="50000"/>
                </a:spcBef>
              </a:pPr>
              <a:r>
                <a:rPr lang="en-US" sz="2400">
                  <a:solidFill>
                    <a:srgbClr val="0000FF"/>
                  </a:solidFill>
                </a:rPr>
                <a:t>Closure</a:t>
              </a:r>
              <a:endParaRPr lang="en-US" sz="2400">
                <a:solidFill>
                  <a:schemeClr val="tx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ChangeArrowheads="1"/>
          </p:cNvSpPr>
          <p:nvPr/>
        </p:nvSpPr>
        <p:spPr bwMode="auto">
          <a:xfrm>
            <a:off x="304800" y="381000"/>
            <a:ext cx="8534400" cy="838200"/>
          </a:xfrm>
          <a:prstGeom prst="rect">
            <a:avLst/>
          </a:prstGeom>
          <a:solidFill>
            <a:schemeClr val="bg1"/>
          </a:solidFill>
          <a:ln w="9525">
            <a:solidFill>
              <a:schemeClr val="bg1"/>
            </a:solidFill>
            <a:miter lim="800000"/>
            <a:headEnd/>
            <a:tailEnd/>
          </a:ln>
          <a:effectLst/>
        </p:spPr>
        <p:txBody>
          <a:bodyPr wrap="none" anchor="ctr"/>
          <a:lstStyle/>
          <a:p>
            <a:pPr algn="ctr"/>
            <a:r>
              <a:rPr lang="en-US" sz="2400" b="1">
                <a:solidFill>
                  <a:srgbClr val="FF0000"/>
                </a:solidFill>
                <a:latin typeface="Comic Sans MS" pitchFamily="66" charset="0"/>
              </a:rPr>
              <a:t>KUO Type convection (1965, JAS, Vol. 22, 40-63)</a:t>
            </a:r>
          </a:p>
        </p:txBody>
      </p:sp>
      <p:sp>
        <p:nvSpPr>
          <p:cNvPr id="54275" name="Text Box 8"/>
          <p:cNvSpPr txBox="1">
            <a:spLocks noChangeArrowheads="1"/>
          </p:cNvSpPr>
          <p:nvPr/>
        </p:nvSpPr>
        <p:spPr bwMode="auto">
          <a:xfrm>
            <a:off x="381000" y="1219200"/>
            <a:ext cx="8077200" cy="5578475"/>
          </a:xfrm>
          <a:prstGeom prst="rect">
            <a:avLst/>
          </a:prstGeom>
          <a:noFill/>
          <a:ln w="9525">
            <a:noFill/>
            <a:miter lim="800000"/>
            <a:headEnd/>
            <a:tailEnd/>
          </a:ln>
          <a:effectLst/>
        </p:spPr>
        <p:txBody>
          <a:bodyPr>
            <a:spAutoFit/>
          </a:bodyPr>
          <a:lstStyle/>
          <a:p>
            <a:pPr algn="just">
              <a:spcBef>
                <a:spcPct val="50000"/>
              </a:spcBef>
              <a:buFont typeface="Wingdings" pitchFamily="2" charset="2"/>
              <a:buChar char="ü"/>
            </a:pPr>
            <a:r>
              <a:rPr lang="en-US" dirty="0">
                <a:solidFill>
                  <a:srgbClr val="0000FF"/>
                </a:solidFill>
              </a:rPr>
              <a:t> </a:t>
            </a:r>
            <a:r>
              <a:rPr lang="en-US" sz="2000" dirty="0">
                <a:solidFill>
                  <a:srgbClr val="0000FF"/>
                </a:solidFill>
                <a:latin typeface="Comic Sans MS" pitchFamily="66" charset="0"/>
              </a:rPr>
              <a:t>The effect on large scale motions of latent heat release by deep cumulus convection in a conditionally unstable atmosphere</a:t>
            </a:r>
          </a:p>
          <a:p>
            <a:pPr algn="just">
              <a:spcBef>
                <a:spcPct val="50000"/>
              </a:spcBef>
              <a:buFont typeface="Wingdings" pitchFamily="2" charset="2"/>
              <a:buChar char="ü"/>
            </a:pPr>
            <a:r>
              <a:rPr lang="en-US" sz="2000" dirty="0">
                <a:solidFill>
                  <a:srgbClr val="0000FF"/>
                </a:solidFill>
                <a:latin typeface="Comic Sans MS" pitchFamily="66" charset="0"/>
              </a:rPr>
              <a:t> </a:t>
            </a:r>
            <a:r>
              <a:rPr lang="en-US" sz="2000" dirty="0">
                <a:solidFill>
                  <a:srgbClr val="006600"/>
                </a:solidFill>
                <a:latin typeface="Comic Sans MS" pitchFamily="66" charset="0"/>
              </a:rPr>
              <a:t>It relates convective activity to total column moisture convergence, and come under deep-layer control scheme. It is a static scheme as it is not concerned with the details of convective processes and a moisture control scheme since it is closely tied to the available moisture.</a:t>
            </a:r>
          </a:p>
          <a:p>
            <a:pPr algn="just">
              <a:spcBef>
                <a:spcPct val="50000"/>
              </a:spcBef>
              <a:buFont typeface="Wingdings" pitchFamily="2" charset="2"/>
              <a:buChar char="ü"/>
            </a:pPr>
            <a:r>
              <a:rPr lang="en-US" sz="2000" dirty="0">
                <a:solidFill>
                  <a:srgbClr val="990000"/>
                </a:solidFill>
                <a:latin typeface="Comic Sans MS" pitchFamily="66" charset="0"/>
              </a:rPr>
              <a:t>They have shown that deep cumulus convective motions bring the moist surface air directly to higher levels, the time changes of temperature and mixing ratio can be determined from the horizontal advection of humidity and the vertical temperature and humidity distributions.</a:t>
            </a:r>
            <a:r>
              <a:rPr lang="en-US" sz="2000" dirty="0">
                <a:latin typeface="Comic Sans MS" pitchFamily="66" charset="0"/>
              </a:rPr>
              <a:t> </a:t>
            </a:r>
          </a:p>
          <a:p>
            <a:pPr algn="just">
              <a:spcBef>
                <a:spcPct val="50000"/>
              </a:spcBef>
              <a:buFont typeface="Wingdings" pitchFamily="2" charset="2"/>
              <a:buChar char="ü"/>
            </a:pPr>
            <a:r>
              <a:rPr lang="en-US" sz="2000" dirty="0">
                <a:latin typeface="Comic Sans MS" pitchFamily="66" charset="0"/>
              </a:rPr>
              <a:t>The derivation of the KUO scheme begins from the large scale equations in pressure co-ordinates (</a:t>
            </a:r>
            <a:r>
              <a:rPr lang="en-US" sz="2000" dirty="0" err="1">
                <a:latin typeface="Comic Sans MS" pitchFamily="66" charset="0"/>
              </a:rPr>
              <a:t>x,y,p</a:t>
            </a:r>
            <a:r>
              <a:rPr lang="en-US" sz="2000" dirty="0">
                <a:latin typeface="Comic Sans MS" pitchFamily="66" charset="0"/>
              </a:rPr>
              <a:t>) for the potential temperature and the water </a:t>
            </a:r>
            <a:r>
              <a:rPr lang="en-US" sz="2000" dirty="0" err="1">
                <a:latin typeface="Comic Sans MS" pitchFamily="66" charset="0"/>
              </a:rPr>
              <a:t>vapour</a:t>
            </a:r>
            <a:r>
              <a:rPr lang="en-US" sz="2000" dirty="0">
                <a:latin typeface="Comic Sans MS" pitchFamily="66" charset="0"/>
              </a:rPr>
              <a:t> mixing </a:t>
            </a:r>
            <a:r>
              <a:rPr lang="en-US" sz="2000" dirty="0" smtClean="0">
                <a:latin typeface="Comic Sans MS" pitchFamily="66" charset="0"/>
              </a:rPr>
              <a:t>ratio.</a:t>
            </a:r>
            <a:endParaRPr lang="en-US" sz="2000" dirty="0">
              <a:latin typeface="Comic Sans MS" pitchFamily="66" charset="0"/>
            </a:endParaRPr>
          </a:p>
          <a:p>
            <a:pPr algn="just">
              <a:spcBef>
                <a:spcPct val="50000"/>
              </a:spcBef>
              <a:buFont typeface="Wingdings" pitchFamily="2" charset="2"/>
              <a:buNone/>
            </a:pP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cstate="print"/>
          <a:srcRect/>
          <a:stretch>
            <a:fillRect/>
          </a:stretch>
        </p:blipFill>
        <p:spPr bwMode="auto">
          <a:xfrm>
            <a:off x="609600" y="1219200"/>
            <a:ext cx="8077200" cy="4832350"/>
          </a:xfrm>
          <a:prstGeom prst="rect">
            <a:avLst/>
          </a:prstGeom>
          <a:noFill/>
          <a:ln w="9525" algn="ctr">
            <a:noFill/>
            <a:miter lim="800000"/>
            <a:headEnd/>
            <a:tailEnd/>
          </a:ln>
          <a:effectLst/>
        </p:spPr>
      </p:pic>
      <p:sp>
        <p:nvSpPr>
          <p:cNvPr id="55299" name="Text Box 5"/>
          <p:cNvSpPr txBox="1">
            <a:spLocks noChangeArrowheads="1"/>
          </p:cNvSpPr>
          <p:nvPr/>
        </p:nvSpPr>
        <p:spPr bwMode="auto">
          <a:xfrm>
            <a:off x="457200" y="228600"/>
            <a:ext cx="4343400" cy="457200"/>
          </a:xfrm>
          <a:prstGeom prst="rect">
            <a:avLst/>
          </a:prstGeom>
          <a:noFill/>
          <a:ln w="9525" algn="ctr">
            <a:noFill/>
            <a:miter lim="800000"/>
            <a:headEnd/>
            <a:tailEnd/>
          </a:ln>
          <a:effectLst/>
        </p:spPr>
        <p:txBody>
          <a:bodyPr>
            <a:spAutoFit/>
          </a:bodyPr>
          <a:lstStyle/>
          <a:p>
            <a:pPr marL="342900" indent="-342900" algn="just">
              <a:spcBef>
                <a:spcPct val="50000"/>
              </a:spcBef>
            </a:pPr>
            <a:r>
              <a:rPr lang="en-US" sz="2400">
                <a:solidFill>
                  <a:srgbClr val="0000CC"/>
                </a:solidFill>
                <a:latin typeface="Comic Sans MS" pitchFamily="66" charset="0"/>
              </a:rPr>
              <a:t>Objectives of KUO paper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228600"/>
            <a:ext cx="2971800" cy="457200"/>
          </a:xfrm>
        </p:spPr>
        <p:txBody>
          <a:bodyPr/>
          <a:lstStyle/>
          <a:p>
            <a:pPr algn="l" eaLnBrk="1" hangingPunct="1"/>
            <a:r>
              <a:rPr lang="en-US" sz="2000" smtClean="0">
                <a:latin typeface="Comic Sans MS" pitchFamily="66" charset="0"/>
              </a:rPr>
              <a:t>Governing equations</a:t>
            </a:r>
          </a:p>
        </p:txBody>
      </p:sp>
      <p:pic>
        <p:nvPicPr>
          <p:cNvPr id="56323" name="Picture 4"/>
          <p:cNvPicPr>
            <a:picLocks noChangeAspect="1" noChangeArrowheads="1"/>
          </p:cNvPicPr>
          <p:nvPr/>
        </p:nvPicPr>
        <p:blipFill>
          <a:blip r:embed="rId2" cstate="print"/>
          <a:srcRect/>
          <a:stretch>
            <a:fillRect/>
          </a:stretch>
        </p:blipFill>
        <p:spPr bwMode="auto">
          <a:xfrm>
            <a:off x="1295400" y="762000"/>
            <a:ext cx="6553200" cy="4856163"/>
          </a:xfrm>
          <a:prstGeom prst="rect">
            <a:avLst/>
          </a:prstGeom>
          <a:noFill/>
          <a:ln w="9525" algn="ctr">
            <a:noFill/>
            <a:miter lim="800000"/>
            <a:headEnd/>
            <a:tailEnd/>
          </a:ln>
          <a:effectLst/>
        </p:spPr>
      </p:pic>
      <p:sp>
        <p:nvSpPr>
          <p:cNvPr id="56324" name="Rectangle 6"/>
          <p:cNvSpPr>
            <a:spLocks noChangeArrowheads="1"/>
          </p:cNvSpPr>
          <p:nvPr/>
        </p:nvSpPr>
        <p:spPr bwMode="auto">
          <a:xfrm>
            <a:off x="7162800" y="2362200"/>
            <a:ext cx="609600" cy="457200"/>
          </a:xfrm>
          <a:prstGeom prst="rect">
            <a:avLst/>
          </a:prstGeom>
          <a:noFill/>
          <a:ln w="9525" algn="ctr">
            <a:noFill/>
            <a:miter lim="800000"/>
            <a:headEnd/>
            <a:tailEnd/>
          </a:ln>
          <a:effectLst/>
        </p:spPr>
        <p:txBody>
          <a:bodyPr wrap="none" anchor="ctr"/>
          <a:lstStyle/>
          <a:p>
            <a:endParaRPr lang="en-IN"/>
          </a:p>
        </p:txBody>
      </p:sp>
      <p:sp>
        <p:nvSpPr>
          <p:cNvPr id="56325" name="Text Box 7"/>
          <p:cNvSpPr txBox="1">
            <a:spLocks noChangeArrowheads="1"/>
          </p:cNvSpPr>
          <p:nvPr/>
        </p:nvSpPr>
        <p:spPr bwMode="auto">
          <a:xfrm>
            <a:off x="7162800" y="2438400"/>
            <a:ext cx="6096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(1)</a:t>
            </a:r>
          </a:p>
        </p:txBody>
      </p:sp>
      <p:sp>
        <p:nvSpPr>
          <p:cNvPr id="56326" name="Text Box 8"/>
          <p:cNvSpPr txBox="1">
            <a:spLocks noChangeArrowheads="1"/>
          </p:cNvSpPr>
          <p:nvPr/>
        </p:nvSpPr>
        <p:spPr bwMode="auto">
          <a:xfrm>
            <a:off x="7162800" y="3657600"/>
            <a:ext cx="6096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(2)</a:t>
            </a:r>
          </a:p>
        </p:txBody>
      </p:sp>
      <p:sp>
        <p:nvSpPr>
          <p:cNvPr id="56327" name="Text Box 9"/>
          <p:cNvSpPr txBox="1">
            <a:spLocks noChangeArrowheads="1"/>
          </p:cNvSpPr>
          <p:nvPr/>
        </p:nvSpPr>
        <p:spPr bwMode="auto">
          <a:xfrm>
            <a:off x="7162800" y="4876800"/>
            <a:ext cx="6096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(3)</a:t>
            </a:r>
          </a:p>
        </p:txBody>
      </p:sp>
      <p:pic>
        <p:nvPicPr>
          <p:cNvPr id="56328" name="Picture 10"/>
          <p:cNvPicPr>
            <a:picLocks noChangeAspect="1" noChangeArrowheads="1"/>
          </p:cNvPicPr>
          <p:nvPr/>
        </p:nvPicPr>
        <p:blipFill>
          <a:blip r:embed="rId3" cstate="print"/>
          <a:srcRect/>
          <a:stretch>
            <a:fillRect/>
          </a:stretch>
        </p:blipFill>
        <p:spPr bwMode="auto">
          <a:xfrm>
            <a:off x="4343400" y="5807075"/>
            <a:ext cx="4038600" cy="8080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2" cstate="print"/>
          <a:srcRect/>
          <a:stretch>
            <a:fillRect/>
          </a:stretch>
        </p:blipFill>
        <p:spPr bwMode="auto">
          <a:xfrm>
            <a:off x="685800" y="228600"/>
            <a:ext cx="7315200" cy="3914775"/>
          </a:xfrm>
          <a:prstGeom prst="rect">
            <a:avLst/>
          </a:prstGeom>
          <a:noFill/>
          <a:ln w="9525" algn="ctr">
            <a:noFill/>
            <a:miter lim="800000"/>
            <a:headEnd/>
            <a:tailEnd/>
          </a:ln>
          <a:effectLst/>
        </p:spPr>
      </p:pic>
      <p:pic>
        <p:nvPicPr>
          <p:cNvPr id="59395" name="Picture 5"/>
          <p:cNvPicPr>
            <a:picLocks noChangeAspect="1" noChangeArrowheads="1"/>
          </p:cNvPicPr>
          <p:nvPr/>
        </p:nvPicPr>
        <p:blipFill>
          <a:blip r:embed="rId3" cstate="print"/>
          <a:srcRect/>
          <a:stretch>
            <a:fillRect/>
          </a:stretch>
        </p:blipFill>
        <p:spPr bwMode="auto">
          <a:xfrm>
            <a:off x="457200" y="4110038"/>
            <a:ext cx="7696200" cy="2266950"/>
          </a:xfrm>
          <a:prstGeom prst="rect">
            <a:avLst/>
          </a:prstGeom>
          <a:noFill/>
          <a:ln w="9525" algn="ctr">
            <a:noFill/>
            <a:miter lim="800000"/>
            <a:headEnd/>
            <a:tailEnd/>
          </a:ln>
          <a:effectLst/>
        </p:spPr>
      </p:pic>
      <p:sp>
        <p:nvSpPr>
          <p:cNvPr id="59396" name="Text Box 6"/>
          <p:cNvSpPr txBox="1">
            <a:spLocks noChangeArrowheads="1"/>
          </p:cNvSpPr>
          <p:nvPr/>
        </p:nvSpPr>
        <p:spPr bwMode="auto">
          <a:xfrm>
            <a:off x="7239000" y="2209800"/>
            <a:ext cx="6096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cstate="print"/>
          <a:srcRect/>
          <a:stretch>
            <a:fillRect/>
          </a:stretch>
        </p:blipFill>
        <p:spPr bwMode="auto">
          <a:xfrm>
            <a:off x="457200" y="1219200"/>
            <a:ext cx="8382000" cy="4391025"/>
          </a:xfrm>
          <a:prstGeom prst="rect">
            <a:avLst/>
          </a:prstGeom>
          <a:noFill/>
          <a:ln w="9525" algn="ctr">
            <a:noFill/>
            <a:miter lim="800000"/>
            <a:headEnd/>
            <a:tailEnd/>
          </a:ln>
          <a:effectLst/>
        </p:spPr>
      </p:pic>
      <p:sp>
        <p:nvSpPr>
          <p:cNvPr id="60419" name="Text Box 5"/>
          <p:cNvSpPr txBox="1">
            <a:spLocks noChangeArrowheads="1"/>
          </p:cNvSpPr>
          <p:nvPr/>
        </p:nvSpPr>
        <p:spPr bwMode="auto">
          <a:xfrm>
            <a:off x="609600" y="1066800"/>
            <a:ext cx="3657600" cy="457200"/>
          </a:xfrm>
          <a:prstGeom prst="rect">
            <a:avLst/>
          </a:prstGeom>
          <a:solidFill>
            <a:schemeClr val="bg1"/>
          </a:solidFill>
          <a:ln w="9525" algn="ctr">
            <a:noFill/>
            <a:miter lim="800000"/>
            <a:headEnd/>
            <a:tailEnd/>
          </a:ln>
          <a:effectLst/>
        </p:spPr>
        <p:txBody>
          <a:bodyPr>
            <a:spAutoFit/>
          </a:bodyPr>
          <a:lstStyle/>
          <a:p>
            <a:pPr marL="342900" indent="-342900" algn="just">
              <a:spcBef>
                <a:spcPct val="50000"/>
              </a:spcBef>
            </a:pPr>
            <a:endParaRPr lang="en-US" sz="2400">
              <a:latin typeface="Comic Sans MS" pitchFamily="66" charset="0"/>
            </a:endParaRPr>
          </a:p>
        </p:txBody>
      </p:sp>
      <p:sp>
        <p:nvSpPr>
          <p:cNvPr id="60420" name="Text Box 6"/>
          <p:cNvSpPr txBox="1">
            <a:spLocks noChangeArrowheads="1"/>
          </p:cNvSpPr>
          <p:nvPr/>
        </p:nvSpPr>
        <p:spPr bwMode="auto">
          <a:xfrm>
            <a:off x="7848600" y="1905000"/>
            <a:ext cx="8382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(5)</a:t>
            </a:r>
          </a:p>
        </p:txBody>
      </p:sp>
      <p:sp>
        <p:nvSpPr>
          <p:cNvPr id="60421" name="Text Box 7"/>
          <p:cNvSpPr txBox="1">
            <a:spLocks noChangeArrowheads="1"/>
          </p:cNvSpPr>
          <p:nvPr/>
        </p:nvSpPr>
        <p:spPr bwMode="auto">
          <a:xfrm>
            <a:off x="7848600" y="3352800"/>
            <a:ext cx="838200" cy="466725"/>
          </a:xfrm>
          <a:prstGeom prst="rect">
            <a:avLst/>
          </a:prstGeom>
          <a:solidFill>
            <a:schemeClr val="tx1"/>
          </a:solidFill>
          <a:ln w="9525" algn="ctr">
            <a:solidFill>
              <a:schemeClr val="tx1"/>
            </a:solidFill>
            <a:miter lim="800000"/>
            <a:headEnd/>
            <a:tailEnd/>
          </a:ln>
          <a:effectLst/>
        </p:spPr>
        <p:txBody>
          <a:bodyPr>
            <a:spAutoFit/>
          </a:bodyPr>
          <a:lstStyle/>
          <a:p>
            <a:pPr marL="342900" indent="-342900" algn="just">
              <a:spcBef>
                <a:spcPct val="50000"/>
              </a:spcBef>
            </a:pPr>
            <a:r>
              <a:rPr lang="en-US" sz="2400">
                <a:solidFill>
                  <a:schemeClr val="bg1"/>
                </a:solidFill>
                <a:latin typeface="Comic Sans MS" pitchFamily="66" charset="0"/>
              </a:rPr>
              <a:t>(6)</a:t>
            </a:r>
          </a:p>
        </p:txBody>
      </p:sp>
      <p:pic>
        <p:nvPicPr>
          <p:cNvPr id="60422" name="Picture 8" descr="eq3"/>
          <p:cNvPicPr>
            <a:picLocks noChangeAspect="1" noChangeArrowheads="1"/>
          </p:cNvPicPr>
          <p:nvPr/>
        </p:nvPicPr>
        <p:blipFill>
          <a:blip r:embed="rId3" cstate="print"/>
          <a:srcRect/>
          <a:stretch>
            <a:fillRect/>
          </a:stretch>
        </p:blipFill>
        <p:spPr bwMode="auto">
          <a:xfrm>
            <a:off x="0" y="38100"/>
            <a:ext cx="7543800" cy="1638300"/>
          </a:xfrm>
          <a:prstGeom prst="rect">
            <a:avLst/>
          </a:prstGeom>
          <a:noFill/>
          <a:ln w="9525">
            <a:noFill/>
            <a:miter lim="800000"/>
            <a:headEnd/>
            <a:tailEnd/>
          </a:ln>
        </p:spPr>
      </p:pic>
      <p:sp>
        <p:nvSpPr>
          <p:cNvPr id="60423" name="Rectangle 9"/>
          <p:cNvSpPr>
            <a:spLocks noChangeArrowheads="1"/>
          </p:cNvSpPr>
          <p:nvPr/>
        </p:nvSpPr>
        <p:spPr bwMode="auto">
          <a:xfrm>
            <a:off x="3886200" y="3048000"/>
            <a:ext cx="304800" cy="304800"/>
          </a:xfrm>
          <a:prstGeom prst="rect">
            <a:avLst/>
          </a:prstGeom>
          <a:noFill/>
          <a:ln w="9525" algn="ctr">
            <a:noFill/>
            <a:miter lim="800000"/>
            <a:headEnd/>
            <a:tailEnd/>
          </a:ln>
          <a:effectLst/>
        </p:spPr>
        <p:txBody>
          <a:bodyPr wrap="none" anchor="ctr"/>
          <a:lstStyle/>
          <a:p>
            <a:endParaRPr lang="en-IN"/>
          </a:p>
        </p:txBody>
      </p:sp>
      <p:sp>
        <p:nvSpPr>
          <p:cNvPr id="60424" name="Text Box 10"/>
          <p:cNvSpPr txBox="1">
            <a:spLocks noChangeArrowheads="1"/>
          </p:cNvSpPr>
          <p:nvPr/>
        </p:nvSpPr>
        <p:spPr bwMode="auto">
          <a:xfrm>
            <a:off x="3886200" y="3048000"/>
            <a:ext cx="228600" cy="457200"/>
          </a:xfrm>
          <a:prstGeom prst="rect">
            <a:avLst/>
          </a:prstGeom>
          <a:noFill/>
          <a:ln w="9525" algn="ctr">
            <a:noFill/>
            <a:miter lim="800000"/>
            <a:headEnd/>
            <a:tailEnd/>
          </a:ln>
          <a:effectLst/>
        </p:spPr>
        <p:txBody>
          <a:bodyPr>
            <a:spAutoFit/>
          </a:bodyPr>
          <a:lstStyle/>
          <a:p>
            <a:pPr marL="342900" indent="-342900" algn="just">
              <a:spcBef>
                <a:spcPct val="50000"/>
              </a:spcBef>
              <a:buFontTx/>
              <a:buChar char="•"/>
            </a:pPr>
            <a:endParaRPr lang="en-US" sz="2400">
              <a:latin typeface="Comic Sans MS" pitchFamily="66" charset="0"/>
            </a:endParaRPr>
          </a:p>
        </p:txBody>
      </p:sp>
      <p:sp>
        <p:nvSpPr>
          <p:cNvPr id="60425" name="Rectangle 12"/>
          <p:cNvSpPr>
            <a:spLocks noChangeArrowheads="1"/>
          </p:cNvSpPr>
          <p:nvPr/>
        </p:nvSpPr>
        <p:spPr bwMode="auto">
          <a:xfrm>
            <a:off x="3886200" y="3048000"/>
            <a:ext cx="304800" cy="304800"/>
          </a:xfrm>
          <a:prstGeom prst="rect">
            <a:avLst/>
          </a:prstGeom>
          <a:solidFill>
            <a:schemeClr val="bg1"/>
          </a:solidFill>
          <a:ln w="9525" algn="ctr">
            <a:noFill/>
            <a:miter lim="800000"/>
            <a:headEnd/>
            <a:tailEnd/>
          </a:ln>
          <a:effectLst/>
        </p:spPr>
        <p:txBody>
          <a:bodyPr wrap="none" anchor="ctr"/>
          <a:lstStyle/>
          <a:p>
            <a:pPr marL="342900" indent="-342900" algn="ctr">
              <a:spcBef>
                <a:spcPct val="20000"/>
              </a:spcBef>
            </a:pPr>
            <a:r>
              <a:rPr lang="en-US" sz="2400">
                <a:latin typeface="Comic Sans MS" pitchFamily="66" charset="0"/>
              </a:rPr>
              <a:t>p</a:t>
            </a:r>
            <a:r>
              <a:rPr lang="en-US" sz="2400" baseline="-25000">
                <a:latin typeface="Comic Sans MS" pitchFamily="66" charset="0"/>
              </a:rPr>
              <a:t>s</a:t>
            </a:r>
          </a:p>
        </p:txBody>
      </p:sp>
      <p:sp>
        <p:nvSpPr>
          <p:cNvPr id="60426" name="Text Box 13"/>
          <p:cNvSpPr txBox="1">
            <a:spLocks noChangeArrowheads="1"/>
          </p:cNvSpPr>
          <p:nvPr/>
        </p:nvSpPr>
        <p:spPr bwMode="auto">
          <a:xfrm>
            <a:off x="457200" y="5867400"/>
            <a:ext cx="7086600" cy="366713"/>
          </a:xfrm>
          <a:prstGeom prst="rect">
            <a:avLst/>
          </a:prstGeom>
          <a:noFill/>
          <a:ln w="9525" algn="ctr">
            <a:noFill/>
            <a:miter lim="800000"/>
            <a:headEnd/>
            <a:tailEnd/>
          </a:ln>
          <a:effectLst/>
        </p:spPr>
        <p:txBody>
          <a:bodyPr>
            <a:spAutoFit/>
          </a:bodyPr>
          <a:lstStyle/>
          <a:p>
            <a:pPr marL="342900" indent="-342900" algn="just">
              <a:spcBef>
                <a:spcPct val="50000"/>
              </a:spcBef>
              <a:buFontTx/>
              <a:buChar char="•"/>
            </a:pPr>
            <a:r>
              <a:rPr lang="en-US">
                <a:latin typeface="Comic Sans MS" pitchFamily="66" charset="0"/>
              </a:rPr>
              <a:t>Q</a:t>
            </a:r>
            <a:r>
              <a:rPr lang="en-US" baseline="-25000">
                <a:latin typeface="Comic Sans MS" pitchFamily="66" charset="0"/>
              </a:rPr>
              <a:t>E</a:t>
            </a:r>
            <a:r>
              <a:rPr lang="en-US">
                <a:latin typeface="Comic Sans MS" pitchFamily="66" charset="0"/>
              </a:rPr>
              <a:t> is the latent heat flux, b is a constant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The “</a:t>
            </a:r>
            <a:r>
              <a:rPr kumimoji="0" lang="en-US" sz="4400" b="0" i="0" u="none" strike="noStrike" kern="0" cap="none" spc="0" normalizeH="0" baseline="0" noProof="0" dirty="0" err="1" smtClean="0">
                <a:ln>
                  <a:noFill/>
                </a:ln>
                <a:solidFill>
                  <a:schemeClr val="tx2"/>
                </a:solidFill>
                <a:effectLst/>
                <a:uLnTx/>
                <a:uFillTx/>
                <a:latin typeface="+mj-lt"/>
                <a:ea typeface="+mj-ea"/>
                <a:cs typeface="+mj-cs"/>
              </a:rPr>
              <a:t>Kuo</a:t>
            </a:r>
            <a:r>
              <a:rPr kumimoji="0" lang="en-US" sz="4400" b="0" i="0" u="none" strike="noStrike" kern="0" cap="none" spc="0" normalizeH="0" baseline="0" noProof="0" dirty="0" smtClean="0">
                <a:ln>
                  <a:noFill/>
                </a:ln>
                <a:solidFill>
                  <a:schemeClr val="tx2"/>
                </a:solidFill>
                <a:effectLst/>
                <a:uLnTx/>
                <a:uFillTx/>
                <a:latin typeface="+mj-lt"/>
                <a:ea typeface="+mj-ea"/>
                <a:cs typeface="+mj-cs"/>
              </a:rPr>
              <a:t>” scheme</a:t>
            </a:r>
            <a:endParaRPr kumimoji="0" lang="en-GB" sz="4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 Box 3"/>
          <p:cNvSpPr txBox="1">
            <a:spLocks noChangeArrowheads="1"/>
          </p:cNvSpPr>
          <p:nvPr/>
        </p:nvSpPr>
        <p:spPr bwMode="auto">
          <a:xfrm>
            <a:off x="457200" y="1000542"/>
            <a:ext cx="8382000" cy="2123658"/>
          </a:xfrm>
          <a:prstGeom prst="rect">
            <a:avLst/>
          </a:prstGeom>
          <a:noFill/>
          <a:ln w="9525">
            <a:noFill/>
            <a:miter lim="800000"/>
            <a:headEnd/>
            <a:tailEnd/>
          </a:ln>
          <a:effectLst/>
        </p:spPr>
        <p:txBody>
          <a:bodyPr>
            <a:spAutoFit/>
          </a:bodyPr>
          <a:lstStyle/>
          <a:p>
            <a:pPr algn="just" fontAlgn="auto">
              <a:spcBef>
                <a:spcPct val="50000"/>
              </a:spcBef>
              <a:spcAft>
                <a:spcPts val="0"/>
              </a:spcAft>
            </a:pPr>
            <a:r>
              <a:rPr kumimoji="0" lang="en-US" sz="2400" b="0" i="0" u="none" strike="noStrike" kern="0" cap="none" spc="0" normalizeH="0" baseline="0" noProof="0" dirty="0">
                <a:ln>
                  <a:noFill/>
                </a:ln>
                <a:effectLst/>
                <a:uLnTx/>
                <a:uFillTx/>
              </a:rPr>
              <a:t>Closure: Convective activity is linked to large-scale moisture </a:t>
            </a:r>
            <a:r>
              <a:rPr kumimoji="0" lang="en-US" sz="2400" b="0" i="0" u="none" strike="noStrike" kern="0" cap="none" spc="0" normalizeH="0" baseline="0" noProof="0" dirty="0" smtClean="0">
                <a:ln>
                  <a:noFill/>
                </a:ln>
                <a:effectLst/>
                <a:uLnTx/>
                <a:uFillTx/>
              </a:rPr>
              <a:t>convergence. </a:t>
            </a:r>
            <a:r>
              <a:rPr lang="en-GB" sz="2400" dirty="0" smtClean="0">
                <a:cs typeface="Times New Roman" pitchFamily="18" charset="0"/>
              </a:rPr>
              <a:t>The rate of precipitation is balanced by the rate of horizontal convergence of moisture and surface evaporation.</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GB" sz="2400" b="0" i="0" u="none" strike="noStrike" kern="0" cap="none" spc="0" normalizeH="0" baseline="0" noProof="0" dirty="0">
              <a:ln>
                <a:noFill/>
              </a:ln>
              <a:solidFill>
                <a:srgbClr val="000099"/>
              </a:solidFill>
              <a:effectLst/>
              <a:uLnTx/>
              <a:uFillTx/>
            </a:endParaRPr>
          </a:p>
        </p:txBody>
      </p:sp>
      <p:graphicFrame>
        <p:nvGraphicFramePr>
          <p:cNvPr id="236546" name="Object 2"/>
          <p:cNvGraphicFramePr>
            <a:graphicFrameLocks noChangeAspect="1"/>
          </p:cNvGraphicFramePr>
          <p:nvPr/>
        </p:nvGraphicFramePr>
        <p:xfrm>
          <a:off x="838200" y="2895600"/>
          <a:ext cx="4191000" cy="1281113"/>
        </p:xfrm>
        <a:graphic>
          <a:graphicData uri="http://schemas.openxmlformats.org/presentationml/2006/ole">
            <p:oleObj spid="_x0000_s236546" name="Equation" r:id="rId3" imgW="1371600" imgH="482400" progId="Equation.3">
              <p:embed/>
            </p:oleObj>
          </a:graphicData>
        </a:graphic>
      </p:graphicFrame>
      <p:sp>
        <p:nvSpPr>
          <p:cNvPr id="7" name="Text Box 5"/>
          <p:cNvSpPr txBox="1">
            <a:spLocks noChangeArrowheads="1"/>
          </p:cNvSpPr>
          <p:nvPr/>
        </p:nvSpPr>
        <p:spPr bwMode="auto">
          <a:xfrm>
            <a:off x="76200" y="4495800"/>
            <a:ext cx="8229600" cy="2308324"/>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 typeface="Arial" pitchFamily="34" charset="0"/>
              <a:buChar char="•"/>
              <a:tabLst/>
              <a:defRPr/>
            </a:pPr>
            <a:r>
              <a:rPr kumimoji="0" lang="en-US" sz="2400" b="0" i="0" u="none" strike="noStrike" kern="0" cap="none" spc="0" normalizeH="0" baseline="0" noProof="0" dirty="0">
                <a:ln>
                  <a:noFill/>
                </a:ln>
                <a:effectLst/>
                <a:uLnTx/>
                <a:uFillTx/>
              </a:rPr>
              <a:t>Main problem: here convection is assumed to consume water and not </a:t>
            </a:r>
            <a:r>
              <a:rPr kumimoji="0" lang="en-US" sz="2400" b="0" i="0" u="none" strike="noStrike" kern="0" cap="none" spc="0" normalizeH="0" baseline="0" noProof="0" dirty="0" smtClean="0">
                <a:ln>
                  <a:noFill/>
                </a:ln>
                <a:effectLst/>
                <a:uLnTx/>
                <a:uFillTx/>
              </a:rPr>
              <a:t>energy</a:t>
            </a:r>
          </a:p>
          <a:p>
            <a:pPr marL="0" marR="0" lvl="0" indent="0" algn="just" defTabSz="914400" eaLnBrk="1" fontAlgn="auto" latinLnBrk="0" hangingPunct="1">
              <a:lnSpc>
                <a:spcPct val="100000"/>
              </a:lnSpc>
              <a:spcBef>
                <a:spcPct val="50000"/>
              </a:spcBef>
              <a:spcAft>
                <a:spcPts val="0"/>
              </a:spcAft>
              <a:buClrTx/>
              <a:buSzTx/>
              <a:buFont typeface="Arial" pitchFamily="34" charset="0"/>
              <a:buChar char="•"/>
              <a:tabLst/>
              <a:defRPr/>
            </a:pPr>
            <a:r>
              <a:rPr lang="en-GB" sz="2400" dirty="0" smtClean="0">
                <a:cs typeface="Times New Roman" pitchFamily="18" charset="0"/>
              </a:rPr>
              <a:t>Too simple, can not represent the realistic physical </a:t>
            </a:r>
            <a:r>
              <a:rPr lang="en-GB" sz="2400" dirty="0" err="1" smtClean="0">
                <a:cs typeface="Times New Roman" pitchFamily="18" charset="0"/>
              </a:rPr>
              <a:t>behavior</a:t>
            </a:r>
            <a:r>
              <a:rPr lang="en-GB" sz="2400" dirty="0" smtClean="0">
                <a:cs typeface="Times New Roman" pitchFamily="18" charset="0"/>
              </a:rPr>
              <a:t> of convection. </a:t>
            </a:r>
          </a:p>
          <a:p>
            <a:pPr marL="0" marR="0" lvl="0" indent="0" algn="just" defTabSz="914400" eaLnBrk="1" fontAlgn="auto" latinLnBrk="0" hangingPunct="1">
              <a:lnSpc>
                <a:spcPct val="100000"/>
              </a:lnSpc>
              <a:spcBef>
                <a:spcPct val="50000"/>
              </a:spcBef>
              <a:spcAft>
                <a:spcPts val="0"/>
              </a:spcAft>
              <a:buClrTx/>
              <a:buSzTx/>
              <a:buFont typeface="Arial" pitchFamily="34" charset="0"/>
              <a:buChar char="•"/>
              <a:tabLst/>
              <a:defRPr/>
            </a:pPr>
            <a:r>
              <a:rPr lang="en-GB" sz="2400" dirty="0" smtClean="0">
                <a:cs typeface="Times New Roman" pitchFamily="18" charset="0"/>
              </a:rPr>
              <a:t>Can not represent shallow convection</a:t>
            </a:r>
            <a:endParaRPr kumimoji="0" lang="en-GB" sz="2400" b="0" i="0" u="none" strike="noStrike" kern="0" cap="none" spc="0" normalizeH="0" baseline="0" noProof="0" dirty="0">
              <a:ln>
                <a:noFill/>
              </a:ln>
              <a:effectLst/>
              <a:uLnTx/>
              <a:uFillTx/>
            </a:endParaRPr>
          </a:p>
        </p:txBody>
      </p:sp>
      <p:pic>
        <p:nvPicPr>
          <p:cNvPr id="8" name="Picture 11"/>
          <p:cNvPicPr>
            <a:picLocks noChangeAspect="1" noChangeArrowheads="1"/>
          </p:cNvPicPr>
          <p:nvPr/>
        </p:nvPicPr>
        <p:blipFill>
          <a:blip r:embed="rId4" cstate="print"/>
          <a:srcRect/>
          <a:stretch>
            <a:fillRect/>
          </a:stretch>
        </p:blipFill>
        <p:spPr bwMode="auto">
          <a:xfrm>
            <a:off x="6969125" y="2209800"/>
            <a:ext cx="2174875" cy="23320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napshot 2009-10-15 13-12-49.tiff"/>
          <p:cNvPicPr>
            <a:picLocks noChangeAspect="1"/>
          </p:cNvPicPr>
          <p:nvPr/>
        </p:nvPicPr>
        <p:blipFill>
          <a:blip r:embed="rId2" cstate="print"/>
          <a:srcRect b="33809"/>
          <a:stretch>
            <a:fillRect/>
          </a:stretch>
        </p:blipFill>
        <p:spPr bwMode="auto">
          <a:xfrm>
            <a:off x="446899" y="477931"/>
            <a:ext cx="4963301" cy="5348777"/>
          </a:xfrm>
          <a:prstGeom prst="rect">
            <a:avLst/>
          </a:prstGeom>
          <a:noFill/>
          <a:ln w="9525">
            <a:noFill/>
            <a:miter lim="800000"/>
            <a:headEnd/>
            <a:tailEnd/>
          </a:ln>
        </p:spPr>
      </p:pic>
      <p:sp>
        <p:nvSpPr>
          <p:cNvPr id="3" name="TextBox 2"/>
          <p:cNvSpPr txBox="1"/>
          <p:nvPr/>
        </p:nvSpPr>
        <p:spPr>
          <a:xfrm>
            <a:off x="5867401" y="1981200"/>
            <a:ext cx="3094038" cy="2092881"/>
          </a:xfrm>
          <a:prstGeom prst="rect">
            <a:avLst/>
          </a:prstGeom>
          <a:noFill/>
        </p:spPr>
        <p:txBody>
          <a:bodyPr wrap="square">
            <a:spAutoFit/>
          </a:bodyPr>
          <a:lstStyle/>
          <a:p>
            <a:pPr>
              <a:defRPr/>
            </a:pPr>
            <a:r>
              <a:rPr lang="en-US" sz="2800" dirty="0" err="1">
                <a:latin typeface="Comic Sans MS" pitchFamily="66" charset="0"/>
                <a:cs typeface="ＭＳ Ｐゴシック" charset="-128"/>
              </a:rPr>
              <a:t>Kuo</a:t>
            </a:r>
            <a:r>
              <a:rPr lang="en-US" sz="2800" dirty="0">
                <a:latin typeface="Comic Sans MS" pitchFamily="66" charset="0"/>
                <a:cs typeface="ＭＳ Ｐゴシック" charset="-128"/>
              </a:rPr>
              <a:t> simulations </a:t>
            </a:r>
          </a:p>
          <a:p>
            <a:pPr>
              <a:defRPr/>
            </a:pPr>
            <a:r>
              <a:rPr lang="en-US" sz="2800" dirty="0">
                <a:latin typeface="Comic Sans MS" pitchFamily="66" charset="0"/>
                <a:cs typeface="ＭＳ Ｐゴシック" charset="-128"/>
              </a:rPr>
              <a:t>never show </a:t>
            </a:r>
          </a:p>
          <a:p>
            <a:pPr>
              <a:defRPr/>
            </a:pPr>
            <a:r>
              <a:rPr lang="en-US" sz="2800" dirty="0">
                <a:latin typeface="Comic Sans MS" pitchFamily="66" charset="0"/>
                <a:cs typeface="ＭＳ Ｐゴシック" charset="-128"/>
              </a:rPr>
              <a:t>tilted omega or</a:t>
            </a:r>
          </a:p>
          <a:p>
            <a:pPr>
              <a:defRPr/>
            </a:pPr>
            <a:r>
              <a:rPr lang="en-US" sz="2800" dirty="0">
                <a:latin typeface="Comic Sans MS" pitchFamily="66" charset="0"/>
                <a:cs typeface="ＭＳ Ｐゴシック" charset="-128"/>
              </a:rPr>
              <a:t>humidity. </a:t>
            </a:r>
          </a:p>
          <a:p>
            <a:pPr>
              <a:defRPr/>
            </a:pPr>
            <a:endParaRPr lang="en-US" dirty="0">
              <a:latin typeface="+mj-lt"/>
              <a:cs typeface="ＭＳ Ｐゴシック" charset="-128"/>
            </a:endParaRPr>
          </a:p>
        </p:txBody>
      </p:sp>
      <p:sp>
        <p:nvSpPr>
          <p:cNvPr id="4" name="TextBox 3"/>
          <p:cNvSpPr txBox="1"/>
          <p:nvPr/>
        </p:nvSpPr>
        <p:spPr>
          <a:xfrm>
            <a:off x="5486400" y="6172200"/>
            <a:ext cx="3200400" cy="369332"/>
          </a:xfrm>
          <a:prstGeom prst="rect">
            <a:avLst/>
          </a:prstGeom>
          <a:noFill/>
        </p:spPr>
        <p:txBody>
          <a:bodyPr wrap="square" rtlCol="0">
            <a:spAutoFit/>
          </a:bodyPr>
          <a:lstStyle/>
          <a:p>
            <a:r>
              <a:rPr lang="en-US" dirty="0" smtClean="0"/>
              <a:t>Adopted from </a:t>
            </a:r>
            <a:r>
              <a:rPr lang="en-US" dirty="0" err="1" smtClean="0"/>
              <a:t>Frierson</a:t>
            </a:r>
            <a:r>
              <a:rPr lang="en-US" dirty="0" smtClean="0"/>
              <a:t> et al.</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685800" y="1066800"/>
            <a:ext cx="77724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000" kern="0" dirty="0" smtClean="0">
                <a:solidFill>
                  <a:srgbClr val="000000"/>
                </a:solidFill>
                <a:latin typeface="Tahoma"/>
              </a:rPr>
              <a:t>Can’t resolve all scales, so have to represent them</a:t>
            </a:r>
          </a:p>
          <a:p>
            <a:pPr eaLnBrk="1" hangingPunct="1">
              <a:buFontTx/>
              <a:buNone/>
              <a:defRPr/>
            </a:pPr>
            <a:endParaRPr lang="en-US" altLang="en-US" sz="2000" kern="0" dirty="0" smtClean="0">
              <a:solidFill>
                <a:srgbClr val="000000"/>
              </a:solidFill>
              <a:latin typeface="Tahoma"/>
            </a:endParaRPr>
          </a:p>
          <a:p>
            <a:pPr eaLnBrk="1" hangingPunct="1">
              <a:defRPr/>
            </a:pPr>
            <a:r>
              <a:rPr lang="en-US" altLang="en-US" sz="2000" kern="0" dirty="0" smtClean="0">
                <a:solidFill>
                  <a:srgbClr val="000000"/>
                </a:solidFill>
                <a:latin typeface="Tahoma"/>
              </a:rPr>
              <a:t>Energy Balance / Reduced Models</a:t>
            </a:r>
          </a:p>
          <a:p>
            <a:pPr lvl="1" eaLnBrk="1" hangingPunct="1">
              <a:defRPr/>
            </a:pPr>
            <a:r>
              <a:rPr lang="en-US" altLang="en-US" sz="1800" kern="0" dirty="0" smtClean="0">
                <a:solidFill>
                  <a:srgbClr val="000000"/>
                </a:solidFill>
                <a:latin typeface="Tahoma"/>
              </a:rPr>
              <a:t>Mean State of the System</a:t>
            </a:r>
          </a:p>
          <a:p>
            <a:pPr lvl="1" eaLnBrk="1" hangingPunct="1">
              <a:defRPr/>
            </a:pPr>
            <a:r>
              <a:rPr lang="en-US" altLang="en-US" sz="1800" kern="0" dirty="0" smtClean="0">
                <a:solidFill>
                  <a:srgbClr val="000000"/>
                </a:solidFill>
                <a:latin typeface="Tahoma"/>
              </a:rPr>
              <a:t>Energy Budget, conservation, </a:t>
            </a:r>
            <a:r>
              <a:rPr lang="en-US" altLang="en-US" sz="1800" kern="0" dirty="0" err="1" smtClean="0">
                <a:solidFill>
                  <a:srgbClr val="000000"/>
                </a:solidFill>
                <a:latin typeface="Tahoma"/>
              </a:rPr>
              <a:t>Radiative</a:t>
            </a:r>
            <a:r>
              <a:rPr lang="en-US" altLang="en-US" sz="1800" kern="0" dirty="0" smtClean="0">
                <a:solidFill>
                  <a:srgbClr val="000000"/>
                </a:solidFill>
                <a:latin typeface="Tahoma"/>
              </a:rPr>
              <a:t> transfer</a:t>
            </a:r>
          </a:p>
          <a:p>
            <a:pPr lvl="1" eaLnBrk="1" hangingPunct="1">
              <a:defRPr/>
            </a:pPr>
            <a:endParaRPr lang="en-US" altLang="en-US" sz="1800" kern="0" dirty="0" smtClean="0">
              <a:solidFill>
                <a:srgbClr val="000000"/>
              </a:solidFill>
              <a:latin typeface="Tahoma"/>
            </a:endParaRPr>
          </a:p>
          <a:p>
            <a:pPr eaLnBrk="1" hangingPunct="1">
              <a:defRPr/>
            </a:pPr>
            <a:r>
              <a:rPr lang="en-US" altLang="en-US" sz="2000" kern="0" dirty="0" smtClean="0">
                <a:solidFill>
                  <a:srgbClr val="000000"/>
                </a:solidFill>
                <a:latin typeface="Tahoma"/>
              </a:rPr>
              <a:t>Dynamical Models</a:t>
            </a:r>
          </a:p>
          <a:p>
            <a:pPr lvl="1" eaLnBrk="1" hangingPunct="1">
              <a:defRPr/>
            </a:pPr>
            <a:r>
              <a:rPr lang="en-US" altLang="en-US" sz="1800" kern="0" dirty="0" smtClean="0">
                <a:solidFill>
                  <a:srgbClr val="000000"/>
                </a:solidFill>
                <a:latin typeface="Tahoma"/>
              </a:rPr>
              <a:t>Finite element representation of system</a:t>
            </a:r>
          </a:p>
          <a:p>
            <a:pPr lvl="1" eaLnBrk="1" hangingPunct="1">
              <a:defRPr/>
            </a:pPr>
            <a:r>
              <a:rPr lang="en-US" altLang="en-US" sz="1800" kern="0" dirty="0" smtClean="0">
                <a:solidFill>
                  <a:srgbClr val="000000"/>
                </a:solidFill>
                <a:latin typeface="Tahoma"/>
              </a:rPr>
              <a:t>Fluid Dynamics on a rotating sphere</a:t>
            </a:r>
          </a:p>
          <a:p>
            <a:pPr lvl="1" eaLnBrk="1" hangingPunct="1">
              <a:defRPr/>
            </a:pPr>
            <a:r>
              <a:rPr lang="en-US" altLang="en-US" sz="1800" kern="0" dirty="0" smtClean="0">
                <a:solidFill>
                  <a:srgbClr val="000000"/>
                </a:solidFill>
                <a:latin typeface="Tahoma"/>
              </a:rPr>
              <a:t>Basic equations of motion</a:t>
            </a:r>
          </a:p>
          <a:p>
            <a:pPr lvl="1" eaLnBrk="1" hangingPunct="1">
              <a:defRPr/>
            </a:pPr>
            <a:r>
              <a:rPr lang="en-US" altLang="en-US" sz="1800" kern="0" dirty="0" smtClean="0">
                <a:solidFill>
                  <a:srgbClr val="000000"/>
                </a:solidFill>
                <a:latin typeface="Tahoma"/>
              </a:rPr>
              <a:t>Advection of mass, trace species</a:t>
            </a:r>
          </a:p>
          <a:p>
            <a:pPr lvl="1" eaLnBrk="1" hangingPunct="1">
              <a:defRPr/>
            </a:pPr>
            <a:r>
              <a:rPr lang="en-US" altLang="en-US" sz="1800" kern="0" dirty="0" smtClean="0">
                <a:solidFill>
                  <a:srgbClr val="000000"/>
                </a:solidFill>
                <a:latin typeface="Tahoma"/>
              </a:rPr>
              <a:t>Physical Parameterizations for moving energy</a:t>
            </a:r>
          </a:p>
          <a:p>
            <a:pPr eaLnBrk="1" hangingPunct="1">
              <a:defRPr/>
            </a:pPr>
            <a:endParaRPr lang="en-US" altLang="en-US" sz="2000" kern="0" dirty="0" smtClean="0">
              <a:solidFill>
                <a:srgbClr val="000000"/>
              </a:solidFill>
              <a:latin typeface="Tahoma"/>
            </a:endParaRPr>
          </a:p>
          <a:p>
            <a:pPr eaLnBrk="1" hangingPunct="1">
              <a:defRPr/>
            </a:pPr>
            <a:r>
              <a:rPr lang="en-US" altLang="en-US" sz="2000" kern="0" dirty="0" smtClean="0">
                <a:solidFill>
                  <a:srgbClr val="000000"/>
                </a:solidFill>
                <a:latin typeface="Tahoma"/>
              </a:rPr>
              <a:t>Scales: Cloud Resolving/</a:t>
            </a:r>
            <a:r>
              <a:rPr lang="en-US" altLang="en-US" sz="2000" kern="0" dirty="0" err="1" smtClean="0">
                <a:solidFill>
                  <a:srgbClr val="000000"/>
                </a:solidFill>
                <a:latin typeface="Tahoma"/>
              </a:rPr>
              <a:t>Mesoscale</a:t>
            </a:r>
            <a:r>
              <a:rPr lang="en-US" altLang="en-US" sz="2000" kern="0" dirty="0" smtClean="0">
                <a:solidFill>
                  <a:srgbClr val="000000"/>
                </a:solidFill>
                <a:latin typeface="Tahoma"/>
              </a:rPr>
              <a:t>/Regional/Global</a:t>
            </a:r>
          </a:p>
          <a:p>
            <a:pPr lvl="1" eaLnBrk="1" hangingPunct="1">
              <a:defRPr/>
            </a:pPr>
            <a:r>
              <a:rPr lang="en-US" altLang="en-US" sz="1800" kern="0" dirty="0" smtClean="0">
                <a:solidFill>
                  <a:srgbClr val="000000"/>
                </a:solidFill>
                <a:latin typeface="Tahoma"/>
              </a:rPr>
              <a:t>Global= General Circulation Models (GCM’s)</a:t>
            </a:r>
          </a:p>
        </p:txBody>
      </p:sp>
      <p:sp>
        <p:nvSpPr>
          <p:cNvPr id="3" name="Rectangle 1026"/>
          <p:cNvSpPr txBox="1">
            <a:spLocks noChangeArrowheads="1"/>
          </p:cNvSpPr>
          <p:nvPr/>
        </p:nvSpPr>
        <p:spPr bwMode="auto">
          <a:xfrm>
            <a:off x="609600" y="228600"/>
            <a:ext cx="777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defRPr/>
            </a:pPr>
            <a:r>
              <a:rPr lang="en-US" altLang="en-US" kern="0" dirty="0" smtClean="0">
                <a:solidFill>
                  <a:srgbClr val="000000"/>
                </a:solidFill>
                <a:effectLst/>
                <a:latin typeface="Tahoma"/>
              </a:rPr>
              <a:t>Conceptual Framework for Modeling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5"/>
          <p:cNvGraphicFramePr>
            <a:graphicFrameLocks noChangeAspect="1"/>
          </p:cNvGraphicFramePr>
          <p:nvPr/>
        </p:nvGraphicFramePr>
        <p:xfrm>
          <a:off x="1524000" y="0"/>
          <a:ext cx="6248400" cy="6858000"/>
        </p:xfrm>
        <a:graphic>
          <a:graphicData uri="http://schemas.openxmlformats.org/presentationml/2006/ole">
            <p:oleObj spid="_x0000_s336898" name="Image Document" r:id="rId3" imgW="11272838" imgH="6029325"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4"/>
          <p:cNvGraphicFramePr>
            <a:graphicFrameLocks noChangeAspect="1"/>
          </p:cNvGraphicFramePr>
          <p:nvPr/>
        </p:nvGraphicFramePr>
        <p:xfrm>
          <a:off x="1066800" y="381000"/>
          <a:ext cx="6781800" cy="6477000"/>
        </p:xfrm>
        <a:graphic>
          <a:graphicData uri="http://schemas.openxmlformats.org/presentationml/2006/ole">
            <p:oleObj spid="_x0000_s337922" name="Image Document" r:id="rId3" imgW="9369631" imgH="5011387"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US" smtClean="0"/>
          </a:p>
        </p:txBody>
      </p:sp>
      <p:sp>
        <p:nvSpPr>
          <p:cNvPr id="77827" name="Rectangle 3"/>
          <p:cNvSpPr>
            <a:spLocks noGrp="1" noChangeArrowheads="1"/>
          </p:cNvSpPr>
          <p:nvPr>
            <p:ph type="body" idx="1"/>
          </p:nvPr>
        </p:nvSpPr>
        <p:spPr>
          <a:xfrm>
            <a:off x="304800" y="5791200"/>
            <a:ext cx="8610600" cy="838200"/>
          </a:xfrm>
        </p:spPr>
        <p:txBody>
          <a:bodyPr/>
          <a:lstStyle/>
          <a:p>
            <a:pPr marL="0" indent="0" eaLnBrk="1" hangingPunct="1">
              <a:lnSpc>
                <a:spcPct val="90000"/>
              </a:lnSpc>
              <a:buFontTx/>
              <a:buNone/>
            </a:pPr>
            <a:r>
              <a:rPr lang="en-US" sz="1800" smtClean="0">
                <a:solidFill>
                  <a:srgbClr val="3333FF"/>
                </a:solidFill>
                <a:latin typeface="Comic Sans MS" pitchFamily="66" charset="0"/>
              </a:rPr>
              <a:t>The horizontal area must be large enough to contain an ensemble of cumulus cloud but small enough to cover only a fraction of large scale disturbance. The existence of such an area is one of the basic assumptions of this paper</a:t>
            </a:r>
          </a:p>
        </p:txBody>
      </p:sp>
      <p:pic>
        <p:nvPicPr>
          <p:cNvPr id="77828" name="Picture 4"/>
          <p:cNvPicPr>
            <a:picLocks noChangeAspect="1" noChangeArrowheads="1"/>
          </p:cNvPicPr>
          <p:nvPr/>
        </p:nvPicPr>
        <p:blipFill>
          <a:blip r:embed="rId2" cstate="print"/>
          <a:srcRect/>
          <a:stretch>
            <a:fillRect/>
          </a:stretch>
        </p:blipFill>
        <p:spPr bwMode="auto">
          <a:xfrm>
            <a:off x="0" y="228600"/>
            <a:ext cx="9144000" cy="5424488"/>
          </a:xfrm>
          <a:prstGeom prst="rect">
            <a:avLst/>
          </a:prstGeom>
          <a:noFill/>
          <a:ln w="9525" algn="ctr">
            <a:noFill/>
            <a:miter lim="800000"/>
            <a:headEnd/>
            <a:tailEnd/>
          </a:ln>
          <a:effectLst/>
        </p:spPr>
      </p:pic>
      <p:sp>
        <p:nvSpPr>
          <p:cNvPr id="77829" name="Rectangle 5"/>
          <p:cNvSpPr>
            <a:spLocks noChangeArrowheads="1"/>
          </p:cNvSpPr>
          <p:nvPr/>
        </p:nvSpPr>
        <p:spPr bwMode="auto">
          <a:xfrm>
            <a:off x="609600" y="4419600"/>
            <a:ext cx="762000" cy="381000"/>
          </a:xfrm>
          <a:prstGeom prst="rect">
            <a:avLst/>
          </a:prstGeom>
          <a:solidFill>
            <a:schemeClr val="bg1"/>
          </a:solidFill>
          <a:ln w="9525" algn="ctr">
            <a:noFill/>
            <a:miter lim="800000"/>
            <a:headEnd/>
            <a:tailEn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381000" y="381000"/>
            <a:ext cx="8305800" cy="5745163"/>
          </a:xfrm>
        </p:spPr>
        <p:txBody>
          <a:bodyPr/>
          <a:lstStyle/>
          <a:p>
            <a:pPr marL="0" indent="0" eaLnBrk="1" hangingPunct="1">
              <a:buFontTx/>
              <a:buNone/>
            </a:pPr>
            <a:r>
              <a:rPr lang="en-US" sz="2400" smtClean="0">
                <a:latin typeface="Comic Sans MS" pitchFamily="66" charset="0"/>
              </a:rPr>
              <a:t>As acoustic waves are not of concern, the mass continuity equation in quasi-Boussinesq form</a:t>
            </a:r>
          </a:p>
          <a:p>
            <a:pPr marL="0" indent="0" eaLnBrk="1" hangingPunct="1">
              <a:buFontTx/>
              <a:buNone/>
            </a:pPr>
            <a:endParaRPr lang="en-US" sz="2400" smtClean="0">
              <a:latin typeface="Comic Sans MS" pitchFamily="66" charset="0"/>
            </a:endParaRPr>
          </a:p>
          <a:p>
            <a:pPr marL="0" indent="0" eaLnBrk="1" hangingPunct="1">
              <a:buFontTx/>
              <a:buNone/>
            </a:pPr>
            <a:endParaRPr lang="en-US" sz="2400" smtClean="0">
              <a:latin typeface="Comic Sans MS" pitchFamily="66" charset="0"/>
            </a:endParaRPr>
          </a:p>
        </p:txBody>
      </p:sp>
      <p:sp>
        <p:nvSpPr>
          <p:cNvPr id="78851" name="Rectangle 6"/>
          <p:cNvSpPr>
            <a:spLocks noChangeArrowheads="1"/>
          </p:cNvSpPr>
          <p:nvPr/>
        </p:nvSpPr>
        <p:spPr bwMode="auto">
          <a:xfrm>
            <a:off x="0" y="3233738"/>
            <a:ext cx="9144000" cy="0"/>
          </a:xfrm>
          <a:prstGeom prst="rect">
            <a:avLst/>
          </a:prstGeom>
          <a:noFill/>
          <a:ln w="9525" algn="ctr">
            <a:noFill/>
            <a:miter lim="800000"/>
            <a:headEnd/>
            <a:tailEnd/>
          </a:ln>
          <a:effectLst/>
        </p:spPr>
        <p:txBody>
          <a:bodyPr wrap="none" anchor="ctr">
            <a:spAutoFit/>
          </a:bodyPr>
          <a:lstStyle/>
          <a:p>
            <a:endParaRPr lang="en-IN"/>
          </a:p>
        </p:txBody>
      </p:sp>
      <p:graphicFrame>
        <p:nvGraphicFramePr>
          <p:cNvPr id="78852" name="Object 5"/>
          <p:cNvGraphicFramePr>
            <a:graphicFrameLocks noChangeAspect="1"/>
          </p:cNvGraphicFramePr>
          <p:nvPr/>
        </p:nvGraphicFramePr>
        <p:xfrm>
          <a:off x="1981200" y="1447800"/>
          <a:ext cx="5105400" cy="968375"/>
        </p:xfrm>
        <a:graphic>
          <a:graphicData uri="http://schemas.openxmlformats.org/presentationml/2006/ole">
            <p:oleObj spid="_x0000_s338946" name="Equation" r:id="rId3" imgW="2057400" imgH="393700" progId="Equation.3">
              <p:embed/>
            </p:oleObj>
          </a:graphicData>
        </a:graphic>
      </p:graphicFrame>
      <p:sp>
        <p:nvSpPr>
          <p:cNvPr id="78853" name="Text Box 8"/>
          <p:cNvSpPr txBox="1">
            <a:spLocks noChangeArrowheads="1"/>
          </p:cNvSpPr>
          <p:nvPr/>
        </p:nvSpPr>
        <p:spPr bwMode="auto">
          <a:xfrm>
            <a:off x="609600" y="2438400"/>
            <a:ext cx="7391400" cy="2835275"/>
          </a:xfrm>
          <a:prstGeom prst="rect">
            <a:avLst/>
          </a:prstGeom>
          <a:noFill/>
          <a:ln w="9525" algn="ctr">
            <a:noFill/>
            <a:miter lim="800000"/>
            <a:headEnd/>
            <a:tailEnd/>
          </a:ln>
          <a:effectLst/>
        </p:spPr>
        <p:txBody>
          <a:bodyPr>
            <a:spAutoFit/>
          </a:bodyPr>
          <a:lstStyle/>
          <a:p>
            <a:pPr algn="just">
              <a:spcBef>
                <a:spcPct val="50000"/>
              </a:spcBef>
            </a:pPr>
            <a:r>
              <a:rPr lang="en-US" sz="2000">
                <a:latin typeface="Comic Sans MS" pitchFamily="66" charset="0"/>
              </a:rPr>
              <a:t>Density </a:t>
            </a:r>
            <a:r>
              <a:rPr lang="el-GR" sz="2000">
                <a:latin typeface="Comic Sans MS" pitchFamily="66" charset="0"/>
              </a:rPr>
              <a:t>ρ</a:t>
            </a:r>
            <a:r>
              <a:rPr lang="en-US" sz="2000">
                <a:latin typeface="Comic Sans MS" pitchFamily="66" charset="0"/>
              </a:rPr>
              <a:t> is a function of height only, V is the horizontal velocity,      is horizontal del operator</a:t>
            </a:r>
          </a:p>
          <a:p>
            <a:pPr algn="just">
              <a:spcBef>
                <a:spcPct val="50000"/>
              </a:spcBef>
            </a:pPr>
            <a:r>
              <a:rPr lang="en-US" sz="2000">
                <a:latin typeface="Comic Sans MS" pitchFamily="66" charset="0"/>
              </a:rPr>
              <a:t>W is the vertical velocity and z the vertical coordinate.</a:t>
            </a:r>
          </a:p>
          <a:p>
            <a:pPr algn="just">
              <a:spcBef>
                <a:spcPct val="50000"/>
              </a:spcBef>
            </a:pPr>
            <a:r>
              <a:rPr lang="en-US" sz="2000">
                <a:latin typeface="Comic Sans MS" pitchFamily="66" charset="0"/>
              </a:rPr>
              <a:t>Let </a:t>
            </a:r>
            <a:r>
              <a:rPr lang="el-GR" sz="2000">
                <a:latin typeface="Comic Sans MS" pitchFamily="66" charset="0"/>
              </a:rPr>
              <a:t>σ</a:t>
            </a:r>
            <a:r>
              <a:rPr lang="en-US" sz="2000" baseline="-25000">
                <a:latin typeface="Comic Sans MS" pitchFamily="66" charset="0"/>
              </a:rPr>
              <a:t>i</a:t>
            </a:r>
            <a:r>
              <a:rPr lang="en-US" sz="2000">
                <a:latin typeface="Comic Sans MS" pitchFamily="66" charset="0"/>
              </a:rPr>
              <a:t>(z,t) be the fractional area covered by the ith cloud, in a horizontal cross section at level z and time t.</a:t>
            </a:r>
          </a:p>
          <a:p>
            <a:pPr algn="just">
              <a:spcBef>
                <a:spcPct val="50000"/>
              </a:spcBef>
            </a:pPr>
            <a:r>
              <a:rPr lang="en-US" sz="2000">
                <a:latin typeface="Comic Sans MS" pitchFamily="66" charset="0"/>
              </a:rPr>
              <a:t>The vertical mass flux through </a:t>
            </a:r>
            <a:r>
              <a:rPr lang="el-GR" sz="2000">
                <a:latin typeface="Comic Sans MS" pitchFamily="66" charset="0"/>
              </a:rPr>
              <a:t>σ</a:t>
            </a:r>
            <a:r>
              <a:rPr lang="en-US" sz="2000" baseline="-25000">
                <a:latin typeface="Comic Sans MS" pitchFamily="66" charset="0"/>
              </a:rPr>
              <a:t>i</a:t>
            </a:r>
            <a:r>
              <a:rPr lang="en-US" sz="2000">
                <a:latin typeface="Comic Sans MS" pitchFamily="66" charset="0"/>
              </a:rPr>
              <a:t> is</a:t>
            </a:r>
          </a:p>
          <a:p>
            <a:pPr algn="just">
              <a:spcBef>
                <a:spcPct val="50000"/>
              </a:spcBef>
            </a:pPr>
            <a:endParaRPr lang="el-GR" sz="2000">
              <a:latin typeface="Comic Sans MS" pitchFamily="66" charset="0"/>
            </a:endParaRPr>
          </a:p>
        </p:txBody>
      </p:sp>
      <p:graphicFrame>
        <p:nvGraphicFramePr>
          <p:cNvPr id="78854" name="Object 9"/>
          <p:cNvGraphicFramePr>
            <a:graphicFrameLocks noChangeAspect="1"/>
          </p:cNvGraphicFramePr>
          <p:nvPr/>
        </p:nvGraphicFramePr>
        <p:xfrm>
          <a:off x="1752600" y="2743200"/>
          <a:ext cx="322263" cy="457200"/>
        </p:xfrm>
        <a:graphic>
          <a:graphicData uri="http://schemas.openxmlformats.org/presentationml/2006/ole">
            <p:oleObj spid="_x0000_s338947" name="Equation" r:id="rId4" imgW="152268" imgH="215713" progId="Equation.3">
              <p:embed/>
            </p:oleObj>
          </a:graphicData>
        </a:graphic>
      </p:graphicFrame>
      <p:pic>
        <p:nvPicPr>
          <p:cNvPr id="78855" name="Picture 10"/>
          <p:cNvPicPr>
            <a:picLocks noChangeAspect="1" noChangeArrowheads="1"/>
          </p:cNvPicPr>
          <p:nvPr/>
        </p:nvPicPr>
        <p:blipFill>
          <a:blip r:embed="rId5" cstate="print"/>
          <a:srcRect/>
          <a:stretch>
            <a:fillRect/>
          </a:stretch>
        </p:blipFill>
        <p:spPr bwMode="auto">
          <a:xfrm>
            <a:off x="1600200" y="4876800"/>
            <a:ext cx="5029200" cy="18018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p:txBody>
          <a:bodyPr/>
          <a:lstStyle/>
          <a:p>
            <a:pPr eaLnBrk="1" hangingPunct="1">
              <a:lnSpc>
                <a:spcPct val="80000"/>
              </a:lnSpc>
            </a:pPr>
            <a:r>
              <a:rPr lang="en-US" sz="2800" b="1" smtClean="0"/>
              <a:t>Trigger: </a:t>
            </a:r>
            <a:endParaRPr lang="en-US" sz="2800" smtClean="0"/>
          </a:p>
          <a:p>
            <a:pPr algn="just" eaLnBrk="1" hangingPunct="1">
              <a:lnSpc>
                <a:spcPct val="80000"/>
              </a:lnSpc>
            </a:pPr>
            <a:r>
              <a:rPr lang="en-US" sz="2800" smtClean="0"/>
              <a:t>To trigger convection, the scheme requires some boundary-layer CAPE. </a:t>
            </a:r>
          </a:p>
          <a:p>
            <a:pPr algn="just" eaLnBrk="1" hangingPunct="1">
              <a:lnSpc>
                <a:spcPct val="80000"/>
              </a:lnSpc>
              <a:buFontTx/>
              <a:buNone/>
            </a:pPr>
            <a:r>
              <a:rPr lang="en-US" sz="2800" smtClean="0"/>
              <a:t/>
            </a:r>
            <a:br>
              <a:rPr lang="en-US" sz="2800" smtClean="0"/>
            </a:br>
            <a:endParaRPr lang="en-US" sz="2800" smtClean="0"/>
          </a:p>
          <a:p>
            <a:pPr algn="just" eaLnBrk="1" hangingPunct="1">
              <a:lnSpc>
                <a:spcPct val="80000"/>
              </a:lnSpc>
            </a:pPr>
            <a:r>
              <a:rPr lang="en-US" sz="2800" smtClean="0"/>
              <a:t>Although it varies in specific implementations, the general formulation requires the presence of large-scale atmospheric destabilization with time. The process by which the scheme attempts to assess destabilization is complex; for example, it must account for the effects of entrainment and clouds of various depths.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2" cstate="print"/>
          <a:srcRect/>
          <a:stretch>
            <a:fillRect/>
          </a:stretch>
        </p:blipFill>
        <p:spPr bwMode="auto">
          <a:xfrm>
            <a:off x="0" y="304800"/>
            <a:ext cx="8915400" cy="1154113"/>
          </a:xfrm>
          <a:prstGeom prst="rect">
            <a:avLst/>
          </a:prstGeom>
          <a:noFill/>
          <a:ln w="9525" algn="ctr">
            <a:noFill/>
            <a:miter lim="800000"/>
            <a:headEnd/>
            <a:tailEnd/>
          </a:ln>
          <a:effectLst/>
        </p:spPr>
      </p:pic>
      <p:pic>
        <p:nvPicPr>
          <p:cNvPr id="81923" name="Picture 5"/>
          <p:cNvPicPr>
            <a:picLocks noChangeAspect="1" noChangeArrowheads="1"/>
          </p:cNvPicPr>
          <p:nvPr/>
        </p:nvPicPr>
        <p:blipFill>
          <a:blip r:embed="rId3" cstate="print"/>
          <a:srcRect/>
          <a:stretch>
            <a:fillRect/>
          </a:stretch>
        </p:blipFill>
        <p:spPr bwMode="auto">
          <a:xfrm>
            <a:off x="762000" y="1371600"/>
            <a:ext cx="7010400" cy="3695700"/>
          </a:xfrm>
          <a:prstGeom prst="rect">
            <a:avLst/>
          </a:prstGeom>
          <a:noFill/>
          <a:ln w="9525" algn="ctr">
            <a:noFill/>
            <a:miter lim="800000"/>
            <a:headEnd/>
            <a:tailEnd/>
          </a:ln>
          <a:effectLst/>
        </p:spPr>
      </p:pic>
      <p:sp>
        <p:nvSpPr>
          <p:cNvPr id="81924" name="Rectangle 6"/>
          <p:cNvSpPr>
            <a:spLocks noChangeArrowheads="1"/>
          </p:cNvSpPr>
          <p:nvPr/>
        </p:nvSpPr>
        <p:spPr bwMode="auto">
          <a:xfrm>
            <a:off x="1219200" y="4648200"/>
            <a:ext cx="990600" cy="381000"/>
          </a:xfrm>
          <a:prstGeom prst="rect">
            <a:avLst/>
          </a:prstGeom>
          <a:solidFill>
            <a:schemeClr val="bg1"/>
          </a:solidFill>
          <a:ln w="9525" algn="ctr">
            <a:noFill/>
            <a:miter lim="800000"/>
            <a:headEnd/>
            <a:tailEnd/>
          </a:ln>
          <a:effectLst/>
        </p:spPr>
        <p:txBody>
          <a:bodyPr wrap="none" anchor="ctr"/>
          <a:lstStyle/>
          <a:p>
            <a:endParaRPr lang="en-IN"/>
          </a:p>
        </p:txBody>
      </p:sp>
      <p:pic>
        <p:nvPicPr>
          <p:cNvPr id="81925" name="Picture 8"/>
          <p:cNvPicPr>
            <a:picLocks noChangeAspect="1" noChangeArrowheads="1"/>
          </p:cNvPicPr>
          <p:nvPr/>
        </p:nvPicPr>
        <p:blipFill>
          <a:blip r:embed="rId4" cstate="print"/>
          <a:srcRect/>
          <a:stretch>
            <a:fillRect/>
          </a:stretch>
        </p:blipFill>
        <p:spPr bwMode="auto">
          <a:xfrm>
            <a:off x="0" y="4953000"/>
            <a:ext cx="9144000" cy="1905000"/>
          </a:xfrm>
          <a:prstGeom prst="rect">
            <a:avLst/>
          </a:prstGeom>
          <a:noFill/>
          <a:ln w="9525" algn="ctr">
            <a:noFill/>
            <a:miter lim="800000"/>
            <a:headEnd/>
            <a:tailEnd/>
          </a:ln>
          <a:effectLst/>
        </p:spPr>
      </p:pic>
      <p:sp>
        <p:nvSpPr>
          <p:cNvPr id="81926" name="Rectangle 9"/>
          <p:cNvSpPr>
            <a:spLocks noChangeArrowheads="1"/>
          </p:cNvSpPr>
          <p:nvPr/>
        </p:nvSpPr>
        <p:spPr bwMode="auto">
          <a:xfrm>
            <a:off x="1143000" y="3962400"/>
            <a:ext cx="990600" cy="533400"/>
          </a:xfrm>
          <a:prstGeom prst="rect">
            <a:avLst/>
          </a:prstGeom>
          <a:solidFill>
            <a:schemeClr val="bg1"/>
          </a:solidFill>
          <a:ln w="9525" algn="ctr">
            <a:noFill/>
            <a:miter lim="800000"/>
            <a:headEnd/>
            <a:tailEn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2" cstate="print"/>
          <a:srcRect/>
          <a:stretch>
            <a:fillRect/>
          </a:stretch>
        </p:blipFill>
        <p:spPr bwMode="auto">
          <a:xfrm>
            <a:off x="0" y="0"/>
            <a:ext cx="9144000" cy="2249488"/>
          </a:xfrm>
          <a:prstGeom prst="rect">
            <a:avLst/>
          </a:prstGeom>
          <a:noFill/>
          <a:ln w="9525" algn="ctr">
            <a:noFill/>
            <a:miter lim="800000"/>
            <a:headEnd/>
            <a:tailEnd/>
          </a:ln>
          <a:effectLst/>
        </p:spPr>
      </p:pic>
      <p:pic>
        <p:nvPicPr>
          <p:cNvPr id="82947" name="Picture 5"/>
          <p:cNvPicPr>
            <a:picLocks noChangeAspect="1" noChangeArrowheads="1"/>
          </p:cNvPicPr>
          <p:nvPr/>
        </p:nvPicPr>
        <p:blipFill>
          <a:blip r:embed="rId3" cstate="print"/>
          <a:srcRect/>
          <a:stretch>
            <a:fillRect/>
          </a:stretch>
        </p:blipFill>
        <p:spPr bwMode="auto">
          <a:xfrm>
            <a:off x="0" y="3733800"/>
            <a:ext cx="9144000" cy="24209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685800" y="457200"/>
            <a:ext cx="7239000" cy="1054100"/>
          </a:xfrm>
          <a:prstGeom prst="rect">
            <a:avLst/>
          </a:prstGeom>
          <a:noFill/>
          <a:ln w="9525" algn="ctr">
            <a:noFill/>
            <a:miter lim="800000"/>
            <a:headEnd/>
            <a:tailEnd/>
          </a:ln>
          <a:effectLst/>
        </p:spPr>
        <p:txBody>
          <a:bodyPr>
            <a:spAutoFit/>
          </a:bodyPr>
          <a:lstStyle/>
          <a:p>
            <a:pPr marL="342900" indent="-342900" algn="just">
              <a:spcBef>
                <a:spcPct val="50000"/>
              </a:spcBef>
            </a:pPr>
            <a:r>
              <a:rPr lang="en-US" sz="2400">
                <a:latin typeface="Comic Sans MS" pitchFamily="66" charset="0"/>
              </a:rPr>
              <a:t>E</a:t>
            </a:r>
            <a:r>
              <a:rPr lang="en-US" sz="2400" baseline="-25000">
                <a:latin typeface="Comic Sans MS" pitchFamily="66" charset="0"/>
              </a:rPr>
              <a:t>i</a:t>
            </a:r>
            <a:r>
              <a:rPr lang="en-US" sz="2400">
                <a:latin typeface="Comic Sans MS" pitchFamily="66" charset="0"/>
              </a:rPr>
              <a:t> can be rewritten as</a:t>
            </a:r>
          </a:p>
          <a:p>
            <a:pPr marL="342900" indent="-342900" algn="just">
              <a:spcBef>
                <a:spcPct val="50000"/>
              </a:spcBef>
            </a:pPr>
            <a:endParaRPr lang="en-US" sz="2000" baseline="-25000">
              <a:latin typeface="Comic Sans MS" pitchFamily="66" charset="0"/>
            </a:endParaRPr>
          </a:p>
          <a:p>
            <a:pPr marL="342900" indent="-342900" algn="just">
              <a:spcBef>
                <a:spcPct val="50000"/>
              </a:spcBef>
            </a:pPr>
            <a:endParaRPr lang="en-US" sz="2000" baseline="-25000">
              <a:latin typeface="Comic Sans MS" pitchFamily="66" charset="0"/>
            </a:endParaRPr>
          </a:p>
        </p:txBody>
      </p:sp>
      <p:sp>
        <p:nvSpPr>
          <p:cNvPr id="83971" name="Rectangle 6"/>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IN"/>
          </a:p>
        </p:txBody>
      </p:sp>
      <p:graphicFrame>
        <p:nvGraphicFramePr>
          <p:cNvPr id="83972" name="Object 5"/>
          <p:cNvGraphicFramePr>
            <a:graphicFrameLocks noChangeAspect="1"/>
          </p:cNvGraphicFramePr>
          <p:nvPr/>
        </p:nvGraphicFramePr>
        <p:xfrm>
          <a:off x="1066800" y="990600"/>
          <a:ext cx="5376863" cy="3867150"/>
        </p:xfrm>
        <a:graphic>
          <a:graphicData uri="http://schemas.openxmlformats.org/presentationml/2006/ole">
            <p:oleObj spid="_x0000_s339970" name="Equation" r:id="rId3" imgW="2019300" imgH="1447800" progId="Equation.3">
              <p:embed/>
            </p:oleObj>
          </a:graphicData>
        </a:graphic>
      </p:graphicFrame>
      <p:sp>
        <p:nvSpPr>
          <p:cNvPr id="83973" name="Text Box 7"/>
          <p:cNvSpPr txBox="1">
            <a:spLocks noChangeArrowheads="1"/>
          </p:cNvSpPr>
          <p:nvPr/>
        </p:nvSpPr>
        <p:spPr bwMode="auto">
          <a:xfrm>
            <a:off x="304800" y="5334000"/>
            <a:ext cx="8839200" cy="1311275"/>
          </a:xfrm>
          <a:prstGeom prst="rect">
            <a:avLst/>
          </a:prstGeom>
          <a:noFill/>
          <a:ln w="9525" algn="ctr">
            <a:noFill/>
            <a:miter lim="800000"/>
            <a:headEnd/>
            <a:tailEnd/>
          </a:ln>
          <a:effectLst/>
        </p:spPr>
        <p:txBody>
          <a:bodyPr>
            <a:spAutoFit/>
          </a:bodyPr>
          <a:lstStyle/>
          <a:p>
            <a:pPr algn="just">
              <a:spcBef>
                <a:spcPct val="50000"/>
              </a:spcBef>
            </a:pPr>
            <a:r>
              <a:rPr lang="en-US" sz="2000">
                <a:solidFill>
                  <a:srgbClr val="3333FF"/>
                </a:solidFill>
                <a:latin typeface="Comic Sans MS" pitchFamily="66" charset="0"/>
              </a:rPr>
              <a:t>Thus entrainment of mass which is caused by turbulent mixing at the cloud boundary appears either as a vertical divergence of mass flux within the cloud, as a horizontal expansion of the cloud as it rises or as a combination of these two depending on the dynamics of the clouds.</a:t>
            </a:r>
          </a:p>
        </p:txBody>
      </p:sp>
      <p:sp>
        <p:nvSpPr>
          <p:cNvPr id="83974" name="Line 8"/>
          <p:cNvSpPr>
            <a:spLocks noChangeShapeType="1"/>
          </p:cNvSpPr>
          <p:nvPr/>
        </p:nvSpPr>
        <p:spPr bwMode="auto">
          <a:xfrm>
            <a:off x="1981200" y="4876800"/>
            <a:ext cx="1219200" cy="0"/>
          </a:xfrm>
          <a:prstGeom prst="line">
            <a:avLst/>
          </a:prstGeom>
          <a:noFill/>
          <a:ln w="9525">
            <a:solidFill>
              <a:schemeClr val="tx1"/>
            </a:solidFill>
            <a:round/>
            <a:headEnd/>
            <a:tailEnd/>
          </a:ln>
          <a:effectLst/>
        </p:spPr>
        <p:txBody>
          <a:bodyPr/>
          <a:lstStyle/>
          <a:p>
            <a:endParaRPr lang="en-IN"/>
          </a:p>
        </p:txBody>
      </p:sp>
      <p:sp>
        <p:nvSpPr>
          <p:cNvPr id="83975" name="Rectangle 9"/>
          <p:cNvSpPr>
            <a:spLocks noChangeArrowheads="1"/>
          </p:cNvSpPr>
          <p:nvPr/>
        </p:nvSpPr>
        <p:spPr bwMode="auto">
          <a:xfrm>
            <a:off x="1828800" y="4953000"/>
            <a:ext cx="1600200" cy="304800"/>
          </a:xfrm>
          <a:prstGeom prst="rect">
            <a:avLst/>
          </a:prstGeom>
          <a:solidFill>
            <a:schemeClr val="bg1"/>
          </a:solidFill>
          <a:ln w="9525" algn="ctr">
            <a:solidFill>
              <a:schemeClr val="tx1"/>
            </a:solidFill>
            <a:miter lim="800000"/>
            <a:headEnd/>
            <a:tailEnd/>
          </a:ln>
          <a:effectLst/>
        </p:spPr>
        <p:txBody>
          <a:bodyPr wrap="none" anchor="ctr"/>
          <a:lstStyle/>
          <a:p>
            <a:pPr algn="ctr"/>
            <a:r>
              <a:rPr lang="en-US"/>
              <a:t>Mass flux</a:t>
            </a:r>
          </a:p>
        </p:txBody>
      </p:sp>
      <p:sp>
        <p:nvSpPr>
          <p:cNvPr id="83976" name="Line 10"/>
          <p:cNvSpPr>
            <a:spLocks noChangeShapeType="1"/>
          </p:cNvSpPr>
          <p:nvPr/>
        </p:nvSpPr>
        <p:spPr bwMode="auto">
          <a:xfrm>
            <a:off x="3962400" y="4876800"/>
            <a:ext cx="2133600" cy="0"/>
          </a:xfrm>
          <a:prstGeom prst="line">
            <a:avLst/>
          </a:prstGeom>
          <a:noFill/>
          <a:ln w="9525">
            <a:solidFill>
              <a:schemeClr val="tx1"/>
            </a:solidFill>
            <a:round/>
            <a:headEnd/>
            <a:tailEnd/>
          </a:ln>
          <a:effectLst/>
        </p:spPr>
        <p:txBody>
          <a:bodyPr/>
          <a:lstStyle/>
          <a:p>
            <a:endParaRPr lang="en-IN"/>
          </a:p>
        </p:txBody>
      </p:sp>
      <p:sp>
        <p:nvSpPr>
          <p:cNvPr id="83977" name="Rectangle 11"/>
          <p:cNvSpPr>
            <a:spLocks noChangeArrowheads="1"/>
          </p:cNvSpPr>
          <p:nvPr/>
        </p:nvSpPr>
        <p:spPr bwMode="auto">
          <a:xfrm>
            <a:off x="3962400" y="4953000"/>
            <a:ext cx="2209800" cy="304800"/>
          </a:xfrm>
          <a:prstGeom prst="rect">
            <a:avLst/>
          </a:prstGeom>
          <a:solidFill>
            <a:schemeClr val="bg1"/>
          </a:solidFill>
          <a:ln w="9525" algn="ctr">
            <a:solidFill>
              <a:schemeClr val="tx1"/>
            </a:solidFill>
            <a:miter lim="800000"/>
            <a:headEnd/>
            <a:tailEnd/>
          </a:ln>
          <a:effectLst/>
        </p:spPr>
        <p:txBody>
          <a:bodyPr wrap="none" anchor="ctr"/>
          <a:lstStyle/>
          <a:p>
            <a:pPr algn="ctr"/>
            <a:r>
              <a:rPr lang="en-US"/>
              <a:t>Expansion of cloud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838200" y="533400"/>
            <a:ext cx="7162800" cy="1370013"/>
          </a:xfrm>
          <a:prstGeom prst="rect">
            <a:avLst/>
          </a:prstGeom>
          <a:noFill/>
          <a:ln w="9525" algn="ctr">
            <a:noFill/>
            <a:miter lim="800000"/>
            <a:headEnd/>
            <a:tailEnd/>
          </a:ln>
          <a:effectLst/>
        </p:spPr>
        <p:txBody>
          <a:bodyPr>
            <a:spAutoFit/>
          </a:bodyPr>
          <a:lstStyle/>
          <a:p>
            <a:pPr algn="just">
              <a:spcBef>
                <a:spcPct val="50000"/>
              </a:spcBef>
            </a:pPr>
            <a:r>
              <a:rPr lang="en-US" sz="2400">
                <a:latin typeface="Comic Sans MS" pitchFamily="66" charset="0"/>
              </a:rPr>
              <a:t>The total vertical mass flux by all of the clouds in the ensemble is</a:t>
            </a:r>
          </a:p>
          <a:p>
            <a:pPr algn="just">
              <a:spcBef>
                <a:spcPct val="50000"/>
              </a:spcBef>
            </a:pPr>
            <a:endParaRPr lang="en-US" sz="2400">
              <a:latin typeface="Comic Sans MS" pitchFamily="66" charset="0"/>
            </a:endParaRPr>
          </a:p>
        </p:txBody>
      </p:sp>
      <p:graphicFrame>
        <p:nvGraphicFramePr>
          <p:cNvPr id="84995" name="Object 5"/>
          <p:cNvGraphicFramePr>
            <a:graphicFrameLocks noChangeAspect="1"/>
          </p:cNvGraphicFramePr>
          <p:nvPr/>
        </p:nvGraphicFramePr>
        <p:xfrm>
          <a:off x="1214438" y="1395413"/>
          <a:ext cx="6713537" cy="4525962"/>
        </p:xfrm>
        <a:graphic>
          <a:graphicData uri="http://schemas.openxmlformats.org/presentationml/2006/ole">
            <p:oleObj spid="_x0000_s340994" name="Equation" r:id="rId3" imgW="3683000" imgH="2374900" progId="Equation.3">
              <p:embed/>
            </p:oleObj>
          </a:graphicData>
        </a:graphic>
      </p:graphicFrame>
      <p:sp>
        <p:nvSpPr>
          <p:cNvPr id="84996" name="Line 6"/>
          <p:cNvSpPr>
            <a:spLocks noChangeShapeType="1"/>
          </p:cNvSpPr>
          <p:nvPr/>
        </p:nvSpPr>
        <p:spPr bwMode="auto">
          <a:xfrm>
            <a:off x="1524000" y="4495800"/>
            <a:ext cx="609600" cy="0"/>
          </a:xfrm>
          <a:prstGeom prst="line">
            <a:avLst/>
          </a:prstGeom>
          <a:noFill/>
          <a:ln w="9525">
            <a:solidFill>
              <a:schemeClr val="tx1"/>
            </a:solidFill>
            <a:round/>
            <a:headEnd/>
            <a:tailEnd/>
          </a:ln>
          <a:effectLst/>
        </p:spPr>
        <p:txBody>
          <a:bodyPr/>
          <a:lstStyle/>
          <a:p>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0" y="0"/>
            <a:ext cx="9144000" cy="1190625"/>
          </a:xfrm>
          <a:prstGeom prst="rect">
            <a:avLst/>
          </a:prstGeom>
          <a:noFill/>
          <a:ln w="9525" algn="ctr">
            <a:noFill/>
            <a:miter lim="800000"/>
            <a:headEnd/>
            <a:tailEnd/>
          </a:ln>
          <a:effectLst/>
        </p:spPr>
        <p:txBody>
          <a:bodyPr>
            <a:spAutoFit/>
          </a:bodyPr>
          <a:lstStyle/>
          <a:p>
            <a:pPr algn="just">
              <a:spcBef>
                <a:spcPct val="50000"/>
              </a:spcBef>
            </a:pPr>
            <a:r>
              <a:rPr lang="en-US">
                <a:solidFill>
                  <a:srgbClr val="3333FF"/>
                </a:solidFill>
                <a:latin typeface="Comic Sans MS" pitchFamily="66" charset="0"/>
              </a:rPr>
              <a:t>In general the total vertical mass flux is M</a:t>
            </a:r>
            <a:r>
              <a:rPr lang="en-US" baseline="-25000">
                <a:solidFill>
                  <a:srgbClr val="3333FF"/>
                </a:solidFill>
                <a:latin typeface="Comic Sans MS" pitchFamily="66" charset="0"/>
              </a:rPr>
              <a:t>c</a:t>
            </a:r>
            <a:r>
              <a:rPr lang="en-US">
                <a:solidFill>
                  <a:srgbClr val="3333FF"/>
                </a:solidFill>
                <a:latin typeface="Comic Sans MS" pitchFamily="66" charset="0"/>
              </a:rPr>
              <a:t> in the clouds is not the same as the large scale net vertical mass flux through the unit large scale horizontal area </a:t>
            </a:r>
            <a:r>
              <a:rPr lang="el-GR">
                <a:solidFill>
                  <a:srgbClr val="3333FF"/>
                </a:solidFill>
                <a:latin typeface="Comic Sans MS" pitchFamily="66" charset="0"/>
              </a:rPr>
              <a:t>ρω</a:t>
            </a:r>
            <a:r>
              <a:rPr lang="en-US">
                <a:solidFill>
                  <a:srgbClr val="3333FF"/>
                </a:solidFill>
                <a:latin typeface="Comic Sans MS" pitchFamily="66" charset="0"/>
              </a:rPr>
              <a:t>. The difference between Mc and </a:t>
            </a:r>
            <a:r>
              <a:rPr lang="el-GR">
                <a:solidFill>
                  <a:srgbClr val="3333FF"/>
                </a:solidFill>
                <a:latin typeface="Comic Sans MS" pitchFamily="66" charset="0"/>
              </a:rPr>
              <a:t>ρω</a:t>
            </a:r>
            <a:r>
              <a:rPr lang="en-US">
                <a:solidFill>
                  <a:srgbClr val="3333FF"/>
                </a:solidFill>
                <a:latin typeface="Comic Sans MS" pitchFamily="66" charset="0"/>
              </a:rPr>
              <a:t> is equal to the downward mass flux between the clouds</a:t>
            </a:r>
            <a:endParaRPr lang="el-GR">
              <a:solidFill>
                <a:srgbClr val="3333FF"/>
              </a:solidFill>
              <a:latin typeface="Comic Sans MS" pitchFamily="66" charset="0"/>
            </a:endParaRPr>
          </a:p>
        </p:txBody>
      </p:sp>
      <p:graphicFrame>
        <p:nvGraphicFramePr>
          <p:cNvPr id="86019" name="Object 6"/>
          <p:cNvGraphicFramePr>
            <a:graphicFrameLocks noChangeAspect="1"/>
          </p:cNvGraphicFramePr>
          <p:nvPr/>
        </p:nvGraphicFramePr>
        <p:xfrm>
          <a:off x="304800" y="1143000"/>
          <a:ext cx="8610600" cy="1692275"/>
        </p:xfrm>
        <a:graphic>
          <a:graphicData uri="http://schemas.openxmlformats.org/presentationml/2006/ole">
            <p:oleObj spid="_x0000_s343042" name="Equation" r:id="rId3" imgW="3695700" imgH="723900" progId="Equation.3">
              <p:embed/>
            </p:oleObj>
          </a:graphicData>
        </a:graphic>
      </p:graphicFrame>
      <p:sp>
        <p:nvSpPr>
          <p:cNvPr id="86020" name="Text Box 7"/>
          <p:cNvSpPr txBox="1">
            <a:spLocks noChangeArrowheads="1"/>
          </p:cNvSpPr>
          <p:nvPr/>
        </p:nvSpPr>
        <p:spPr bwMode="auto">
          <a:xfrm>
            <a:off x="0" y="2819400"/>
            <a:ext cx="8763000" cy="1066800"/>
          </a:xfrm>
          <a:prstGeom prst="rect">
            <a:avLst/>
          </a:prstGeom>
          <a:noFill/>
          <a:ln w="9525" algn="ctr">
            <a:noFill/>
            <a:miter lim="800000"/>
            <a:headEnd/>
            <a:tailEnd/>
          </a:ln>
          <a:effectLst/>
        </p:spPr>
        <p:txBody>
          <a:bodyPr>
            <a:spAutoFit/>
          </a:bodyPr>
          <a:lstStyle/>
          <a:p>
            <a:pPr algn="just">
              <a:spcBef>
                <a:spcPct val="50000"/>
              </a:spcBef>
            </a:pPr>
            <a:r>
              <a:rPr lang="en-US" sz="2000">
                <a:solidFill>
                  <a:srgbClr val="CC3300"/>
                </a:solidFill>
                <a:latin typeface="Comic Sans MS" pitchFamily="66" charset="0"/>
              </a:rPr>
              <a:t>At a given height some clouds may be detraining and some others are entraining. Total entrainment and total detrainment are defined as E and D respectively.</a:t>
            </a:r>
            <a:r>
              <a:rPr lang="en-US" sz="2400">
                <a:solidFill>
                  <a:srgbClr val="CC3300"/>
                </a:solidFill>
                <a:latin typeface="Comic Sans MS" pitchFamily="66" charset="0"/>
              </a:rPr>
              <a:t> </a:t>
            </a:r>
          </a:p>
        </p:txBody>
      </p:sp>
      <p:graphicFrame>
        <p:nvGraphicFramePr>
          <p:cNvPr id="86021" name="Object 8"/>
          <p:cNvGraphicFramePr>
            <a:graphicFrameLocks noChangeAspect="1"/>
          </p:cNvGraphicFramePr>
          <p:nvPr/>
        </p:nvGraphicFramePr>
        <p:xfrm>
          <a:off x="2590800" y="3689350"/>
          <a:ext cx="4800600" cy="3168650"/>
        </p:xfrm>
        <a:graphic>
          <a:graphicData uri="http://schemas.openxmlformats.org/presentationml/2006/ole">
            <p:oleObj spid="_x0000_s343043" name="Equation" r:id="rId4" imgW="2616200" imgH="1854200" progId="Equation.3">
              <p:embed/>
            </p:oleObj>
          </a:graphicData>
        </a:graphic>
      </p:graphicFrame>
      <p:sp>
        <p:nvSpPr>
          <p:cNvPr id="86022" name="Line 9"/>
          <p:cNvSpPr>
            <a:spLocks noChangeShapeType="1"/>
          </p:cNvSpPr>
          <p:nvPr/>
        </p:nvSpPr>
        <p:spPr bwMode="auto">
          <a:xfrm>
            <a:off x="5257800" y="381000"/>
            <a:ext cx="152400" cy="0"/>
          </a:xfrm>
          <a:prstGeom prst="line">
            <a:avLst/>
          </a:prstGeom>
          <a:noFill/>
          <a:ln w="9525">
            <a:solidFill>
              <a:srgbClr val="0000FF"/>
            </a:solidFill>
            <a:round/>
            <a:headEnd/>
            <a:tailEnd/>
          </a:ln>
          <a:effectLst/>
        </p:spPr>
        <p:txBody>
          <a:bodyPr/>
          <a:lstStyle/>
          <a:p>
            <a:endParaRPr lang="en-IN"/>
          </a:p>
        </p:txBody>
      </p:sp>
      <p:sp>
        <p:nvSpPr>
          <p:cNvPr id="86023" name="Rectangle 10"/>
          <p:cNvSpPr>
            <a:spLocks noChangeArrowheads="1"/>
          </p:cNvSpPr>
          <p:nvPr/>
        </p:nvSpPr>
        <p:spPr bwMode="auto">
          <a:xfrm>
            <a:off x="0" y="5486400"/>
            <a:ext cx="2209800" cy="838200"/>
          </a:xfrm>
          <a:prstGeom prst="rect">
            <a:avLst/>
          </a:prstGeom>
          <a:solidFill>
            <a:schemeClr val="bg1"/>
          </a:solidFill>
          <a:ln w="9525" algn="ctr">
            <a:solidFill>
              <a:schemeClr val="bg1"/>
            </a:solidFill>
            <a:miter lim="800000"/>
            <a:headEnd/>
            <a:tailEnd/>
          </a:ln>
          <a:effectLst/>
        </p:spPr>
        <p:txBody>
          <a:bodyPr wrap="none" anchor="ctr"/>
          <a:lstStyle/>
          <a:p>
            <a:pPr algn="ctr"/>
            <a:r>
              <a:rPr lang="en-US"/>
              <a:t>~ deonotes a value</a:t>
            </a:r>
          </a:p>
          <a:p>
            <a:pPr algn="ctr"/>
            <a:r>
              <a:rPr lang="en-US"/>
              <a:t>In the env. Overbar</a:t>
            </a:r>
          </a:p>
          <a:p>
            <a:pPr algn="ctr"/>
            <a:r>
              <a:rPr lang="en-US"/>
              <a:t>Denotes ave over</a:t>
            </a:r>
          </a:p>
          <a:p>
            <a:pPr algn="ctr"/>
            <a:r>
              <a:rPr lang="en-US"/>
              <a:t>Large scale area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limate components modified"/>
          <p:cNvPicPr>
            <a:picLocks noChangeAspect="1" noChangeArrowheads="1"/>
          </p:cNvPicPr>
          <p:nvPr/>
        </p:nvPicPr>
        <p:blipFill>
          <a:blip r:embed="rId2" cstate="print"/>
          <a:srcRect/>
          <a:stretch>
            <a:fillRect/>
          </a:stretch>
        </p:blipFill>
        <p:spPr bwMode="auto">
          <a:xfrm>
            <a:off x="533400" y="1295400"/>
            <a:ext cx="8458200" cy="4929188"/>
          </a:xfrm>
          <a:prstGeom prst="rect">
            <a:avLst/>
          </a:prstGeom>
          <a:noFill/>
          <a:ln w="9525">
            <a:noFill/>
            <a:miter lim="800000"/>
            <a:headEnd/>
            <a:tailEnd/>
          </a:ln>
          <a:effectLst/>
        </p:spPr>
      </p:pic>
      <p:sp>
        <p:nvSpPr>
          <p:cNvPr id="3" name="Rectangle 2"/>
          <p:cNvSpPr txBox="1">
            <a:spLocks noChangeArrowheads="1"/>
          </p:cNvSpPr>
          <p:nvPr/>
        </p:nvSpPr>
        <p:spPr bwMode="auto">
          <a:xfrm>
            <a:off x="685800" y="609600"/>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defRPr/>
            </a:pPr>
            <a:r>
              <a:rPr lang="en-US" altLang="en-US" u="sng" kern="0" smtClean="0">
                <a:solidFill>
                  <a:srgbClr val="000000"/>
                </a:solidFill>
                <a:latin typeface="Tahoma"/>
              </a:rPr>
              <a:t>Physical processes regulating climate</a:t>
            </a:r>
            <a:endParaRPr lang="en-US" altLang="en-US" kern="0" dirty="0" smtClean="0">
              <a:solidFill>
                <a:srgbClr val="000000"/>
              </a:solidFill>
              <a:latin typeface="Tahom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eaLnBrk="1" hangingPunct="1"/>
            <a:r>
              <a:rPr lang="en-US" sz="2800" smtClean="0">
                <a:latin typeface="Comic Sans MS" pitchFamily="66" charset="0"/>
              </a:rPr>
              <a:t>Arakawa-Schubert , 1974, JAS, 674-701</a:t>
            </a:r>
          </a:p>
        </p:txBody>
      </p:sp>
      <p:pic>
        <p:nvPicPr>
          <p:cNvPr id="75779" name="Picture 4"/>
          <p:cNvPicPr>
            <a:picLocks noGrp="1" noChangeAspect="1" noChangeArrowheads="1"/>
          </p:cNvPicPr>
          <p:nvPr>
            <p:ph type="body" idx="1"/>
          </p:nvPr>
        </p:nvPicPr>
        <p:blipFill>
          <a:blip r:embed="rId2" cstate="print"/>
          <a:srcRect/>
          <a:stretch>
            <a:fillRect/>
          </a:stretch>
        </p:blipFill>
        <p:spPr>
          <a:xfrm>
            <a:off x="0" y="1524000"/>
            <a:ext cx="8839200" cy="477838"/>
          </a:xfrm>
          <a:noFill/>
        </p:spPr>
      </p:pic>
      <p:pic>
        <p:nvPicPr>
          <p:cNvPr id="75780" name="Picture 5"/>
          <p:cNvPicPr>
            <a:picLocks noChangeAspect="1" noChangeArrowheads="1"/>
          </p:cNvPicPr>
          <p:nvPr/>
        </p:nvPicPr>
        <p:blipFill>
          <a:blip r:embed="rId3" cstate="print"/>
          <a:srcRect/>
          <a:stretch>
            <a:fillRect/>
          </a:stretch>
        </p:blipFill>
        <p:spPr bwMode="auto">
          <a:xfrm>
            <a:off x="228600" y="2438400"/>
            <a:ext cx="8610600" cy="358775"/>
          </a:xfrm>
          <a:prstGeom prst="rect">
            <a:avLst/>
          </a:prstGeom>
          <a:noFill/>
          <a:ln w="9525" algn="ctr">
            <a:noFill/>
            <a:miter lim="800000"/>
            <a:headEnd/>
            <a:tailEnd/>
          </a:ln>
          <a:effectLst/>
        </p:spPr>
      </p:pic>
      <p:pic>
        <p:nvPicPr>
          <p:cNvPr id="75781" name="Picture 8"/>
          <p:cNvPicPr>
            <a:picLocks noChangeAspect="1" noChangeArrowheads="1"/>
          </p:cNvPicPr>
          <p:nvPr/>
        </p:nvPicPr>
        <p:blipFill>
          <a:blip r:embed="rId4" cstate="print"/>
          <a:srcRect/>
          <a:stretch>
            <a:fillRect/>
          </a:stretch>
        </p:blipFill>
        <p:spPr bwMode="auto">
          <a:xfrm>
            <a:off x="0" y="3200400"/>
            <a:ext cx="9144000" cy="609600"/>
          </a:xfrm>
          <a:prstGeom prst="rect">
            <a:avLst/>
          </a:prstGeom>
          <a:noFill/>
          <a:ln w="9525" algn="ctr">
            <a:noFill/>
            <a:miter lim="800000"/>
            <a:headEnd/>
            <a:tailEnd/>
          </a:ln>
          <a:effectLst/>
        </p:spPr>
      </p:pic>
      <p:pic>
        <p:nvPicPr>
          <p:cNvPr id="75782" name="Picture 9"/>
          <p:cNvPicPr>
            <a:picLocks noChangeAspect="1" noChangeArrowheads="1"/>
          </p:cNvPicPr>
          <p:nvPr/>
        </p:nvPicPr>
        <p:blipFill>
          <a:blip r:embed="rId5" cstate="print"/>
          <a:srcRect/>
          <a:stretch>
            <a:fillRect/>
          </a:stretch>
        </p:blipFill>
        <p:spPr bwMode="auto">
          <a:xfrm>
            <a:off x="0" y="4191000"/>
            <a:ext cx="9144000" cy="2286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2" cstate="print"/>
          <a:srcRect/>
          <a:stretch>
            <a:fillRect/>
          </a:stretch>
        </p:blipFill>
        <p:spPr bwMode="auto">
          <a:xfrm>
            <a:off x="0" y="228600"/>
            <a:ext cx="9144000" cy="2286000"/>
          </a:xfrm>
          <a:prstGeom prst="rect">
            <a:avLst/>
          </a:prstGeom>
          <a:noFill/>
          <a:ln w="9525" algn="ctr">
            <a:noFill/>
            <a:miter lim="800000"/>
            <a:headEnd/>
            <a:tailEnd/>
          </a:ln>
          <a:effectLst/>
        </p:spPr>
      </p:pic>
      <p:pic>
        <p:nvPicPr>
          <p:cNvPr id="76803" name="Picture 5"/>
          <p:cNvPicPr>
            <a:picLocks noChangeAspect="1" noChangeArrowheads="1"/>
          </p:cNvPicPr>
          <p:nvPr/>
        </p:nvPicPr>
        <p:blipFill>
          <a:blip r:embed="rId3" cstate="print"/>
          <a:srcRect/>
          <a:stretch>
            <a:fillRect/>
          </a:stretch>
        </p:blipFill>
        <p:spPr bwMode="auto">
          <a:xfrm>
            <a:off x="0" y="3733800"/>
            <a:ext cx="8763000" cy="2057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endParaRPr lang="en-US" smtClean="0"/>
          </a:p>
        </p:txBody>
      </p:sp>
      <p:pic>
        <p:nvPicPr>
          <p:cNvPr id="100355" name="Picture 4"/>
          <p:cNvPicPr>
            <a:picLocks noGrp="1" noChangeAspect="1" noChangeArrowheads="1"/>
          </p:cNvPicPr>
          <p:nvPr>
            <p:ph type="body" idx="1"/>
          </p:nvPr>
        </p:nvPicPr>
        <p:blipFill>
          <a:blip r:embed="rId2" cstate="print"/>
          <a:srcRect/>
          <a:stretch>
            <a:fillRect/>
          </a:stretch>
        </p:blipFill>
        <p:spPr>
          <a:xfrm>
            <a:off x="457200" y="0"/>
            <a:ext cx="8229600" cy="1957388"/>
          </a:xfrm>
          <a:noFill/>
        </p:spPr>
      </p:pic>
      <p:pic>
        <p:nvPicPr>
          <p:cNvPr id="100356" name="Picture 5"/>
          <p:cNvPicPr>
            <a:picLocks noChangeAspect="1" noChangeArrowheads="1"/>
          </p:cNvPicPr>
          <p:nvPr/>
        </p:nvPicPr>
        <p:blipFill>
          <a:blip r:embed="rId3" cstate="print"/>
          <a:srcRect/>
          <a:stretch>
            <a:fillRect/>
          </a:stretch>
        </p:blipFill>
        <p:spPr bwMode="auto">
          <a:xfrm>
            <a:off x="1371600" y="2362200"/>
            <a:ext cx="5867400" cy="503238"/>
          </a:xfrm>
          <a:prstGeom prst="rect">
            <a:avLst/>
          </a:prstGeom>
          <a:noFill/>
          <a:ln w="9525" algn="ctr">
            <a:noFill/>
            <a:miter lim="800000"/>
            <a:headEnd/>
            <a:tailEnd/>
          </a:ln>
          <a:effectLst/>
        </p:spPr>
      </p:pic>
      <p:pic>
        <p:nvPicPr>
          <p:cNvPr id="100357" name="Picture 6"/>
          <p:cNvPicPr>
            <a:picLocks noChangeAspect="1" noChangeArrowheads="1"/>
          </p:cNvPicPr>
          <p:nvPr/>
        </p:nvPicPr>
        <p:blipFill>
          <a:blip r:embed="rId4" cstate="print"/>
          <a:srcRect/>
          <a:stretch>
            <a:fillRect/>
          </a:stretch>
        </p:blipFill>
        <p:spPr bwMode="auto">
          <a:xfrm>
            <a:off x="609600" y="3733800"/>
            <a:ext cx="7543800" cy="22542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ChangeAspect="1" noChangeArrowheads="1"/>
          </p:cNvPicPr>
          <p:nvPr/>
        </p:nvPicPr>
        <p:blipFill>
          <a:blip r:embed="rId2" cstate="print"/>
          <a:srcRect/>
          <a:stretch>
            <a:fillRect/>
          </a:stretch>
        </p:blipFill>
        <p:spPr bwMode="auto">
          <a:xfrm>
            <a:off x="0" y="1219200"/>
            <a:ext cx="9144000" cy="31638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2" cstate="print"/>
          <a:srcRect/>
          <a:stretch>
            <a:fillRect/>
          </a:stretch>
        </p:blipFill>
        <p:spPr bwMode="auto">
          <a:xfrm>
            <a:off x="0" y="0"/>
            <a:ext cx="8534400" cy="61991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2" cstate="print"/>
          <a:srcRect/>
          <a:stretch>
            <a:fillRect/>
          </a:stretch>
        </p:blipFill>
        <p:spPr bwMode="auto">
          <a:xfrm>
            <a:off x="0" y="123825"/>
            <a:ext cx="8839200" cy="6429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7620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Comic Sans MS" pitchFamily="66" charset="0"/>
                <a:ea typeface="+mj-ea"/>
                <a:cs typeface="+mj-cs"/>
              </a:rPr>
              <a:t>Betts-Miller-</a:t>
            </a:r>
            <a:r>
              <a:rPr kumimoji="0" lang="en-US" sz="2800" b="0" i="0" u="none" strike="noStrike" kern="0" cap="none" spc="0" normalizeH="0" baseline="0" noProof="0" dirty="0" err="1" smtClean="0">
                <a:ln>
                  <a:noFill/>
                </a:ln>
                <a:solidFill>
                  <a:srgbClr val="0000FF"/>
                </a:solidFill>
                <a:effectLst/>
                <a:uLnTx/>
                <a:uFillTx/>
                <a:latin typeface="Comic Sans MS" pitchFamily="66" charset="0"/>
                <a:ea typeface="+mj-ea"/>
                <a:cs typeface="+mj-cs"/>
              </a:rPr>
              <a:t>Janjic</a:t>
            </a:r>
            <a:r>
              <a:rPr kumimoji="0" lang="en-US" sz="2800" b="0" i="0" u="none" strike="noStrike" kern="0" cap="none" spc="0" normalizeH="0" baseline="0" noProof="0" dirty="0" smtClean="0">
                <a:ln>
                  <a:noFill/>
                </a:ln>
                <a:solidFill>
                  <a:srgbClr val="0000FF"/>
                </a:solidFill>
                <a:effectLst/>
                <a:uLnTx/>
                <a:uFillTx/>
                <a:latin typeface="Comic Sans MS" pitchFamily="66" charset="0"/>
                <a:ea typeface="+mj-ea"/>
                <a:cs typeface="+mj-cs"/>
              </a:rPr>
              <a:t> Adjustment </a:t>
            </a:r>
            <a:r>
              <a:rPr kumimoji="0" lang="en-US" sz="2800" b="0" i="0" u="none" strike="noStrike" kern="0" cap="none" spc="0" normalizeH="0" baseline="0" noProof="0" dirty="0" smtClean="0">
                <a:ln>
                  <a:noFill/>
                </a:ln>
                <a:solidFill>
                  <a:srgbClr val="0000FF"/>
                </a:solidFill>
                <a:effectLst/>
                <a:uLnTx/>
                <a:uFillTx/>
                <a:latin typeface="Comic Sans MS" pitchFamily="66" charset="0"/>
                <a:ea typeface="+mj-ea"/>
                <a:cs typeface="+mj-cs"/>
              </a:rPr>
              <a:t>schemes</a:t>
            </a:r>
            <a:endParaRPr kumimoji="0" lang="en-GB" sz="2800" b="0" i="0" u="none" strike="noStrike" kern="0" cap="none" spc="0" normalizeH="0" baseline="0" noProof="0" dirty="0">
              <a:ln>
                <a:noFill/>
              </a:ln>
              <a:solidFill>
                <a:srgbClr val="0000FF"/>
              </a:solidFill>
              <a:effectLst/>
              <a:uLnTx/>
              <a:uFillTx/>
              <a:latin typeface="Comic Sans MS" pitchFamily="66" charset="0"/>
              <a:ea typeface="+mj-ea"/>
              <a:cs typeface="+mj-cs"/>
            </a:endParaRPr>
          </a:p>
        </p:txBody>
      </p:sp>
      <p:sp>
        <p:nvSpPr>
          <p:cNvPr id="4" name="Rectangle 4"/>
          <p:cNvSpPr>
            <a:spLocks noChangeArrowheads="1"/>
          </p:cNvSpPr>
          <p:nvPr/>
        </p:nvSpPr>
        <p:spPr bwMode="auto">
          <a:xfrm>
            <a:off x="0" y="1676400"/>
            <a:ext cx="8839200" cy="1384995"/>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Comic Sans MS" pitchFamily="66" charset="0"/>
              </a:rPr>
              <a:t>When atmosphere is unstable to parcel lifted from PBL and there is a deep moist layer - adjust state back to reference profile over some time-scale, i.e.,</a:t>
            </a:r>
            <a:endParaRPr kumimoji="0" lang="en-GB" sz="2800" b="0" i="0" u="none" strike="noStrike" kern="0" cap="none" spc="0" normalizeH="0" baseline="0" noProof="0" dirty="0">
              <a:ln>
                <a:noFill/>
              </a:ln>
              <a:effectLst/>
              <a:uLnTx/>
              <a:uFillTx/>
              <a:latin typeface="Comic Sans MS" pitchFamily="66" charset="0"/>
            </a:endParaRPr>
          </a:p>
        </p:txBody>
      </p:sp>
      <p:graphicFrame>
        <p:nvGraphicFramePr>
          <p:cNvPr id="334850" name="Object 2"/>
          <p:cNvGraphicFramePr>
            <a:graphicFrameLocks noChangeAspect="1"/>
          </p:cNvGraphicFramePr>
          <p:nvPr/>
        </p:nvGraphicFramePr>
        <p:xfrm>
          <a:off x="4897438" y="3505200"/>
          <a:ext cx="2265362" cy="1143000"/>
        </p:xfrm>
        <a:graphic>
          <a:graphicData uri="http://schemas.openxmlformats.org/presentationml/2006/ole">
            <p:oleObj spid="_x0000_s334850" name="Equation" r:id="rId4" imgW="1180800" imgH="457200" progId="Equation.3">
              <p:embed/>
            </p:oleObj>
          </a:graphicData>
        </a:graphic>
      </p:graphicFrame>
      <p:graphicFrame>
        <p:nvGraphicFramePr>
          <p:cNvPr id="334851" name="Object 3"/>
          <p:cNvGraphicFramePr>
            <a:graphicFrameLocks noChangeAspect="1"/>
          </p:cNvGraphicFramePr>
          <p:nvPr/>
        </p:nvGraphicFramePr>
        <p:xfrm>
          <a:off x="1752600" y="3505200"/>
          <a:ext cx="2314575" cy="1143000"/>
        </p:xfrm>
        <a:graphic>
          <a:graphicData uri="http://schemas.openxmlformats.org/presentationml/2006/ole">
            <p:oleObj spid="_x0000_s334851" name="Equation" r:id="rId5" imgW="1206360" imgH="457200" progId="Equation.3">
              <p:embed/>
            </p:oleObj>
          </a:graphicData>
        </a:graphic>
      </p:graphicFrame>
      <p:sp>
        <p:nvSpPr>
          <p:cNvPr id="8" name="Rectangle 8"/>
          <p:cNvSpPr>
            <a:spLocks noChangeArrowheads="1"/>
          </p:cNvSpPr>
          <p:nvPr/>
        </p:nvSpPr>
        <p:spPr bwMode="auto">
          <a:xfrm>
            <a:off x="0" y="5329535"/>
            <a:ext cx="8991600" cy="461665"/>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Comic Sans MS" pitchFamily="66" charset="0"/>
              </a:rPr>
              <a:t>T</a:t>
            </a:r>
            <a:r>
              <a:rPr kumimoji="0" lang="en-US" sz="2800" b="0" i="1" u="none" strike="noStrike" kern="0" cap="none" spc="0" normalizeH="0" baseline="-25000" noProof="0" dirty="0" err="1">
                <a:ln>
                  <a:noFill/>
                </a:ln>
                <a:effectLst/>
                <a:uLnTx/>
                <a:uFillTx/>
                <a:latin typeface="Comic Sans MS" pitchFamily="66" charset="0"/>
              </a:rPr>
              <a:t>ref</a:t>
            </a:r>
            <a:r>
              <a:rPr kumimoji="0" lang="en-US" sz="2400" b="0" i="0" u="none" strike="noStrike" kern="0" cap="none" spc="0" normalizeH="0" baseline="0" noProof="0" dirty="0">
                <a:ln>
                  <a:noFill/>
                </a:ln>
                <a:effectLst/>
                <a:uLnTx/>
                <a:uFillTx/>
                <a:latin typeface="Comic Sans MS" pitchFamily="66" charset="0"/>
              </a:rPr>
              <a:t> is constructed from moist </a:t>
            </a:r>
            <a:r>
              <a:rPr kumimoji="0" lang="en-US" sz="2400" b="0" i="0" u="none" strike="noStrike" kern="0" cap="none" spc="0" normalizeH="0" baseline="0" noProof="0" dirty="0" err="1">
                <a:ln>
                  <a:noFill/>
                </a:ln>
                <a:effectLst/>
                <a:uLnTx/>
                <a:uFillTx/>
                <a:latin typeface="Comic Sans MS" pitchFamily="66" charset="0"/>
              </a:rPr>
              <a:t>adiabat</a:t>
            </a:r>
            <a:r>
              <a:rPr kumimoji="0" lang="en-US" sz="2400" b="0" i="0" u="none" strike="noStrike" kern="0" cap="none" spc="0" normalizeH="0" baseline="0" noProof="0" dirty="0">
                <a:ln>
                  <a:noFill/>
                </a:ln>
                <a:effectLst/>
                <a:uLnTx/>
                <a:uFillTx/>
                <a:latin typeface="Comic Sans MS" pitchFamily="66" charset="0"/>
              </a:rPr>
              <a:t> from cloud </a:t>
            </a:r>
            <a:r>
              <a:rPr kumimoji="0" lang="en-US" sz="2400" b="0" i="0" u="none" strike="noStrike" kern="0" cap="none" spc="0" normalizeH="0" baseline="0" noProof="0" dirty="0" smtClean="0">
                <a:ln>
                  <a:noFill/>
                </a:ln>
                <a:effectLst/>
                <a:uLnTx/>
                <a:uFillTx/>
                <a:latin typeface="Comic Sans MS" pitchFamily="66" charset="0"/>
              </a:rPr>
              <a:t>base</a:t>
            </a:r>
            <a:endParaRPr kumimoji="0" lang="en-GB" sz="2400" b="0" i="0" u="none" strike="noStrike" kern="0" cap="none" spc="0" normalizeH="0" baseline="0" noProof="0" dirty="0">
              <a:ln>
                <a:noFill/>
              </a:ln>
              <a:effectLst/>
              <a:uLnTx/>
              <a:uFillTx/>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108C4"/>
        </a:solidFill>
        <a:effectLst/>
      </p:bgPr>
    </p:bg>
    <p:spTree>
      <p:nvGrpSpPr>
        <p:cNvPr id="1" name=""/>
        <p:cNvGrpSpPr/>
        <p:nvPr/>
      </p:nvGrpSpPr>
      <p:grpSpPr>
        <a:xfrm>
          <a:off x="0" y="0"/>
          <a:ext cx="0" cy="0"/>
          <a:chOff x="0" y="0"/>
          <a:chExt cx="0" cy="0"/>
        </a:xfrm>
      </p:grpSpPr>
      <p:pic>
        <p:nvPicPr>
          <p:cNvPr id="14342" name="Picture 6" descr="C:\My Documents\papers\BMJ\ps_files\fig1_no_ref.gif"/>
          <p:cNvPicPr>
            <a:picLocks noChangeAspect="1" noChangeArrowheads="1"/>
          </p:cNvPicPr>
          <p:nvPr/>
        </p:nvPicPr>
        <p:blipFill>
          <a:blip r:embed="rId2" cstate="print"/>
          <a:srcRect/>
          <a:stretch>
            <a:fillRect/>
          </a:stretch>
        </p:blipFill>
        <p:spPr bwMode="auto">
          <a:xfrm>
            <a:off x="68263" y="280988"/>
            <a:ext cx="6376987" cy="6632575"/>
          </a:xfrm>
          <a:prstGeom prst="rect">
            <a:avLst/>
          </a:prstGeom>
          <a:solidFill>
            <a:schemeClr val="tx1"/>
          </a:solidFill>
        </p:spPr>
      </p:pic>
      <p:sp>
        <p:nvSpPr>
          <p:cNvPr id="14355" name="Freeform 19"/>
          <p:cNvSpPr>
            <a:spLocks/>
          </p:cNvSpPr>
          <p:nvPr/>
        </p:nvSpPr>
        <p:spPr bwMode="auto">
          <a:xfrm>
            <a:off x="3076575" y="1314450"/>
            <a:ext cx="2300288" cy="4713288"/>
          </a:xfrm>
          <a:custGeom>
            <a:avLst/>
            <a:gdLst/>
            <a:ahLst/>
            <a:cxnLst>
              <a:cxn ang="0">
                <a:pos x="1449" y="2969"/>
              </a:cxn>
              <a:cxn ang="0">
                <a:pos x="1386" y="2735"/>
              </a:cxn>
              <a:cxn ang="0">
                <a:pos x="1329" y="2557"/>
              </a:cxn>
              <a:cxn ang="0">
                <a:pos x="1265" y="2349"/>
              </a:cxn>
              <a:cxn ang="0">
                <a:pos x="1202" y="2159"/>
              </a:cxn>
              <a:cxn ang="0">
                <a:pos x="1164" y="1988"/>
              </a:cxn>
              <a:cxn ang="0">
                <a:pos x="1126" y="1823"/>
              </a:cxn>
              <a:cxn ang="0">
                <a:pos x="1044" y="1576"/>
              </a:cxn>
              <a:cxn ang="0">
                <a:pos x="911" y="1298"/>
              </a:cxn>
              <a:cxn ang="0">
                <a:pos x="746" y="1000"/>
              </a:cxn>
              <a:cxn ang="0">
                <a:pos x="550" y="703"/>
              </a:cxn>
              <a:cxn ang="0">
                <a:pos x="341" y="431"/>
              </a:cxn>
              <a:cxn ang="0">
                <a:pos x="158" y="203"/>
              </a:cxn>
              <a:cxn ang="0">
                <a:pos x="0" y="0"/>
              </a:cxn>
            </a:cxnLst>
            <a:rect l="0" t="0" r="r" b="b"/>
            <a:pathLst>
              <a:path w="1449" h="2969">
                <a:moveTo>
                  <a:pt x="1449" y="2969"/>
                </a:moveTo>
                <a:cubicBezTo>
                  <a:pt x="1427" y="2886"/>
                  <a:pt x="1406" y="2804"/>
                  <a:pt x="1386" y="2735"/>
                </a:cubicBezTo>
                <a:cubicBezTo>
                  <a:pt x="1366" y="2666"/>
                  <a:pt x="1349" y="2621"/>
                  <a:pt x="1329" y="2557"/>
                </a:cubicBezTo>
                <a:cubicBezTo>
                  <a:pt x="1309" y="2493"/>
                  <a:pt x="1286" y="2415"/>
                  <a:pt x="1265" y="2349"/>
                </a:cubicBezTo>
                <a:cubicBezTo>
                  <a:pt x="1244" y="2283"/>
                  <a:pt x="1219" y="2219"/>
                  <a:pt x="1202" y="2159"/>
                </a:cubicBezTo>
                <a:cubicBezTo>
                  <a:pt x="1185" y="2099"/>
                  <a:pt x="1177" y="2044"/>
                  <a:pt x="1164" y="1988"/>
                </a:cubicBezTo>
                <a:cubicBezTo>
                  <a:pt x="1151" y="1932"/>
                  <a:pt x="1146" y="1892"/>
                  <a:pt x="1126" y="1823"/>
                </a:cubicBezTo>
                <a:cubicBezTo>
                  <a:pt x="1106" y="1754"/>
                  <a:pt x="1080" y="1663"/>
                  <a:pt x="1044" y="1576"/>
                </a:cubicBezTo>
                <a:cubicBezTo>
                  <a:pt x="1008" y="1489"/>
                  <a:pt x="961" y="1394"/>
                  <a:pt x="911" y="1298"/>
                </a:cubicBezTo>
                <a:cubicBezTo>
                  <a:pt x="861" y="1202"/>
                  <a:pt x="806" y="1099"/>
                  <a:pt x="746" y="1000"/>
                </a:cubicBezTo>
                <a:cubicBezTo>
                  <a:pt x="686" y="901"/>
                  <a:pt x="617" y="798"/>
                  <a:pt x="550" y="703"/>
                </a:cubicBezTo>
                <a:cubicBezTo>
                  <a:pt x="483" y="608"/>
                  <a:pt x="406" y="514"/>
                  <a:pt x="341" y="431"/>
                </a:cubicBezTo>
                <a:cubicBezTo>
                  <a:pt x="276" y="348"/>
                  <a:pt x="215" y="275"/>
                  <a:pt x="158" y="203"/>
                </a:cubicBezTo>
                <a:cubicBezTo>
                  <a:pt x="101" y="131"/>
                  <a:pt x="25" y="34"/>
                  <a:pt x="0" y="0"/>
                </a:cubicBezTo>
              </a:path>
            </a:pathLst>
          </a:custGeom>
          <a:noFill/>
          <a:ln w="38100" cmpd="sng">
            <a:solidFill>
              <a:schemeClr val="bg2"/>
            </a:solidFill>
            <a:round/>
            <a:headEnd/>
            <a:tailEnd/>
          </a:ln>
          <a:effectLst/>
        </p:spPr>
        <p:txBody>
          <a:bodyPr/>
          <a:lstStyle/>
          <a:p>
            <a:endParaRPr lang="en-IN" sz="2400">
              <a:solidFill>
                <a:srgbClr val="FFFFFF"/>
              </a:solidFill>
              <a:latin typeface="Times New Roman" pitchFamily="18" charset="0"/>
            </a:endParaRPr>
          </a:p>
        </p:txBody>
      </p:sp>
      <p:sp>
        <p:nvSpPr>
          <p:cNvPr id="14356" name="Freeform 20"/>
          <p:cNvSpPr>
            <a:spLocks/>
          </p:cNvSpPr>
          <p:nvPr/>
        </p:nvSpPr>
        <p:spPr bwMode="auto">
          <a:xfrm>
            <a:off x="2627313" y="1320800"/>
            <a:ext cx="2481262" cy="4713288"/>
          </a:xfrm>
          <a:custGeom>
            <a:avLst/>
            <a:gdLst/>
            <a:ahLst/>
            <a:cxnLst>
              <a:cxn ang="0">
                <a:pos x="1563" y="2969"/>
              </a:cxn>
              <a:cxn ang="0">
                <a:pos x="1450" y="2735"/>
              </a:cxn>
              <a:cxn ang="0">
                <a:pos x="1323" y="2488"/>
              </a:cxn>
              <a:cxn ang="0">
                <a:pos x="1215" y="2311"/>
              </a:cxn>
              <a:cxn ang="0">
                <a:pos x="1114" y="2159"/>
              </a:cxn>
              <a:cxn ang="0">
                <a:pos x="1101" y="2057"/>
              </a:cxn>
              <a:cxn ang="0">
                <a:pos x="1051" y="1823"/>
              </a:cxn>
              <a:cxn ang="0">
                <a:pos x="975" y="1589"/>
              </a:cxn>
              <a:cxn ang="0">
                <a:pos x="886" y="1355"/>
              </a:cxn>
              <a:cxn ang="0">
                <a:pos x="753" y="1102"/>
              </a:cxn>
              <a:cxn ang="0">
                <a:pos x="570" y="798"/>
              </a:cxn>
              <a:cxn ang="0">
                <a:pos x="348" y="481"/>
              </a:cxn>
              <a:cxn ang="0">
                <a:pos x="158" y="222"/>
              </a:cxn>
              <a:cxn ang="0">
                <a:pos x="0" y="0"/>
              </a:cxn>
            </a:cxnLst>
            <a:rect l="0" t="0" r="r" b="b"/>
            <a:pathLst>
              <a:path w="1563" h="2969">
                <a:moveTo>
                  <a:pt x="1563" y="2969"/>
                </a:moveTo>
                <a:cubicBezTo>
                  <a:pt x="1526" y="2892"/>
                  <a:pt x="1490" y="2815"/>
                  <a:pt x="1450" y="2735"/>
                </a:cubicBezTo>
                <a:cubicBezTo>
                  <a:pt x="1410" y="2655"/>
                  <a:pt x="1362" y="2559"/>
                  <a:pt x="1323" y="2488"/>
                </a:cubicBezTo>
                <a:cubicBezTo>
                  <a:pt x="1284" y="2417"/>
                  <a:pt x="1250" y="2366"/>
                  <a:pt x="1215" y="2311"/>
                </a:cubicBezTo>
                <a:cubicBezTo>
                  <a:pt x="1180" y="2256"/>
                  <a:pt x="1133" y="2201"/>
                  <a:pt x="1114" y="2159"/>
                </a:cubicBezTo>
                <a:cubicBezTo>
                  <a:pt x="1095" y="2117"/>
                  <a:pt x="1112" y="2113"/>
                  <a:pt x="1101" y="2057"/>
                </a:cubicBezTo>
                <a:cubicBezTo>
                  <a:pt x="1090" y="2001"/>
                  <a:pt x="1072" y="1901"/>
                  <a:pt x="1051" y="1823"/>
                </a:cubicBezTo>
                <a:cubicBezTo>
                  <a:pt x="1030" y="1745"/>
                  <a:pt x="1002" y="1667"/>
                  <a:pt x="975" y="1589"/>
                </a:cubicBezTo>
                <a:cubicBezTo>
                  <a:pt x="948" y="1511"/>
                  <a:pt x="923" y="1436"/>
                  <a:pt x="886" y="1355"/>
                </a:cubicBezTo>
                <a:cubicBezTo>
                  <a:pt x="849" y="1274"/>
                  <a:pt x="806" y="1195"/>
                  <a:pt x="753" y="1102"/>
                </a:cubicBezTo>
                <a:cubicBezTo>
                  <a:pt x="700" y="1009"/>
                  <a:pt x="637" y="901"/>
                  <a:pt x="570" y="798"/>
                </a:cubicBezTo>
                <a:cubicBezTo>
                  <a:pt x="503" y="695"/>
                  <a:pt x="417" y="577"/>
                  <a:pt x="348" y="481"/>
                </a:cubicBezTo>
                <a:cubicBezTo>
                  <a:pt x="279" y="385"/>
                  <a:pt x="216" y="302"/>
                  <a:pt x="158" y="222"/>
                </a:cubicBezTo>
                <a:cubicBezTo>
                  <a:pt x="100" y="142"/>
                  <a:pt x="26" y="37"/>
                  <a:pt x="0" y="0"/>
                </a:cubicBezTo>
              </a:path>
            </a:pathLst>
          </a:custGeom>
          <a:noFill/>
          <a:ln w="38100" cmpd="sng">
            <a:solidFill>
              <a:schemeClr val="bg2"/>
            </a:solidFill>
            <a:round/>
            <a:headEnd/>
            <a:tailEnd/>
          </a:ln>
          <a:effectLst/>
        </p:spPr>
        <p:txBody>
          <a:bodyPr/>
          <a:lstStyle/>
          <a:p>
            <a:endParaRPr lang="en-IN" sz="2400">
              <a:solidFill>
                <a:srgbClr val="FFFFFF"/>
              </a:solidFill>
              <a:latin typeface="Times New Roman" pitchFamily="18" charset="0"/>
            </a:endParaRPr>
          </a:p>
        </p:txBody>
      </p:sp>
      <p:sp>
        <p:nvSpPr>
          <p:cNvPr id="14357" name="Text Box 21"/>
          <p:cNvSpPr txBox="1">
            <a:spLocks noChangeArrowheads="1"/>
          </p:cNvSpPr>
          <p:nvPr/>
        </p:nvSpPr>
        <p:spPr bwMode="auto">
          <a:xfrm>
            <a:off x="73025" y="28575"/>
            <a:ext cx="5165725" cy="457200"/>
          </a:xfrm>
          <a:prstGeom prst="rect">
            <a:avLst/>
          </a:prstGeom>
          <a:solidFill>
            <a:schemeClr val="bg1"/>
          </a:solidFill>
          <a:ln w="9525">
            <a:noFill/>
            <a:miter lim="800000"/>
            <a:headEnd/>
            <a:tailEnd/>
          </a:ln>
          <a:effectLst/>
        </p:spPr>
        <p:txBody>
          <a:bodyPr>
            <a:spAutoFit/>
          </a:bodyPr>
          <a:lstStyle/>
          <a:p>
            <a:pPr>
              <a:spcBef>
                <a:spcPct val="50000"/>
              </a:spcBef>
            </a:pPr>
            <a:r>
              <a:rPr lang="en-US" sz="2400">
                <a:solidFill>
                  <a:srgbClr val="FFFF00"/>
                </a:solidFill>
                <a:latin typeface="Times New Roman" pitchFamily="18" charset="0"/>
              </a:rPr>
              <a:t>Procedure followed by BMJ scheme…</a:t>
            </a:r>
          </a:p>
        </p:txBody>
      </p:sp>
      <p:sp>
        <p:nvSpPr>
          <p:cNvPr id="14360" name="Text Box 24"/>
          <p:cNvSpPr txBox="1">
            <a:spLocks noChangeArrowheads="1"/>
          </p:cNvSpPr>
          <p:nvPr/>
        </p:nvSpPr>
        <p:spPr bwMode="auto">
          <a:xfrm>
            <a:off x="3686175" y="1408113"/>
            <a:ext cx="3946525" cy="406400"/>
          </a:xfrm>
          <a:prstGeom prst="rect">
            <a:avLst/>
          </a:prstGeom>
          <a:solidFill>
            <a:schemeClr val="tx1"/>
          </a:solidFill>
          <a:ln w="9525" cap="sq">
            <a:solidFill>
              <a:schemeClr val="bg2"/>
            </a:solidFill>
            <a:miter lim="800000"/>
            <a:headEnd type="none" w="sm" len="sm"/>
            <a:tailEnd type="none" w="sm" len="sm"/>
          </a:ln>
          <a:effectLst/>
        </p:spPr>
        <p:txBody>
          <a:bodyPr>
            <a:spAutoFit/>
          </a:bodyPr>
          <a:lstStyle/>
          <a:p>
            <a:pPr>
              <a:spcBef>
                <a:spcPct val="50000"/>
              </a:spcBef>
            </a:pPr>
            <a:r>
              <a:rPr lang="en-US" sz="2000" dirty="0" smtClean="0">
                <a:solidFill>
                  <a:srgbClr val="000000"/>
                </a:solidFill>
                <a:latin typeface="Times New Roman" pitchFamily="18" charset="0"/>
              </a:rPr>
              <a:t>Draw </a:t>
            </a:r>
            <a:r>
              <a:rPr lang="en-US" sz="2000" dirty="0">
                <a:solidFill>
                  <a:srgbClr val="000000"/>
                </a:solidFill>
                <a:latin typeface="Times New Roman" pitchFamily="18" charset="0"/>
              </a:rPr>
              <a:t>a moist </a:t>
            </a:r>
            <a:r>
              <a:rPr lang="en-US" sz="2000" dirty="0" err="1">
                <a:solidFill>
                  <a:srgbClr val="000000"/>
                </a:solidFill>
                <a:latin typeface="Times New Roman" pitchFamily="18" charset="0"/>
              </a:rPr>
              <a:t>adiabat</a:t>
            </a:r>
            <a:r>
              <a:rPr lang="en-US" sz="2000" dirty="0">
                <a:solidFill>
                  <a:srgbClr val="000000"/>
                </a:solidFill>
                <a:latin typeface="Times New Roman" pitchFamily="18" charset="0"/>
              </a:rPr>
              <a:t> </a:t>
            </a:r>
          </a:p>
        </p:txBody>
      </p:sp>
      <p:sp>
        <p:nvSpPr>
          <p:cNvPr id="14361" name="Text Box 25"/>
          <p:cNvSpPr txBox="1">
            <a:spLocks noChangeArrowheads="1"/>
          </p:cNvSpPr>
          <p:nvPr/>
        </p:nvSpPr>
        <p:spPr bwMode="auto">
          <a:xfrm>
            <a:off x="4471988" y="2032000"/>
            <a:ext cx="4686300" cy="711200"/>
          </a:xfrm>
          <a:prstGeom prst="rect">
            <a:avLst/>
          </a:prstGeom>
          <a:solidFill>
            <a:schemeClr val="tx1"/>
          </a:solidFill>
          <a:ln w="9525" cap="sq">
            <a:solidFill>
              <a:schemeClr val="bg2"/>
            </a:solidFill>
            <a:miter lim="800000"/>
            <a:headEnd type="none" w="sm" len="sm"/>
            <a:tailEnd type="none" w="sm" len="sm"/>
          </a:ln>
          <a:effectLst/>
        </p:spPr>
        <p:txBody>
          <a:bodyPr>
            <a:spAutoFit/>
          </a:bodyPr>
          <a:lstStyle/>
          <a:p>
            <a:pPr>
              <a:spcBef>
                <a:spcPct val="50000"/>
              </a:spcBef>
            </a:pPr>
            <a:r>
              <a:rPr lang="en-US" sz="2000" dirty="0" smtClean="0">
                <a:solidFill>
                  <a:srgbClr val="000000"/>
                </a:solidFill>
                <a:latin typeface="Times New Roman" pitchFamily="18" charset="0"/>
              </a:rPr>
              <a:t>Compute </a:t>
            </a:r>
            <a:r>
              <a:rPr lang="en-US" sz="2000" dirty="0">
                <a:solidFill>
                  <a:srgbClr val="000000"/>
                </a:solidFill>
                <a:latin typeface="Times New Roman" pitchFamily="18" charset="0"/>
              </a:rPr>
              <a:t>a first-guess temperature-adjustment profile (</a:t>
            </a:r>
            <a:r>
              <a:rPr lang="en-US" sz="2000" dirty="0" err="1">
                <a:solidFill>
                  <a:srgbClr val="000000"/>
                </a:solidFill>
                <a:latin typeface="Times New Roman" pitchFamily="18" charset="0"/>
              </a:rPr>
              <a:t>T</a:t>
            </a:r>
            <a:r>
              <a:rPr lang="en-US" sz="2000" baseline="-25000" dirty="0" err="1">
                <a:solidFill>
                  <a:srgbClr val="000000"/>
                </a:solidFill>
                <a:latin typeface="Times New Roman" pitchFamily="18" charset="0"/>
              </a:rPr>
              <a:t>ref</a:t>
            </a:r>
            <a:r>
              <a:rPr lang="en-US" sz="2000" dirty="0">
                <a:solidFill>
                  <a:srgbClr val="000000"/>
                </a:solidFill>
                <a:latin typeface="Times New Roman" pitchFamily="18" charset="0"/>
              </a:rPr>
              <a:t>)</a:t>
            </a:r>
          </a:p>
        </p:txBody>
      </p:sp>
      <p:sp>
        <p:nvSpPr>
          <p:cNvPr id="14362" name="Text Box 26"/>
          <p:cNvSpPr txBox="1">
            <a:spLocks noChangeArrowheads="1"/>
          </p:cNvSpPr>
          <p:nvPr/>
        </p:nvSpPr>
        <p:spPr bwMode="auto">
          <a:xfrm>
            <a:off x="87313" y="5268913"/>
            <a:ext cx="4195762" cy="711200"/>
          </a:xfrm>
          <a:prstGeom prst="rect">
            <a:avLst/>
          </a:prstGeom>
          <a:solidFill>
            <a:schemeClr val="tx1"/>
          </a:solidFill>
          <a:ln w="9525" cap="sq">
            <a:solidFill>
              <a:schemeClr val="bg2"/>
            </a:solidFill>
            <a:miter lim="800000"/>
            <a:headEnd type="none" w="sm" len="sm"/>
            <a:tailEnd type="none" w="sm" len="sm"/>
          </a:ln>
          <a:effectLst/>
        </p:spPr>
        <p:txBody>
          <a:bodyPr>
            <a:spAutoFit/>
          </a:bodyPr>
          <a:lstStyle/>
          <a:p>
            <a:pPr>
              <a:spcBef>
                <a:spcPct val="50000"/>
              </a:spcBef>
            </a:pPr>
            <a:r>
              <a:rPr lang="en-US" sz="2000" dirty="0" smtClean="0">
                <a:solidFill>
                  <a:srgbClr val="000000"/>
                </a:solidFill>
                <a:latin typeface="Times New Roman" pitchFamily="18" charset="0"/>
              </a:rPr>
              <a:t>Compute </a:t>
            </a:r>
            <a:r>
              <a:rPr lang="en-US" sz="2000" dirty="0">
                <a:solidFill>
                  <a:srgbClr val="000000"/>
                </a:solidFill>
                <a:latin typeface="Times New Roman" pitchFamily="18" charset="0"/>
              </a:rPr>
              <a:t>a first-guess </a:t>
            </a:r>
            <a:r>
              <a:rPr lang="en-US" sz="2000" dirty="0" err="1">
                <a:solidFill>
                  <a:srgbClr val="000000"/>
                </a:solidFill>
                <a:latin typeface="Times New Roman" pitchFamily="18" charset="0"/>
              </a:rPr>
              <a:t>dewpoint</a:t>
            </a:r>
            <a:r>
              <a:rPr lang="en-US" sz="2000" dirty="0">
                <a:solidFill>
                  <a:srgbClr val="000000"/>
                </a:solidFill>
                <a:latin typeface="Times New Roman" pitchFamily="18" charset="0"/>
              </a:rPr>
              <a:t>-adjustment profile (</a:t>
            </a:r>
            <a:r>
              <a:rPr lang="en-US" sz="2000" dirty="0" err="1">
                <a:solidFill>
                  <a:srgbClr val="000000"/>
                </a:solidFill>
                <a:latin typeface="Times New Roman" pitchFamily="18" charset="0"/>
              </a:rPr>
              <a:t>q</a:t>
            </a:r>
            <a:r>
              <a:rPr lang="en-US" sz="2000" baseline="-25000" dirty="0" err="1">
                <a:solidFill>
                  <a:srgbClr val="000000"/>
                </a:solidFill>
                <a:latin typeface="Times New Roman" pitchFamily="18" charset="0"/>
              </a:rPr>
              <a:t>ref</a:t>
            </a:r>
            <a:r>
              <a:rPr lang="en-US" sz="2000" dirty="0">
                <a:solidFill>
                  <a:srgbClr val="000000"/>
                </a:solidFill>
                <a:latin typeface="Times New Roman" pitchFamily="18" charset="0"/>
              </a:rPr>
              <a:t>)</a:t>
            </a:r>
          </a:p>
        </p:txBody>
      </p:sp>
      <p:sp>
        <p:nvSpPr>
          <p:cNvPr id="14364" name="Freeform 28"/>
          <p:cNvSpPr>
            <a:spLocks/>
          </p:cNvSpPr>
          <p:nvPr/>
        </p:nvSpPr>
        <p:spPr bwMode="auto">
          <a:xfrm>
            <a:off x="2941638" y="1274763"/>
            <a:ext cx="2435225" cy="4778375"/>
          </a:xfrm>
          <a:custGeom>
            <a:avLst/>
            <a:gdLst/>
            <a:ahLst/>
            <a:cxnLst>
              <a:cxn ang="0">
                <a:pos x="97" y="39"/>
              </a:cxn>
              <a:cxn ang="0">
                <a:pos x="8" y="45"/>
              </a:cxn>
              <a:cxn ang="0">
                <a:pos x="147" y="311"/>
              </a:cxn>
              <a:cxn ang="0">
                <a:pos x="324" y="533"/>
              </a:cxn>
              <a:cxn ang="0">
                <a:pos x="533" y="843"/>
              </a:cxn>
              <a:cxn ang="0">
                <a:pos x="660" y="1045"/>
              </a:cxn>
              <a:cxn ang="0">
                <a:pos x="742" y="1204"/>
              </a:cxn>
              <a:cxn ang="0">
                <a:pos x="793" y="1298"/>
              </a:cxn>
              <a:cxn ang="0">
                <a:pos x="907" y="1564"/>
              </a:cxn>
              <a:cxn ang="0">
                <a:pos x="1065" y="1906"/>
              </a:cxn>
              <a:cxn ang="0">
                <a:pos x="1179" y="2229"/>
              </a:cxn>
              <a:cxn ang="0">
                <a:pos x="1350" y="2615"/>
              </a:cxn>
              <a:cxn ang="0">
                <a:pos x="1451" y="2849"/>
              </a:cxn>
              <a:cxn ang="0">
                <a:pos x="1483" y="2950"/>
              </a:cxn>
              <a:cxn ang="0">
                <a:pos x="1533" y="2982"/>
              </a:cxn>
              <a:cxn ang="0">
                <a:pos x="1476" y="2780"/>
              </a:cxn>
              <a:cxn ang="0">
                <a:pos x="1413" y="2615"/>
              </a:cxn>
              <a:cxn ang="0">
                <a:pos x="1287" y="2204"/>
              </a:cxn>
              <a:cxn ang="0">
                <a:pos x="1192" y="1773"/>
              </a:cxn>
              <a:cxn ang="0">
                <a:pos x="1116" y="1583"/>
              </a:cxn>
              <a:cxn ang="0">
                <a:pos x="938" y="1216"/>
              </a:cxn>
              <a:cxn ang="0">
                <a:pos x="717" y="849"/>
              </a:cxn>
              <a:cxn ang="0">
                <a:pos x="470" y="520"/>
              </a:cxn>
              <a:cxn ang="0">
                <a:pos x="248" y="248"/>
              </a:cxn>
              <a:cxn ang="0">
                <a:pos x="97" y="39"/>
              </a:cxn>
            </a:cxnLst>
            <a:rect l="0" t="0" r="r" b="b"/>
            <a:pathLst>
              <a:path w="1534" h="3010">
                <a:moveTo>
                  <a:pt x="97" y="39"/>
                </a:moveTo>
                <a:cubicBezTo>
                  <a:pt x="57" y="5"/>
                  <a:pt x="0" y="0"/>
                  <a:pt x="8" y="45"/>
                </a:cubicBezTo>
                <a:cubicBezTo>
                  <a:pt x="16" y="90"/>
                  <a:pt x="94" y="230"/>
                  <a:pt x="147" y="311"/>
                </a:cubicBezTo>
                <a:cubicBezTo>
                  <a:pt x="200" y="392"/>
                  <a:pt x="260" y="444"/>
                  <a:pt x="324" y="533"/>
                </a:cubicBezTo>
                <a:cubicBezTo>
                  <a:pt x="388" y="622"/>
                  <a:pt x="477" y="758"/>
                  <a:pt x="533" y="843"/>
                </a:cubicBezTo>
                <a:cubicBezTo>
                  <a:pt x="589" y="928"/>
                  <a:pt x="625" y="985"/>
                  <a:pt x="660" y="1045"/>
                </a:cubicBezTo>
                <a:cubicBezTo>
                  <a:pt x="695" y="1105"/>
                  <a:pt x="720" y="1162"/>
                  <a:pt x="742" y="1204"/>
                </a:cubicBezTo>
                <a:cubicBezTo>
                  <a:pt x="764" y="1246"/>
                  <a:pt x="765" y="1238"/>
                  <a:pt x="793" y="1298"/>
                </a:cubicBezTo>
                <a:cubicBezTo>
                  <a:pt x="821" y="1358"/>
                  <a:pt x="862" y="1463"/>
                  <a:pt x="907" y="1564"/>
                </a:cubicBezTo>
                <a:cubicBezTo>
                  <a:pt x="952" y="1665"/>
                  <a:pt x="1020" y="1795"/>
                  <a:pt x="1065" y="1906"/>
                </a:cubicBezTo>
                <a:cubicBezTo>
                  <a:pt x="1110" y="2017"/>
                  <a:pt x="1132" y="2111"/>
                  <a:pt x="1179" y="2229"/>
                </a:cubicBezTo>
                <a:cubicBezTo>
                  <a:pt x="1226" y="2347"/>
                  <a:pt x="1305" y="2512"/>
                  <a:pt x="1350" y="2615"/>
                </a:cubicBezTo>
                <a:cubicBezTo>
                  <a:pt x="1395" y="2718"/>
                  <a:pt x="1429" y="2793"/>
                  <a:pt x="1451" y="2849"/>
                </a:cubicBezTo>
                <a:cubicBezTo>
                  <a:pt x="1473" y="2905"/>
                  <a:pt x="1469" y="2928"/>
                  <a:pt x="1483" y="2950"/>
                </a:cubicBezTo>
                <a:cubicBezTo>
                  <a:pt x="1497" y="2972"/>
                  <a:pt x="1534" y="3010"/>
                  <a:pt x="1533" y="2982"/>
                </a:cubicBezTo>
                <a:cubicBezTo>
                  <a:pt x="1532" y="2954"/>
                  <a:pt x="1496" y="2841"/>
                  <a:pt x="1476" y="2780"/>
                </a:cubicBezTo>
                <a:cubicBezTo>
                  <a:pt x="1456" y="2719"/>
                  <a:pt x="1444" y="2711"/>
                  <a:pt x="1413" y="2615"/>
                </a:cubicBezTo>
                <a:cubicBezTo>
                  <a:pt x="1382" y="2519"/>
                  <a:pt x="1324" y="2344"/>
                  <a:pt x="1287" y="2204"/>
                </a:cubicBezTo>
                <a:cubicBezTo>
                  <a:pt x="1250" y="2064"/>
                  <a:pt x="1220" y="1876"/>
                  <a:pt x="1192" y="1773"/>
                </a:cubicBezTo>
                <a:cubicBezTo>
                  <a:pt x="1164" y="1670"/>
                  <a:pt x="1158" y="1676"/>
                  <a:pt x="1116" y="1583"/>
                </a:cubicBezTo>
                <a:cubicBezTo>
                  <a:pt x="1074" y="1490"/>
                  <a:pt x="1005" y="1338"/>
                  <a:pt x="938" y="1216"/>
                </a:cubicBezTo>
                <a:cubicBezTo>
                  <a:pt x="871" y="1094"/>
                  <a:pt x="795" y="965"/>
                  <a:pt x="717" y="849"/>
                </a:cubicBezTo>
                <a:cubicBezTo>
                  <a:pt x="639" y="733"/>
                  <a:pt x="548" y="620"/>
                  <a:pt x="470" y="520"/>
                </a:cubicBezTo>
                <a:cubicBezTo>
                  <a:pt x="392" y="420"/>
                  <a:pt x="312" y="330"/>
                  <a:pt x="248" y="248"/>
                </a:cubicBezTo>
                <a:cubicBezTo>
                  <a:pt x="184" y="166"/>
                  <a:pt x="137" y="73"/>
                  <a:pt x="97" y="39"/>
                </a:cubicBezTo>
                <a:close/>
              </a:path>
            </a:pathLst>
          </a:custGeom>
          <a:solidFill>
            <a:srgbClr val="A50021">
              <a:alpha val="50000"/>
            </a:srgbClr>
          </a:solidFill>
          <a:ln w="9525"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14365" name="Freeform 29"/>
          <p:cNvSpPr>
            <a:spLocks/>
          </p:cNvSpPr>
          <p:nvPr/>
        </p:nvSpPr>
        <p:spPr bwMode="auto">
          <a:xfrm>
            <a:off x="2516188" y="1273175"/>
            <a:ext cx="1870075" cy="3471863"/>
          </a:xfrm>
          <a:custGeom>
            <a:avLst/>
            <a:gdLst/>
            <a:ahLst/>
            <a:cxnLst>
              <a:cxn ang="0">
                <a:pos x="1175" y="2179"/>
              </a:cxn>
              <a:cxn ang="0">
                <a:pos x="1156" y="2040"/>
              </a:cxn>
              <a:cxn ang="0">
                <a:pos x="1124" y="1863"/>
              </a:cxn>
              <a:cxn ang="0">
                <a:pos x="1061" y="1673"/>
              </a:cxn>
              <a:cxn ang="0">
                <a:pos x="979" y="1445"/>
              </a:cxn>
              <a:cxn ang="0">
                <a:pos x="839" y="1160"/>
              </a:cxn>
              <a:cxn ang="0">
                <a:pos x="662" y="875"/>
              </a:cxn>
              <a:cxn ang="0">
                <a:pos x="440" y="559"/>
              </a:cxn>
              <a:cxn ang="0">
                <a:pos x="301" y="350"/>
              </a:cxn>
              <a:cxn ang="0">
                <a:pos x="225" y="249"/>
              </a:cxn>
              <a:cxn ang="0">
                <a:pos x="73" y="34"/>
              </a:cxn>
              <a:cxn ang="0">
                <a:pos x="4" y="46"/>
              </a:cxn>
              <a:cxn ang="0">
                <a:pos x="99" y="211"/>
              </a:cxn>
              <a:cxn ang="0">
                <a:pos x="232" y="388"/>
              </a:cxn>
              <a:cxn ang="0">
                <a:pos x="346" y="540"/>
              </a:cxn>
              <a:cxn ang="0">
                <a:pos x="491" y="742"/>
              </a:cxn>
              <a:cxn ang="0">
                <a:pos x="624" y="907"/>
              </a:cxn>
              <a:cxn ang="0">
                <a:pos x="719" y="1040"/>
              </a:cxn>
              <a:cxn ang="0">
                <a:pos x="846" y="1268"/>
              </a:cxn>
              <a:cxn ang="0">
                <a:pos x="960" y="1489"/>
              </a:cxn>
              <a:cxn ang="0">
                <a:pos x="1048" y="1743"/>
              </a:cxn>
              <a:cxn ang="0">
                <a:pos x="1099" y="1964"/>
              </a:cxn>
              <a:cxn ang="0">
                <a:pos x="1137" y="2091"/>
              </a:cxn>
              <a:cxn ang="0">
                <a:pos x="1175" y="2179"/>
              </a:cxn>
            </a:cxnLst>
            <a:rect l="0" t="0" r="r" b="b"/>
            <a:pathLst>
              <a:path w="1178" h="2187">
                <a:moveTo>
                  <a:pt x="1175" y="2179"/>
                </a:moveTo>
                <a:cubicBezTo>
                  <a:pt x="1178" y="2171"/>
                  <a:pt x="1165" y="2093"/>
                  <a:pt x="1156" y="2040"/>
                </a:cubicBezTo>
                <a:cubicBezTo>
                  <a:pt x="1147" y="1987"/>
                  <a:pt x="1140" y="1924"/>
                  <a:pt x="1124" y="1863"/>
                </a:cubicBezTo>
                <a:cubicBezTo>
                  <a:pt x="1108" y="1802"/>
                  <a:pt x="1085" y="1743"/>
                  <a:pt x="1061" y="1673"/>
                </a:cubicBezTo>
                <a:cubicBezTo>
                  <a:pt x="1037" y="1603"/>
                  <a:pt x="1016" y="1530"/>
                  <a:pt x="979" y="1445"/>
                </a:cubicBezTo>
                <a:cubicBezTo>
                  <a:pt x="942" y="1360"/>
                  <a:pt x="892" y="1255"/>
                  <a:pt x="839" y="1160"/>
                </a:cubicBezTo>
                <a:cubicBezTo>
                  <a:pt x="786" y="1065"/>
                  <a:pt x="728" y="975"/>
                  <a:pt x="662" y="875"/>
                </a:cubicBezTo>
                <a:cubicBezTo>
                  <a:pt x="596" y="775"/>
                  <a:pt x="500" y="646"/>
                  <a:pt x="440" y="559"/>
                </a:cubicBezTo>
                <a:cubicBezTo>
                  <a:pt x="380" y="472"/>
                  <a:pt x="337" y="402"/>
                  <a:pt x="301" y="350"/>
                </a:cubicBezTo>
                <a:cubicBezTo>
                  <a:pt x="265" y="298"/>
                  <a:pt x="263" y="302"/>
                  <a:pt x="225" y="249"/>
                </a:cubicBezTo>
                <a:cubicBezTo>
                  <a:pt x="187" y="196"/>
                  <a:pt x="110" y="68"/>
                  <a:pt x="73" y="34"/>
                </a:cubicBezTo>
                <a:cubicBezTo>
                  <a:pt x="36" y="0"/>
                  <a:pt x="0" y="17"/>
                  <a:pt x="4" y="46"/>
                </a:cubicBezTo>
                <a:cubicBezTo>
                  <a:pt x="8" y="75"/>
                  <a:pt x="61" y="154"/>
                  <a:pt x="99" y="211"/>
                </a:cubicBezTo>
                <a:cubicBezTo>
                  <a:pt x="137" y="268"/>
                  <a:pt x="191" y="333"/>
                  <a:pt x="232" y="388"/>
                </a:cubicBezTo>
                <a:cubicBezTo>
                  <a:pt x="273" y="443"/>
                  <a:pt x="303" y="481"/>
                  <a:pt x="346" y="540"/>
                </a:cubicBezTo>
                <a:cubicBezTo>
                  <a:pt x="389" y="599"/>
                  <a:pt x="445" y="681"/>
                  <a:pt x="491" y="742"/>
                </a:cubicBezTo>
                <a:cubicBezTo>
                  <a:pt x="537" y="803"/>
                  <a:pt x="586" y="857"/>
                  <a:pt x="624" y="907"/>
                </a:cubicBezTo>
                <a:cubicBezTo>
                  <a:pt x="662" y="957"/>
                  <a:pt x="682" y="980"/>
                  <a:pt x="719" y="1040"/>
                </a:cubicBezTo>
                <a:cubicBezTo>
                  <a:pt x="756" y="1100"/>
                  <a:pt x="806" y="1193"/>
                  <a:pt x="846" y="1268"/>
                </a:cubicBezTo>
                <a:cubicBezTo>
                  <a:pt x="886" y="1343"/>
                  <a:pt x="926" y="1410"/>
                  <a:pt x="960" y="1489"/>
                </a:cubicBezTo>
                <a:cubicBezTo>
                  <a:pt x="994" y="1568"/>
                  <a:pt x="1025" y="1664"/>
                  <a:pt x="1048" y="1743"/>
                </a:cubicBezTo>
                <a:cubicBezTo>
                  <a:pt x="1071" y="1822"/>
                  <a:pt x="1084" y="1906"/>
                  <a:pt x="1099" y="1964"/>
                </a:cubicBezTo>
                <a:cubicBezTo>
                  <a:pt x="1114" y="2022"/>
                  <a:pt x="1127" y="2056"/>
                  <a:pt x="1137" y="2091"/>
                </a:cubicBezTo>
                <a:cubicBezTo>
                  <a:pt x="1147" y="2126"/>
                  <a:pt x="1172" y="2187"/>
                  <a:pt x="1175" y="2179"/>
                </a:cubicBezTo>
                <a:close/>
              </a:path>
            </a:pathLst>
          </a:custGeom>
          <a:solidFill>
            <a:srgbClr val="008000">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60"/>
                                        </p:tgtEl>
                                        <p:attrNameLst>
                                          <p:attrName>style.visibility</p:attrName>
                                        </p:attrNameLst>
                                      </p:cBhvr>
                                      <p:to>
                                        <p:strVal val="visible"/>
                                      </p:to>
                                    </p:set>
                                    <p:anim calcmode="lin" valueType="num">
                                      <p:cBhvr additive="base">
                                        <p:cTn id="7" dur="500" fill="hold"/>
                                        <p:tgtEl>
                                          <p:spTgt spid="14360"/>
                                        </p:tgtEl>
                                        <p:attrNameLst>
                                          <p:attrName>ppt_x</p:attrName>
                                        </p:attrNameLst>
                                      </p:cBhvr>
                                      <p:tavLst>
                                        <p:tav tm="0">
                                          <p:val>
                                            <p:strVal val="1+#ppt_w/2"/>
                                          </p:val>
                                        </p:tav>
                                        <p:tav tm="100000">
                                          <p:val>
                                            <p:strVal val="#ppt_x"/>
                                          </p:val>
                                        </p:tav>
                                      </p:tavLst>
                                    </p:anim>
                                    <p:anim calcmode="lin" valueType="num">
                                      <p:cBhvr additive="base">
                                        <p:cTn id="8" dur="500" fill="hold"/>
                                        <p:tgtEl>
                                          <p:spTgt spid="143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61"/>
                                        </p:tgtEl>
                                        <p:attrNameLst>
                                          <p:attrName>style.visibility</p:attrName>
                                        </p:attrNameLst>
                                      </p:cBhvr>
                                      <p:to>
                                        <p:strVal val="visible"/>
                                      </p:to>
                                    </p:set>
                                    <p:anim calcmode="lin" valueType="num">
                                      <p:cBhvr additive="base">
                                        <p:cTn id="13" dur="500" fill="hold"/>
                                        <p:tgtEl>
                                          <p:spTgt spid="14361"/>
                                        </p:tgtEl>
                                        <p:attrNameLst>
                                          <p:attrName>ppt_x</p:attrName>
                                        </p:attrNameLst>
                                      </p:cBhvr>
                                      <p:tavLst>
                                        <p:tav tm="0">
                                          <p:val>
                                            <p:strVal val="1+#ppt_w/2"/>
                                          </p:val>
                                        </p:tav>
                                        <p:tav tm="100000">
                                          <p:val>
                                            <p:strVal val="#ppt_x"/>
                                          </p:val>
                                        </p:tav>
                                      </p:tavLst>
                                    </p:anim>
                                    <p:anim calcmode="lin" valueType="num">
                                      <p:cBhvr additive="base">
                                        <p:cTn id="14" dur="500" fill="hold"/>
                                        <p:tgtEl>
                                          <p:spTgt spid="143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355"/>
                                        </p:tgtEl>
                                        <p:attrNameLst>
                                          <p:attrName>style.visibility</p:attrName>
                                        </p:attrNameLst>
                                      </p:cBhvr>
                                      <p:to>
                                        <p:strVal val="visible"/>
                                      </p:to>
                                    </p:set>
                                    <p:animEffect transition="in" filter="dissolve">
                                      <p:cBhvr>
                                        <p:cTn id="19" dur="500"/>
                                        <p:tgtEl>
                                          <p:spTgt spid="1435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62"/>
                                        </p:tgtEl>
                                        <p:attrNameLst>
                                          <p:attrName>style.visibility</p:attrName>
                                        </p:attrNameLst>
                                      </p:cBhvr>
                                      <p:to>
                                        <p:strVal val="visible"/>
                                      </p:to>
                                    </p:set>
                                    <p:anim calcmode="lin" valueType="num">
                                      <p:cBhvr additive="base">
                                        <p:cTn id="24" dur="500" fill="hold"/>
                                        <p:tgtEl>
                                          <p:spTgt spid="14362"/>
                                        </p:tgtEl>
                                        <p:attrNameLst>
                                          <p:attrName>ppt_x</p:attrName>
                                        </p:attrNameLst>
                                      </p:cBhvr>
                                      <p:tavLst>
                                        <p:tav tm="0">
                                          <p:val>
                                            <p:strVal val="0-#ppt_w/2"/>
                                          </p:val>
                                        </p:tav>
                                        <p:tav tm="100000">
                                          <p:val>
                                            <p:strVal val="#ppt_x"/>
                                          </p:val>
                                        </p:tav>
                                      </p:tavLst>
                                    </p:anim>
                                    <p:anim calcmode="lin" valueType="num">
                                      <p:cBhvr additive="base">
                                        <p:cTn id="25" dur="500" fill="hold"/>
                                        <p:tgtEl>
                                          <p:spTgt spid="1436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356"/>
                                        </p:tgtEl>
                                        <p:attrNameLst>
                                          <p:attrName>style.visibility</p:attrName>
                                        </p:attrNameLst>
                                      </p:cBhvr>
                                      <p:to>
                                        <p:strVal val="visible"/>
                                      </p:to>
                                    </p:set>
                                    <p:animEffect transition="in" filter="dissolve">
                                      <p:cBhvr>
                                        <p:cTn id="30" dur="500"/>
                                        <p:tgtEl>
                                          <p:spTgt spid="1435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364"/>
                                        </p:tgtEl>
                                        <p:attrNameLst>
                                          <p:attrName>style.visibility</p:attrName>
                                        </p:attrNameLst>
                                      </p:cBhvr>
                                      <p:to>
                                        <p:strVal val="visible"/>
                                      </p:to>
                                    </p:set>
                                    <p:animEffect transition="in" filter="dissolve">
                                      <p:cBhvr>
                                        <p:cTn id="35" dur="500"/>
                                        <p:tgtEl>
                                          <p:spTgt spid="1436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4365"/>
                                        </p:tgtEl>
                                        <p:attrNameLst>
                                          <p:attrName>style.visibility</p:attrName>
                                        </p:attrNameLst>
                                      </p:cBhvr>
                                      <p:to>
                                        <p:strVal val="visible"/>
                                      </p:to>
                                    </p:set>
                                    <p:animEffect transition="in" filter="dissolve">
                                      <p:cBhvr>
                                        <p:cTn id="40" dur="5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animBg="1"/>
      <p:bldP spid="14356" grpId="0" animBg="1"/>
      <p:bldP spid="14360" grpId="0" animBg="1" autoUpdateAnimBg="0"/>
      <p:bldP spid="14361" grpId="0" animBg="1" autoUpdateAnimBg="0"/>
      <p:bldP spid="14362" grpId="0" animBg="1" autoUpdateAnimBg="0"/>
      <p:bldP spid="14364" grpId="0" animBg="1"/>
      <p:bldP spid="1436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The Next Step is an </a:t>
            </a:r>
            <a:r>
              <a:rPr lang="en-US" i="1"/>
              <a:t>Enthalpy</a:t>
            </a:r>
            <a:r>
              <a:rPr lang="en-US"/>
              <a:t> Adjustment</a:t>
            </a:r>
          </a:p>
        </p:txBody>
      </p:sp>
      <p:grpSp>
        <p:nvGrpSpPr>
          <p:cNvPr id="2" name="Group 9"/>
          <p:cNvGrpSpPr>
            <a:grpSpLocks/>
          </p:cNvGrpSpPr>
          <p:nvPr/>
        </p:nvGrpSpPr>
        <p:grpSpPr bwMode="auto">
          <a:xfrm>
            <a:off x="508000" y="2090738"/>
            <a:ext cx="6604000" cy="855662"/>
            <a:chOff x="320" y="1317"/>
            <a:chExt cx="4160" cy="539"/>
          </a:xfrm>
        </p:grpSpPr>
        <p:sp>
          <p:nvSpPr>
            <p:cNvPr id="1029" name="Rectangle 5"/>
            <p:cNvSpPr>
              <a:spLocks noChangeArrowheads="1"/>
            </p:cNvSpPr>
            <p:nvPr/>
          </p:nvSpPr>
          <p:spPr bwMode="auto">
            <a:xfrm>
              <a:off x="1966" y="1317"/>
              <a:ext cx="2514" cy="539"/>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IN" sz="2400">
                <a:solidFill>
                  <a:srgbClr val="FFFFFF"/>
                </a:solidFill>
                <a:latin typeface="Times New Roman" pitchFamily="18" charset="0"/>
              </a:endParaRPr>
            </a:p>
          </p:txBody>
        </p:sp>
        <p:sp>
          <p:nvSpPr>
            <p:cNvPr id="1027" name="Text Box 3"/>
            <p:cNvSpPr txBox="1">
              <a:spLocks noChangeArrowheads="1"/>
            </p:cNvSpPr>
            <p:nvPr/>
          </p:nvSpPr>
          <p:spPr bwMode="auto">
            <a:xfrm>
              <a:off x="320" y="1326"/>
              <a:ext cx="1993" cy="51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solidFill>
                    <a:srgbClr val="FFFFFF"/>
                  </a:solidFill>
                  <a:latin typeface="Times New Roman" pitchFamily="18" charset="0"/>
                </a:rPr>
                <a:t>First Law of Thermodynamics:</a:t>
              </a:r>
            </a:p>
          </p:txBody>
        </p:sp>
        <p:graphicFrame>
          <p:nvGraphicFramePr>
            <p:cNvPr id="1028" name="Object 4"/>
            <p:cNvGraphicFramePr>
              <a:graphicFrameLocks noChangeAspect="1"/>
            </p:cNvGraphicFramePr>
            <p:nvPr/>
          </p:nvGraphicFramePr>
          <p:xfrm>
            <a:off x="1975" y="1334"/>
            <a:ext cx="2476" cy="490"/>
          </p:xfrm>
          <a:graphic>
            <a:graphicData uri="http://schemas.openxmlformats.org/presentationml/2006/ole">
              <p:oleObj spid="_x0000_s238595" name="Equation" r:id="rId3" imgW="1218960" imgH="241200" progId="Equation.3">
                <p:embed/>
              </p:oleObj>
            </a:graphicData>
          </a:graphic>
        </p:graphicFrame>
      </p:grpSp>
      <p:sp>
        <p:nvSpPr>
          <p:cNvPr id="1030" name="Text Box 6"/>
          <p:cNvSpPr txBox="1">
            <a:spLocks noChangeArrowheads="1"/>
          </p:cNvSpPr>
          <p:nvPr/>
        </p:nvSpPr>
        <p:spPr bwMode="auto">
          <a:xfrm>
            <a:off x="288925" y="3457575"/>
            <a:ext cx="8855075" cy="11874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i="1">
                <a:solidFill>
                  <a:srgbClr val="FFFFFF"/>
                </a:solidFill>
                <a:latin typeface="Times New Roman" pitchFamily="18" charset="0"/>
              </a:rPr>
              <a:t>With Parameterized Convection, each grid-point column is treated in isolation.  Total column latent heating must be directly proportional to total column drying, or </a:t>
            </a:r>
            <a:r>
              <a:rPr lang="en-US" sz="2400" b="1" i="1">
                <a:solidFill>
                  <a:srgbClr val="FFFFFF"/>
                </a:solidFill>
                <a:latin typeface="Times New Roman" pitchFamily="18" charset="0"/>
              </a:rPr>
              <a:t>dH = 0.</a:t>
            </a:r>
          </a:p>
        </p:txBody>
      </p:sp>
      <p:grpSp>
        <p:nvGrpSpPr>
          <p:cNvPr id="3" name="Group 10"/>
          <p:cNvGrpSpPr>
            <a:grpSpLocks/>
          </p:cNvGrpSpPr>
          <p:nvPr/>
        </p:nvGrpSpPr>
        <p:grpSpPr bwMode="auto">
          <a:xfrm>
            <a:off x="1081088" y="4891088"/>
            <a:ext cx="6981825" cy="1262062"/>
            <a:chOff x="681" y="3081"/>
            <a:chExt cx="4398" cy="795"/>
          </a:xfrm>
        </p:grpSpPr>
        <p:sp>
          <p:nvSpPr>
            <p:cNvPr id="1032" name="Rectangle 8"/>
            <p:cNvSpPr>
              <a:spLocks noChangeArrowheads="1"/>
            </p:cNvSpPr>
            <p:nvPr/>
          </p:nvSpPr>
          <p:spPr bwMode="auto">
            <a:xfrm>
              <a:off x="681" y="3081"/>
              <a:ext cx="4398" cy="795"/>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IN" sz="2400">
                <a:solidFill>
                  <a:srgbClr val="FFFFFF"/>
                </a:solidFill>
                <a:latin typeface="Times New Roman" pitchFamily="18" charset="0"/>
              </a:endParaRPr>
            </a:p>
          </p:txBody>
        </p:sp>
        <p:graphicFrame>
          <p:nvGraphicFramePr>
            <p:cNvPr id="1031" name="Object 7"/>
            <p:cNvGraphicFramePr>
              <a:graphicFrameLocks noChangeAspect="1"/>
            </p:cNvGraphicFramePr>
            <p:nvPr/>
          </p:nvGraphicFramePr>
          <p:xfrm>
            <a:off x="726" y="3154"/>
            <a:ext cx="4307" cy="645"/>
          </p:xfrm>
          <a:graphic>
            <a:graphicData uri="http://schemas.openxmlformats.org/presentationml/2006/ole">
              <p:oleObj spid="_x0000_s238594" name="Equation" r:id="rId4" imgW="2374560" imgH="35532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My Documents\papers\BMJ\gifs\00053118_ksbn_before_enth_corr.gif"/>
          <p:cNvPicPr>
            <a:picLocks noChangeAspect="1" noChangeArrowheads="1"/>
          </p:cNvPicPr>
          <p:nvPr/>
        </p:nvPicPr>
        <p:blipFill>
          <a:blip r:embed="rId2" cstate="print"/>
          <a:srcRect/>
          <a:stretch>
            <a:fillRect/>
          </a:stretch>
        </p:blipFill>
        <p:spPr bwMode="auto">
          <a:xfrm>
            <a:off x="3295650" y="0"/>
            <a:ext cx="5848350" cy="4022725"/>
          </a:xfrm>
          <a:prstGeom prst="rect">
            <a:avLst/>
          </a:prstGeom>
          <a:noFill/>
        </p:spPr>
      </p:pic>
      <p:pic>
        <p:nvPicPr>
          <p:cNvPr id="22531" name="Picture 3" descr="C:\My Documents\papers\BMJ\ps_files\fig1.gif"/>
          <p:cNvPicPr>
            <a:picLocks noChangeAspect="1" noChangeArrowheads="1"/>
          </p:cNvPicPr>
          <p:nvPr/>
        </p:nvPicPr>
        <p:blipFill>
          <a:blip r:embed="rId3" cstate="print"/>
          <a:srcRect/>
          <a:stretch>
            <a:fillRect/>
          </a:stretch>
        </p:blipFill>
        <p:spPr bwMode="auto">
          <a:xfrm>
            <a:off x="0" y="2125663"/>
            <a:ext cx="4549775" cy="4732337"/>
          </a:xfrm>
          <a:prstGeom prst="rect">
            <a:avLst/>
          </a:prstGeom>
          <a:solidFill>
            <a:schemeClr val="tx1"/>
          </a:solidFill>
        </p:spPr>
      </p:pic>
      <p:sp>
        <p:nvSpPr>
          <p:cNvPr id="22532" name="Text Box 4"/>
          <p:cNvSpPr txBox="1">
            <a:spLocks noChangeArrowheads="1"/>
          </p:cNvSpPr>
          <p:nvPr/>
        </p:nvSpPr>
        <p:spPr bwMode="auto">
          <a:xfrm>
            <a:off x="4789488" y="4656138"/>
            <a:ext cx="4354512" cy="2100262"/>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en-US" sz="2400">
                <a:solidFill>
                  <a:srgbClr val="A50021"/>
                </a:solidFill>
                <a:latin typeface="Times New Roman" pitchFamily="18" charset="0"/>
              </a:rPr>
              <a:t>Enthalpy is </a:t>
            </a:r>
            <a:r>
              <a:rPr lang="en-US" sz="2400" i="1" u="sng">
                <a:solidFill>
                  <a:srgbClr val="A50021"/>
                </a:solidFill>
                <a:latin typeface="Times New Roman" pitchFamily="18" charset="0"/>
              </a:rPr>
              <a:t>not</a:t>
            </a:r>
            <a:r>
              <a:rPr lang="en-US" sz="2400" u="sng">
                <a:solidFill>
                  <a:srgbClr val="A50021"/>
                </a:solidFill>
                <a:latin typeface="Times New Roman" pitchFamily="18" charset="0"/>
              </a:rPr>
              <a:t> </a:t>
            </a:r>
            <a:r>
              <a:rPr lang="en-US" sz="2400">
                <a:solidFill>
                  <a:srgbClr val="A50021"/>
                </a:solidFill>
                <a:latin typeface="Times New Roman" pitchFamily="18" charset="0"/>
              </a:rPr>
              <a:t>conserved for first-guess profiles for this sounding!</a:t>
            </a:r>
          </a:p>
          <a:p>
            <a:pPr>
              <a:spcBef>
                <a:spcPct val="50000"/>
              </a:spcBef>
            </a:pPr>
            <a:r>
              <a:rPr lang="en-US" sz="2400">
                <a:solidFill>
                  <a:srgbClr val="A50021"/>
                </a:solidFill>
                <a:latin typeface="Times New Roman" pitchFamily="18" charset="0"/>
              </a:rPr>
              <a:t>Must shift T</a:t>
            </a:r>
            <a:r>
              <a:rPr lang="en-US" sz="2400" baseline="-25000">
                <a:solidFill>
                  <a:srgbClr val="A50021"/>
                </a:solidFill>
                <a:latin typeface="Times New Roman" pitchFamily="18" charset="0"/>
              </a:rPr>
              <a:t>ref</a:t>
            </a:r>
            <a:r>
              <a:rPr lang="en-US" sz="2400">
                <a:solidFill>
                  <a:srgbClr val="A50021"/>
                </a:solidFill>
                <a:latin typeface="Times New Roman" pitchFamily="18" charset="0"/>
              </a:rPr>
              <a:t> and q</a:t>
            </a:r>
            <a:r>
              <a:rPr lang="en-US" sz="2400" baseline="-25000">
                <a:solidFill>
                  <a:srgbClr val="A50021"/>
                </a:solidFill>
                <a:latin typeface="Times New Roman" pitchFamily="18" charset="0"/>
              </a:rPr>
              <a:t>vref</a:t>
            </a:r>
            <a:r>
              <a:rPr lang="en-US" sz="2400">
                <a:solidFill>
                  <a:srgbClr val="A50021"/>
                </a:solidFill>
                <a:latin typeface="Times New Roman" pitchFamily="18" charset="0"/>
              </a:rPr>
              <a:t> to the left…</a:t>
            </a:r>
          </a:p>
        </p:txBody>
      </p:sp>
      <p:sp>
        <p:nvSpPr>
          <p:cNvPr id="22533" name="Freeform 5"/>
          <p:cNvSpPr>
            <a:spLocks/>
          </p:cNvSpPr>
          <p:nvPr/>
        </p:nvSpPr>
        <p:spPr bwMode="auto">
          <a:xfrm>
            <a:off x="2055813" y="2903538"/>
            <a:ext cx="1741487" cy="3336925"/>
          </a:xfrm>
          <a:custGeom>
            <a:avLst/>
            <a:gdLst/>
            <a:ahLst/>
            <a:cxnLst>
              <a:cxn ang="0">
                <a:pos x="83" y="0"/>
              </a:cxn>
              <a:cxn ang="0">
                <a:pos x="0" y="0"/>
              </a:cxn>
              <a:cxn ang="0">
                <a:pos x="92" y="180"/>
              </a:cxn>
              <a:cxn ang="0">
                <a:pos x="189" y="277"/>
              </a:cxn>
              <a:cxn ang="0">
                <a:pos x="286" y="424"/>
              </a:cxn>
              <a:cxn ang="0">
                <a:pos x="428" y="636"/>
              </a:cxn>
              <a:cxn ang="0">
                <a:pos x="544" y="839"/>
              </a:cxn>
              <a:cxn ang="0">
                <a:pos x="617" y="1014"/>
              </a:cxn>
              <a:cxn ang="0">
                <a:pos x="728" y="1240"/>
              </a:cxn>
              <a:cxn ang="0">
                <a:pos x="783" y="1378"/>
              </a:cxn>
              <a:cxn ang="0">
                <a:pos x="834" y="1535"/>
              </a:cxn>
              <a:cxn ang="0">
                <a:pos x="898" y="1682"/>
              </a:cxn>
              <a:cxn ang="0">
                <a:pos x="972" y="1844"/>
              </a:cxn>
              <a:cxn ang="0">
                <a:pos x="1041" y="1996"/>
              </a:cxn>
              <a:cxn ang="0">
                <a:pos x="1055" y="2056"/>
              </a:cxn>
              <a:cxn ang="0">
                <a:pos x="1097" y="2102"/>
              </a:cxn>
              <a:cxn ang="0">
                <a:pos x="1037" y="1880"/>
              </a:cxn>
              <a:cxn ang="0">
                <a:pos x="977" y="1687"/>
              </a:cxn>
              <a:cxn ang="0">
                <a:pos x="926" y="1526"/>
              </a:cxn>
              <a:cxn ang="0">
                <a:pos x="866" y="1272"/>
              </a:cxn>
              <a:cxn ang="0">
                <a:pos x="769" y="1014"/>
              </a:cxn>
              <a:cxn ang="0">
                <a:pos x="627" y="747"/>
              </a:cxn>
              <a:cxn ang="0">
                <a:pos x="470" y="512"/>
              </a:cxn>
              <a:cxn ang="0">
                <a:pos x="318" y="305"/>
              </a:cxn>
              <a:cxn ang="0">
                <a:pos x="83" y="0"/>
              </a:cxn>
            </a:cxnLst>
            <a:rect l="0" t="0" r="r" b="b"/>
            <a:pathLst>
              <a:path w="1097" h="2102">
                <a:moveTo>
                  <a:pt x="83" y="0"/>
                </a:moveTo>
                <a:lnTo>
                  <a:pt x="0" y="0"/>
                </a:lnTo>
                <a:lnTo>
                  <a:pt x="92" y="180"/>
                </a:lnTo>
                <a:lnTo>
                  <a:pt x="189" y="277"/>
                </a:lnTo>
                <a:lnTo>
                  <a:pt x="286" y="424"/>
                </a:lnTo>
                <a:lnTo>
                  <a:pt x="428" y="636"/>
                </a:lnTo>
                <a:lnTo>
                  <a:pt x="544" y="839"/>
                </a:lnTo>
                <a:lnTo>
                  <a:pt x="617" y="1014"/>
                </a:lnTo>
                <a:lnTo>
                  <a:pt x="728" y="1240"/>
                </a:lnTo>
                <a:lnTo>
                  <a:pt x="783" y="1378"/>
                </a:lnTo>
                <a:lnTo>
                  <a:pt x="834" y="1535"/>
                </a:lnTo>
                <a:lnTo>
                  <a:pt x="898" y="1682"/>
                </a:lnTo>
                <a:lnTo>
                  <a:pt x="972" y="1844"/>
                </a:lnTo>
                <a:lnTo>
                  <a:pt x="1041" y="1996"/>
                </a:lnTo>
                <a:lnTo>
                  <a:pt x="1055" y="2056"/>
                </a:lnTo>
                <a:lnTo>
                  <a:pt x="1097" y="2102"/>
                </a:lnTo>
                <a:lnTo>
                  <a:pt x="1037" y="1880"/>
                </a:lnTo>
                <a:lnTo>
                  <a:pt x="977" y="1687"/>
                </a:lnTo>
                <a:lnTo>
                  <a:pt x="926" y="1526"/>
                </a:lnTo>
                <a:lnTo>
                  <a:pt x="866" y="1272"/>
                </a:lnTo>
                <a:lnTo>
                  <a:pt x="769" y="1014"/>
                </a:lnTo>
                <a:lnTo>
                  <a:pt x="627" y="747"/>
                </a:lnTo>
                <a:lnTo>
                  <a:pt x="470" y="512"/>
                </a:lnTo>
                <a:lnTo>
                  <a:pt x="318" y="305"/>
                </a:lnTo>
                <a:lnTo>
                  <a:pt x="83" y="0"/>
                </a:lnTo>
                <a:close/>
              </a:path>
            </a:pathLst>
          </a:custGeom>
          <a:solidFill>
            <a:srgbClr val="A50021">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22534" name="Freeform 6"/>
          <p:cNvSpPr>
            <a:spLocks/>
          </p:cNvSpPr>
          <p:nvPr/>
        </p:nvSpPr>
        <p:spPr bwMode="auto">
          <a:xfrm>
            <a:off x="1755775" y="2897188"/>
            <a:ext cx="1346200" cy="2420937"/>
          </a:xfrm>
          <a:custGeom>
            <a:avLst/>
            <a:gdLst/>
            <a:ahLst/>
            <a:cxnLst>
              <a:cxn ang="0">
                <a:pos x="69" y="4"/>
              </a:cxn>
              <a:cxn ang="0">
                <a:pos x="0" y="0"/>
              </a:cxn>
              <a:cxn ang="0">
                <a:pos x="101" y="175"/>
              </a:cxn>
              <a:cxn ang="0">
                <a:pos x="230" y="336"/>
              </a:cxn>
              <a:cxn ang="0">
                <a:pos x="373" y="525"/>
              </a:cxn>
              <a:cxn ang="0">
                <a:pos x="502" y="705"/>
              </a:cxn>
              <a:cxn ang="0">
                <a:pos x="613" y="894"/>
              </a:cxn>
              <a:cxn ang="0">
                <a:pos x="700" y="1078"/>
              </a:cxn>
              <a:cxn ang="0">
                <a:pos x="756" y="1235"/>
              </a:cxn>
              <a:cxn ang="0">
                <a:pos x="802" y="1451"/>
              </a:cxn>
              <a:cxn ang="0">
                <a:pos x="848" y="1525"/>
              </a:cxn>
              <a:cxn ang="0">
                <a:pos x="816" y="1331"/>
              </a:cxn>
              <a:cxn ang="0">
                <a:pos x="756" y="1133"/>
              </a:cxn>
              <a:cxn ang="0">
                <a:pos x="650" y="885"/>
              </a:cxn>
              <a:cxn ang="0">
                <a:pos x="548" y="691"/>
              </a:cxn>
              <a:cxn ang="0">
                <a:pos x="401" y="470"/>
              </a:cxn>
              <a:cxn ang="0">
                <a:pos x="263" y="285"/>
              </a:cxn>
              <a:cxn ang="0">
                <a:pos x="69" y="4"/>
              </a:cxn>
            </a:cxnLst>
            <a:rect l="0" t="0" r="r" b="b"/>
            <a:pathLst>
              <a:path w="848" h="1525">
                <a:moveTo>
                  <a:pt x="69" y="4"/>
                </a:moveTo>
                <a:lnTo>
                  <a:pt x="0" y="0"/>
                </a:lnTo>
                <a:lnTo>
                  <a:pt x="101" y="175"/>
                </a:lnTo>
                <a:lnTo>
                  <a:pt x="230" y="336"/>
                </a:lnTo>
                <a:lnTo>
                  <a:pt x="373" y="525"/>
                </a:lnTo>
                <a:lnTo>
                  <a:pt x="502" y="705"/>
                </a:lnTo>
                <a:lnTo>
                  <a:pt x="613" y="894"/>
                </a:lnTo>
                <a:lnTo>
                  <a:pt x="700" y="1078"/>
                </a:lnTo>
                <a:lnTo>
                  <a:pt x="756" y="1235"/>
                </a:lnTo>
                <a:lnTo>
                  <a:pt x="802" y="1451"/>
                </a:lnTo>
                <a:lnTo>
                  <a:pt x="848" y="1525"/>
                </a:lnTo>
                <a:lnTo>
                  <a:pt x="816" y="1331"/>
                </a:lnTo>
                <a:lnTo>
                  <a:pt x="756" y="1133"/>
                </a:lnTo>
                <a:lnTo>
                  <a:pt x="650" y="885"/>
                </a:lnTo>
                <a:lnTo>
                  <a:pt x="548" y="691"/>
                </a:lnTo>
                <a:lnTo>
                  <a:pt x="401" y="470"/>
                </a:lnTo>
                <a:lnTo>
                  <a:pt x="263" y="285"/>
                </a:lnTo>
                <a:lnTo>
                  <a:pt x="69" y="4"/>
                </a:lnTo>
                <a:close/>
              </a:path>
            </a:pathLst>
          </a:custGeom>
          <a:solidFill>
            <a:srgbClr val="339966">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dissolve">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dissolve">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 calcmode="lin" valueType="num">
                                      <p:cBhvr additive="base">
                                        <p:cTn id="17" dur="500" fill="hold"/>
                                        <p:tgtEl>
                                          <p:spTgt spid="22530"/>
                                        </p:tgtEl>
                                        <p:attrNameLst>
                                          <p:attrName>ppt_x</p:attrName>
                                        </p:attrNameLst>
                                      </p:cBhvr>
                                      <p:tavLst>
                                        <p:tav tm="0">
                                          <p:val>
                                            <p:strVal val="1+#ppt_w/2"/>
                                          </p:val>
                                        </p:tav>
                                        <p:tav tm="100000">
                                          <p:val>
                                            <p:strVal val="#ppt_x"/>
                                          </p:val>
                                        </p:tav>
                                      </p:tavLst>
                                    </p:anim>
                                    <p:anim calcmode="lin" valueType="num">
                                      <p:cBhvr additive="base">
                                        <p:cTn id="18"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22532"/>
                                        </p:tgtEl>
                                        <p:attrNameLst>
                                          <p:attrName>style.visibility</p:attrName>
                                        </p:attrNameLst>
                                      </p:cBhvr>
                                      <p:to>
                                        <p:strVal val="visible"/>
                                      </p:to>
                                    </p:set>
                                    <p:anim calcmode="lin" valueType="num">
                                      <p:cBhvr additive="base">
                                        <p:cTn id="23" dur="500" fill="hold"/>
                                        <p:tgtEl>
                                          <p:spTgt spid="22532"/>
                                        </p:tgtEl>
                                        <p:attrNameLst>
                                          <p:attrName>ppt_x</p:attrName>
                                        </p:attrNameLst>
                                      </p:cBhvr>
                                      <p:tavLst>
                                        <p:tav tm="0">
                                          <p:val>
                                            <p:strVal val="1+#ppt_w/2"/>
                                          </p:val>
                                        </p:tav>
                                        <p:tav tm="100000">
                                          <p:val>
                                            <p:strVal val="#ppt_x"/>
                                          </p:val>
                                        </p:tav>
                                      </p:tavLst>
                                    </p:anim>
                                    <p:anim calcmode="lin" valueType="num">
                                      <p:cBhvr additive="base">
                                        <p:cTn id="2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3" grpId="0" animBg="1"/>
      <p:bldP spid="225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26" descr="11"/>
          <p:cNvPicPr>
            <a:picLocks noChangeAspect="1" noChangeArrowheads="1"/>
          </p:cNvPicPr>
          <p:nvPr/>
        </p:nvPicPr>
        <p:blipFill>
          <a:blip r:embed="rId3" cstate="print"/>
          <a:srcRect/>
          <a:stretch>
            <a:fillRect/>
          </a:stretch>
        </p:blipFill>
        <p:spPr bwMode="auto">
          <a:xfrm>
            <a:off x="0" y="620713"/>
            <a:ext cx="9144000" cy="6465887"/>
          </a:xfrm>
          <a:prstGeom prst="rect">
            <a:avLst/>
          </a:prstGeom>
          <a:noFill/>
          <a:ln w="9525">
            <a:noFill/>
            <a:miter lim="800000"/>
            <a:headEnd/>
            <a:tailEnd/>
          </a:ln>
        </p:spPr>
      </p:pic>
      <p:sp>
        <p:nvSpPr>
          <p:cNvPr id="9219" name="Text Box 1027"/>
          <p:cNvSpPr txBox="1">
            <a:spLocks noChangeArrowheads="1"/>
          </p:cNvSpPr>
          <p:nvPr/>
        </p:nvSpPr>
        <p:spPr bwMode="auto">
          <a:xfrm>
            <a:off x="5638800" y="1219200"/>
            <a:ext cx="1903413" cy="274638"/>
          </a:xfrm>
          <a:prstGeom prst="rect">
            <a:avLst/>
          </a:prstGeom>
          <a:solidFill>
            <a:srgbClr val="DAD0AD"/>
          </a:solidFill>
          <a:ln w="9525">
            <a:noFill/>
            <a:miter lim="800000"/>
            <a:headEnd/>
            <a:tailEnd/>
          </a:ln>
        </p:spPr>
        <p:txBody>
          <a:bodyPr>
            <a:spAutoFit/>
          </a:bodyPr>
          <a:lstStyle/>
          <a:p>
            <a:pPr eaLnBrk="0" hangingPunct="0"/>
            <a:r>
              <a:rPr lang="en-US" altLang="en-US" sz="1200">
                <a:solidFill>
                  <a:srgbClr val="000000"/>
                </a:solidFill>
                <a:latin typeface="Helvetica" pitchFamily="34" charset="0"/>
              </a:rPr>
              <a:t>    2000	       2005      </a:t>
            </a:r>
            <a:endParaRPr lang="en-US" altLang="en-US" sz="2400">
              <a:solidFill>
                <a:srgbClr val="000000"/>
              </a:solidFill>
              <a:latin typeface="Times" pitchFamily="18" charset="0"/>
            </a:endParaRPr>
          </a:p>
        </p:txBody>
      </p:sp>
      <p:sp>
        <p:nvSpPr>
          <p:cNvPr id="9220" name="Rectangle 1028"/>
          <p:cNvSpPr>
            <a:spLocks noGrp="1" noChangeArrowheads="1"/>
          </p:cNvSpPr>
          <p:nvPr>
            <p:ph type="ctrTitle"/>
          </p:nvPr>
        </p:nvSpPr>
        <p:spPr>
          <a:xfrm>
            <a:off x="685800" y="0"/>
            <a:ext cx="7772400" cy="609600"/>
          </a:xfrm>
        </p:spPr>
        <p:txBody>
          <a:bodyPr/>
          <a:lstStyle/>
          <a:p>
            <a:r>
              <a:rPr lang="en-US" altLang="en-US" sz="3600" b="1" i="1" dirty="0" smtClean="0">
                <a:solidFill>
                  <a:srgbClr val="CC0000"/>
                </a:solidFill>
              </a:rPr>
              <a:t>Earth System Model ‘Evolution’</a:t>
            </a:r>
            <a:endParaRPr lang="en-US" altLang="en-US" sz="3600" dirty="0" smtClean="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855663"/>
          </a:xfrm>
        </p:spPr>
        <p:txBody>
          <a:bodyPr/>
          <a:lstStyle/>
          <a:p>
            <a:r>
              <a:rPr lang="en-US"/>
              <a:t>Imposing Enthalpy Adjustment:</a:t>
            </a:r>
          </a:p>
        </p:txBody>
      </p:sp>
      <p:pic>
        <p:nvPicPr>
          <p:cNvPr id="23569" name="Picture 17" descr="C:\My Documents\papers\BMJ\ps_files\fig3_no_ref.gif"/>
          <p:cNvPicPr>
            <a:picLocks noChangeAspect="1" noChangeArrowheads="1"/>
          </p:cNvPicPr>
          <p:nvPr/>
        </p:nvPicPr>
        <p:blipFill>
          <a:blip r:embed="rId2" cstate="print"/>
          <a:srcRect/>
          <a:stretch>
            <a:fillRect/>
          </a:stretch>
        </p:blipFill>
        <p:spPr bwMode="auto">
          <a:xfrm>
            <a:off x="2297113" y="1062038"/>
            <a:ext cx="5365750" cy="5581650"/>
          </a:xfrm>
          <a:prstGeom prst="rect">
            <a:avLst/>
          </a:prstGeom>
          <a:solidFill>
            <a:schemeClr val="tx1"/>
          </a:solidFill>
        </p:spPr>
      </p:pic>
      <p:grpSp>
        <p:nvGrpSpPr>
          <p:cNvPr id="2" name="Group 11"/>
          <p:cNvGrpSpPr>
            <a:grpSpLocks/>
          </p:cNvGrpSpPr>
          <p:nvPr/>
        </p:nvGrpSpPr>
        <p:grpSpPr bwMode="auto">
          <a:xfrm>
            <a:off x="4500563" y="1976438"/>
            <a:ext cx="2286000" cy="3951287"/>
            <a:chOff x="1663" y="1261"/>
            <a:chExt cx="1440" cy="2489"/>
          </a:xfrm>
        </p:grpSpPr>
        <p:sp>
          <p:nvSpPr>
            <p:cNvPr id="23560" name="Freeform 8"/>
            <p:cNvSpPr>
              <a:spLocks/>
            </p:cNvSpPr>
            <p:nvPr/>
          </p:nvSpPr>
          <p:spPr bwMode="auto">
            <a:xfrm>
              <a:off x="1902" y="1267"/>
              <a:ext cx="1201" cy="2483"/>
            </a:xfrm>
            <a:custGeom>
              <a:avLst/>
              <a:gdLst/>
              <a:ahLst/>
              <a:cxnLst>
                <a:cxn ang="0">
                  <a:pos x="0" y="0"/>
                </a:cxn>
                <a:cxn ang="0">
                  <a:pos x="255" y="337"/>
                </a:cxn>
                <a:cxn ang="0">
                  <a:pos x="543" y="722"/>
                </a:cxn>
                <a:cxn ang="0">
                  <a:pos x="695" y="972"/>
                </a:cxn>
                <a:cxn ang="0">
                  <a:pos x="815" y="1211"/>
                </a:cxn>
                <a:cxn ang="0">
                  <a:pos x="880" y="1374"/>
                </a:cxn>
                <a:cxn ang="0">
                  <a:pos x="940" y="1576"/>
                </a:cxn>
                <a:cxn ang="0">
                  <a:pos x="994" y="1809"/>
                </a:cxn>
                <a:cxn ang="0">
                  <a:pos x="1087" y="2081"/>
                </a:cxn>
                <a:cxn ang="0">
                  <a:pos x="1168" y="2363"/>
                </a:cxn>
                <a:cxn ang="0">
                  <a:pos x="1201" y="2483"/>
                </a:cxn>
              </a:cxnLst>
              <a:rect l="0" t="0" r="r" b="b"/>
              <a:pathLst>
                <a:path w="1201" h="2483">
                  <a:moveTo>
                    <a:pt x="0" y="0"/>
                  </a:moveTo>
                  <a:cubicBezTo>
                    <a:pt x="82" y="108"/>
                    <a:pt x="165" y="217"/>
                    <a:pt x="255" y="337"/>
                  </a:cubicBezTo>
                  <a:cubicBezTo>
                    <a:pt x="345" y="457"/>
                    <a:pt x="470" y="616"/>
                    <a:pt x="543" y="722"/>
                  </a:cubicBezTo>
                  <a:cubicBezTo>
                    <a:pt x="616" y="828"/>
                    <a:pt x="650" y="891"/>
                    <a:pt x="695" y="972"/>
                  </a:cubicBezTo>
                  <a:cubicBezTo>
                    <a:pt x="740" y="1053"/>
                    <a:pt x="784" y="1144"/>
                    <a:pt x="815" y="1211"/>
                  </a:cubicBezTo>
                  <a:cubicBezTo>
                    <a:pt x="846" y="1278"/>
                    <a:pt x="859" y="1313"/>
                    <a:pt x="880" y="1374"/>
                  </a:cubicBezTo>
                  <a:cubicBezTo>
                    <a:pt x="901" y="1435"/>
                    <a:pt x="921" y="1504"/>
                    <a:pt x="940" y="1576"/>
                  </a:cubicBezTo>
                  <a:cubicBezTo>
                    <a:pt x="959" y="1648"/>
                    <a:pt x="970" y="1725"/>
                    <a:pt x="994" y="1809"/>
                  </a:cubicBezTo>
                  <a:cubicBezTo>
                    <a:pt x="1018" y="1893"/>
                    <a:pt x="1058" y="1989"/>
                    <a:pt x="1087" y="2081"/>
                  </a:cubicBezTo>
                  <a:cubicBezTo>
                    <a:pt x="1116" y="2173"/>
                    <a:pt x="1149" y="2296"/>
                    <a:pt x="1168" y="2363"/>
                  </a:cubicBezTo>
                  <a:cubicBezTo>
                    <a:pt x="1187" y="2430"/>
                    <a:pt x="1195" y="2463"/>
                    <a:pt x="1201" y="2483"/>
                  </a:cubicBezTo>
                </a:path>
              </a:pathLst>
            </a:custGeom>
            <a:noFill/>
            <a:ln w="38100" cap="sq" cmpd="sng">
              <a:solidFill>
                <a:schemeClr val="bg2"/>
              </a:solid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23562" name="Freeform 10"/>
            <p:cNvSpPr>
              <a:spLocks/>
            </p:cNvSpPr>
            <p:nvPr/>
          </p:nvSpPr>
          <p:spPr bwMode="auto">
            <a:xfrm>
              <a:off x="1663" y="1261"/>
              <a:ext cx="1304" cy="2478"/>
            </a:xfrm>
            <a:custGeom>
              <a:avLst/>
              <a:gdLst/>
              <a:ahLst/>
              <a:cxnLst>
                <a:cxn ang="0">
                  <a:pos x="1304" y="2478"/>
                </a:cxn>
                <a:cxn ang="0">
                  <a:pos x="1190" y="2244"/>
                </a:cxn>
                <a:cxn ang="0">
                  <a:pos x="1092" y="2070"/>
                </a:cxn>
                <a:cxn ang="0">
                  <a:pos x="983" y="1885"/>
                </a:cxn>
                <a:cxn ang="0">
                  <a:pos x="929" y="1809"/>
                </a:cxn>
                <a:cxn ang="0">
                  <a:pos x="896" y="1646"/>
                </a:cxn>
                <a:cxn ang="0">
                  <a:pos x="842" y="1413"/>
                </a:cxn>
                <a:cxn ang="0">
                  <a:pos x="766" y="1217"/>
                </a:cxn>
                <a:cxn ang="0">
                  <a:pos x="603" y="875"/>
                </a:cxn>
                <a:cxn ang="0">
                  <a:pos x="429" y="597"/>
                </a:cxn>
                <a:cxn ang="0">
                  <a:pos x="239" y="331"/>
                </a:cxn>
                <a:cxn ang="0">
                  <a:pos x="76" y="119"/>
                </a:cxn>
                <a:cxn ang="0">
                  <a:pos x="0" y="0"/>
                </a:cxn>
              </a:cxnLst>
              <a:rect l="0" t="0" r="r" b="b"/>
              <a:pathLst>
                <a:path w="1304" h="2478">
                  <a:moveTo>
                    <a:pt x="1304" y="2478"/>
                  </a:moveTo>
                  <a:cubicBezTo>
                    <a:pt x="1264" y="2395"/>
                    <a:pt x="1225" y="2312"/>
                    <a:pt x="1190" y="2244"/>
                  </a:cubicBezTo>
                  <a:cubicBezTo>
                    <a:pt x="1155" y="2176"/>
                    <a:pt x="1126" y="2130"/>
                    <a:pt x="1092" y="2070"/>
                  </a:cubicBezTo>
                  <a:cubicBezTo>
                    <a:pt x="1058" y="2010"/>
                    <a:pt x="1010" y="1928"/>
                    <a:pt x="983" y="1885"/>
                  </a:cubicBezTo>
                  <a:cubicBezTo>
                    <a:pt x="956" y="1842"/>
                    <a:pt x="944" y="1849"/>
                    <a:pt x="929" y="1809"/>
                  </a:cubicBezTo>
                  <a:cubicBezTo>
                    <a:pt x="914" y="1769"/>
                    <a:pt x="910" y="1712"/>
                    <a:pt x="896" y="1646"/>
                  </a:cubicBezTo>
                  <a:cubicBezTo>
                    <a:pt x="882" y="1580"/>
                    <a:pt x="864" y="1485"/>
                    <a:pt x="842" y="1413"/>
                  </a:cubicBezTo>
                  <a:cubicBezTo>
                    <a:pt x="820" y="1341"/>
                    <a:pt x="806" y="1307"/>
                    <a:pt x="766" y="1217"/>
                  </a:cubicBezTo>
                  <a:cubicBezTo>
                    <a:pt x="726" y="1127"/>
                    <a:pt x="659" y="978"/>
                    <a:pt x="603" y="875"/>
                  </a:cubicBezTo>
                  <a:cubicBezTo>
                    <a:pt x="547" y="772"/>
                    <a:pt x="490" y="688"/>
                    <a:pt x="429" y="597"/>
                  </a:cubicBezTo>
                  <a:cubicBezTo>
                    <a:pt x="368" y="506"/>
                    <a:pt x="298" y="411"/>
                    <a:pt x="239" y="331"/>
                  </a:cubicBezTo>
                  <a:cubicBezTo>
                    <a:pt x="180" y="251"/>
                    <a:pt x="116" y="174"/>
                    <a:pt x="76" y="119"/>
                  </a:cubicBezTo>
                  <a:cubicBezTo>
                    <a:pt x="36" y="64"/>
                    <a:pt x="18" y="32"/>
                    <a:pt x="0" y="0"/>
                  </a:cubicBezTo>
                </a:path>
              </a:pathLst>
            </a:custGeom>
            <a:noFill/>
            <a:ln w="38100" cap="sq" cmpd="sng">
              <a:solidFill>
                <a:schemeClr val="bg2"/>
              </a:solid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grpSp>
      <p:sp>
        <p:nvSpPr>
          <p:cNvPr id="23557" name="Freeform 5"/>
          <p:cNvSpPr>
            <a:spLocks/>
          </p:cNvSpPr>
          <p:nvPr/>
        </p:nvSpPr>
        <p:spPr bwMode="auto">
          <a:xfrm>
            <a:off x="4738688" y="1938338"/>
            <a:ext cx="1905000" cy="3744912"/>
          </a:xfrm>
          <a:custGeom>
            <a:avLst/>
            <a:gdLst/>
            <a:ahLst/>
            <a:cxnLst>
              <a:cxn ang="0">
                <a:pos x="1190" y="2327"/>
              </a:cxn>
              <a:cxn ang="0">
                <a:pos x="1108" y="2080"/>
              </a:cxn>
              <a:cxn ang="0">
                <a:pos x="1013" y="1833"/>
              </a:cxn>
              <a:cxn ang="0">
                <a:pos x="937" y="1554"/>
              </a:cxn>
              <a:cxn ang="0">
                <a:pos x="836" y="1288"/>
              </a:cxn>
              <a:cxn ang="0">
                <a:pos x="690" y="1010"/>
              </a:cxn>
              <a:cxn ang="0">
                <a:pos x="532" y="769"/>
              </a:cxn>
              <a:cxn ang="0">
                <a:pos x="323" y="485"/>
              </a:cxn>
              <a:cxn ang="0">
                <a:pos x="114" y="219"/>
              </a:cxn>
              <a:cxn ang="0">
                <a:pos x="108" y="168"/>
              </a:cxn>
              <a:cxn ang="0">
                <a:pos x="82" y="23"/>
              </a:cxn>
              <a:cxn ang="0">
                <a:pos x="0" y="29"/>
              </a:cxn>
              <a:cxn ang="0">
                <a:pos x="82" y="200"/>
              </a:cxn>
              <a:cxn ang="0">
                <a:pos x="184" y="333"/>
              </a:cxn>
              <a:cxn ang="0">
                <a:pos x="317" y="504"/>
              </a:cxn>
              <a:cxn ang="0">
                <a:pos x="424" y="668"/>
              </a:cxn>
              <a:cxn ang="0">
                <a:pos x="563" y="890"/>
              </a:cxn>
              <a:cxn ang="0">
                <a:pos x="696" y="1162"/>
              </a:cxn>
              <a:cxn ang="0">
                <a:pos x="842" y="1497"/>
              </a:cxn>
              <a:cxn ang="0">
                <a:pos x="956" y="1789"/>
              </a:cxn>
              <a:cxn ang="0">
                <a:pos x="1051" y="2042"/>
              </a:cxn>
              <a:cxn ang="0">
                <a:pos x="1171" y="2270"/>
              </a:cxn>
              <a:cxn ang="0">
                <a:pos x="1190" y="2327"/>
              </a:cxn>
            </a:cxnLst>
            <a:rect l="0" t="0" r="r" b="b"/>
            <a:pathLst>
              <a:path w="1200" h="2359">
                <a:moveTo>
                  <a:pt x="1190" y="2327"/>
                </a:moveTo>
                <a:cubicBezTo>
                  <a:pt x="1180" y="2295"/>
                  <a:pt x="1138" y="2162"/>
                  <a:pt x="1108" y="2080"/>
                </a:cubicBezTo>
                <a:cubicBezTo>
                  <a:pt x="1078" y="1998"/>
                  <a:pt x="1041" y="1921"/>
                  <a:pt x="1013" y="1833"/>
                </a:cubicBezTo>
                <a:cubicBezTo>
                  <a:pt x="985" y="1745"/>
                  <a:pt x="966" y="1645"/>
                  <a:pt x="937" y="1554"/>
                </a:cubicBezTo>
                <a:cubicBezTo>
                  <a:pt x="908" y="1463"/>
                  <a:pt x="877" y="1379"/>
                  <a:pt x="836" y="1288"/>
                </a:cubicBezTo>
                <a:cubicBezTo>
                  <a:pt x="795" y="1197"/>
                  <a:pt x="741" y="1096"/>
                  <a:pt x="690" y="1010"/>
                </a:cubicBezTo>
                <a:cubicBezTo>
                  <a:pt x="639" y="924"/>
                  <a:pt x="593" y="856"/>
                  <a:pt x="532" y="769"/>
                </a:cubicBezTo>
                <a:cubicBezTo>
                  <a:pt x="471" y="682"/>
                  <a:pt x="393" y="577"/>
                  <a:pt x="323" y="485"/>
                </a:cubicBezTo>
                <a:cubicBezTo>
                  <a:pt x="253" y="393"/>
                  <a:pt x="150" y="272"/>
                  <a:pt x="114" y="219"/>
                </a:cubicBezTo>
                <a:cubicBezTo>
                  <a:pt x="78" y="166"/>
                  <a:pt x="113" y="201"/>
                  <a:pt x="108" y="168"/>
                </a:cubicBezTo>
                <a:cubicBezTo>
                  <a:pt x="103" y="135"/>
                  <a:pt x="100" y="46"/>
                  <a:pt x="82" y="23"/>
                </a:cubicBezTo>
                <a:cubicBezTo>
                  <a:pt x="64" y="0"/>
                  <a:pt x="0" y="0"/>
                  <a:pt x="0" y="29"/>
                </a:cubicBezTo>
                <a:cubicBezTo>
                  <a:pt x="0" y="58"/>
                  <a:pt x="51" y="149"/>
                  <a:pt x="82" y="200"/>
                </a:cubicBezTo>
                <a:cubicBezTo>
                  <a:pt x="113" y="251"/>
                  <a:pt x="145" y="282"/>
                  <a:pt x="184" y="333"/>
                </a:cubicBezTo>
                <a:cubicBezTo>
                  <a:pt x="223" y="384"/>
                  <a:pt x="277" y="448"/>
                  <a:pt x="317" y="504"/>
                </a:cubicBezTo>
                <a:cubicBezTo>
                  <a:pt x="357" y="560"/>
                  <a:pt x="383" y="604"/>
                  <a:pt x="424" y="668"/>
                </a:cubicBezTo>
                <a:cubicBezTo>
                  <a:pt x="465" y="732"/>
                  <a:pt x="518" y="808"/>
                  <a:pt x="563" y="890"/>
                </a:cubicBezTo>
                <a:cubicBezTo>
                  <a:pt x="608" y="972"/>
                  <a:pt x="650" y="1061"/>
                  <a:pt x="696" y="1162"/>
                </a:cubicBezTo>
                <a:cubicBezTo>
                  <a:pt x="742" y="1263"/>
                  <a:pt x="799" y="1393"/>
                  <a:pt x="842" y="1497"/>
                </a:cubicBezTo>
                <a:cubicBezTo>
                  <a:pt x="885" y="1601"/>
                  <a:pt x="921" y="1698"/>
                  <a:pt x="956" y="1789"/>
                </a:cubicBezTo>
                <a:cubicBezTo>
                  <a:pt x="991" y="1880"/>
                  <a:pt x="1015" y="1962"/>
                  <a:pt x="1051" y="2042"/>
                </a:cubicBezTo>
                <a:cubicBezTo>
                  <a:pt x="1087" y="2122"/>
                  <a:pt x="1148" y="2223"/>
                  <a:pt x="1171" y="2270"/>
                </a:cubicBezTo>
                <a:cubicBezTo>
                  <a:pt x="1194" y="2317"/>
                  <a:pt x="1200" y="2359"/>
                  <a:pt x="1190" y="2327"/>
                </a:cubicBezTo>
                <a:close/>
              </a:path>
            </a:pathLst>
          </a:custGeom>
          <a:solidFill>
            <a:srgbClr val="A50021">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23558" name="Freeform 6"/>
          <p:cNvSpPr>
            <a:spLocks/>
          </p:cNvSpPr>
          <p:nvPr/>
        </p:nvSpPr>
        <p:spPr bwMode="auto">
          <a:xfrm>
            <a:off x="4516438" y="2208213"/>
            <a:ext cx="2124075" cy="3781425"/>
          </a:xfrm>
          <a:custGeom>
            <a:avLst/>
            <a:gdLst/>
            <a:ahLst/>
            <a:cxnLst>
              <a:cxn ang="0">
                <a:pos x="13" y="23"/>
              </a:cxn>
              <a:cxn ang="0">
                <a:pos x="178" y="245"/>
              </a:cxn>
              <a:cxn ang="0">
                <a:pos x="305" y="416"/>
              </a:cxn>
              <a:cxn ang="0">
                <a:pos x="431" y="587"/>
              </a:cxn>
              <a:cxn ang="0">
                <a:pos x="514" y="694"/>
              </a:cxn>
              <a:cxn ang="0">
                <a:pos x="627" y="891"/>
              </a:cxn>
              <a:cxn ang="0">
                <a:pos x="741" y="1150"/>
              </a:cxn>
              <a:cxn ang="0">
                <a:pos x="779" y="1251"/>
              </a:cxn>
              <a:cxn ang="0">
                <a:pos x="836" y="1511"/>
              </a:cxn>
              <a:cxn ang="0">
                <a:pos x="868" y="1587"/>
              </a:cxn>
              <a:cxn ang="0">
                <a:pos x="906" y="1663"/>
              </a:cxn>
              <a:cxn ang="0">
                <a:pos x="1039" y="1840"/>
              </a:cxn>
              <a:cxn ang="0">
                <a:pos x="1153" y="2062"/>
              </a:cxn>
              <a:cxn ang="0">
                <a:pos x="1229" y="2157"/>
              </a:cxn>
              <a:cxn ang="0">
                <a:pos x="1260" y="2277"/>
              </a:cxn>
              <a:cxn ang="0">
                <a:pos x="1336" y="2334"/>
              </a:cxn>
              <a:cxn ang="0">
                <a:pos x="1248" y="2340"/>
              </a:cxn>
              <a:cxn ang="0">
                <a:pos x="1128" y="2081"/>
              </a:cxn>
              <a:cxn ang="0">
                <a:pos x="995" y="1865"/>
              </a:cxn>
              <a:cxn ang="0">
                <a:pos x="849" y="1656"/>
              </a:cxn>
              <a:cxn ang="0">
                <a:pos x="811" y="1505"/>
              </a:cxn>
              <a:cxn ang="0">
                <a:pos x="741" y="1258"/>
              </a:cxn>
              <a:cxn ang="0">
                <a:pos x="621" y="967"/>
              </a:cxn>
              <a:cxn ang="0">
                <a:pos x="482" y="707"/>
              </a:cxn>
              <a:cxn ang="0">
                <a:pos x="254" y="384"/>
              </a:cxn>
              <a:cxn ang="0">
                <a:pos x="13" y="23"/>
              </a:cxn>
            </a:cxnLst>
            <a:rect l="0" t="0" r="r" b="b"/>
            <a:pathLst>
              <a:path w="1338" h="2382">
                <a:moveTo>
                  <a:pt x="13" y="23"/>
                </a:moveTo>
                <a:cubicBezTo>
                  <a:pt x="0" y="0"/>
                  <a:pt x="129" y="180"/>
                  <a:pt x="178" y="245"/>
                </a:cubicBezTo>
                <a:cubicBezTo>
                  <a:pt x="227" y="310"/>
                  <a:pt x="263" y="359"/>
                  <a:pt x="305" y="416"/>
                </a:cubicBezTo>
                <a:cubicBezTo>
                  <a:pt x="347" y="473"/>
                  <a:pt x="396" y="541"/>
                  <a:pt x="431" y="587"/>
                </a:cubicBezTo>
                <a:cubicBezTo>
                  <a:pt x="466" y="633"/>
                  <a:pt x="481" y="643"/>
                  <a:pt x="514" y="694"/>
                </a:cubicBezTo>
                <a:cubicBezTo>
                  <a:pt x="547" y="745"/>
                  <a:pt x="589" y="815"/>
                  <a:pt x="627" y="891"/>
                </a:cubicBezTo>
                <a:cubicBezTo>
                  <a:pt x="665" y="967"/>
                  <a:pt x="716" y="1090"/>
                  <a:pt x="741" y="1150"/>
                </a:cubicBezTo>
                <a:cubicBezTo>
                  <a:pt x="766" y="1210"/>
                  <a:pt x="763" y="1191"/>
                  <a:pt x="779" y="1251"/>
                </a:cubicBezTo>
                <a:cubicBezTo>
                  <a:pt x="795" y="1311"/>
                  <a:pt x="821" y="1455"/>
                  <a:pt x="836" y="1511"/>
                </a:cubicBezTo>
                <a:cubicBezTo>
                  <a:pt x="851" y="1567"/>
                  <a:pt x="856" y="1562"/>
                  <a:pt x="868" y="1587"/>
                </a:cubicBezTo>
                <a:cubicBezTo>
                  <a:pt x="880" y="1612"/>
                  <a:pt x="878" y="1621"/>
                  <a:pt x="906" y="1663"/>
                </a:cubicBezTo>
                <a:cubicBezTo>
                  <a:pt x="934" y="1705"/>
                  <a:pt x="998" y="1773"/>
                  <a:pt x="1039" y="1840"/>
                </a:cubicBezTo>
                <a:cubicBezTo>
                  <a:pt x="1080" y="1907"/>
                  <a:pt x="1121" y="2009"/>
                  <a:pt x="1153" y="2062"/>
                </a:cubicBezTo>
                <a:cubicBezTo>
                  <a:pt x="1185" y="2115"/>
                  <a:pt x="1211" y="2121"/>
                  <a:pt x="1229" y="2157"/>
                </a:cubicBezTo>
                <a:cubicBezTo>
                  <a:pt x="1247" y="2193"/>
                  <a:pt x="1242" y="2248"/>
                  <a:pt x="1260" y="2277"/>
                </a:cubicBezTo>
                <a:cubicBezTo>
                  <a:pt x="1278" y="2306"/>
                  <a:pt x="1338" y="2324"/>
                  <a:pt x="1336" y="2334"/>
                </a:cubicBezTo>
                <a:cubicBezTo>
                  <a:pt x="1334" y="2344"/>
                  <a:pt x="1283" y="2382"/>
                  <a:pt x="1248" y="2340"/>
                </a:cubicBezTo>
                <a:cubicBezTo>
                  <a:pt x="1213" y="2298"/>
                  <a:pt x="1170" y="2160"/>
                  <a:pt x="1128" y="2081"/>
                </a:cubicBezTo>
                <a:cubicBezTo>
                  <a:pt x="1086" y="2002"/>
                  <a:pt x="1041" y="1936"/>
                  <a:pt x="995" y="1865"/>
                </a:cubicBezTo>
                <a:cubicBezTo>
                  <a:pt x="949" y="1794"/>
                  <a:pt x="880" y="1716"/>
                  <a:pt x="849" y="1656"/>
                </a:cubicBezTo>
                <a:cubicBezTo>
                  <a:pt x="818" y="1596"/>
                  <a:pt x="829" y="1571"/>
                  <a:pt x="811" y="1505"/>
                </a:cubicBezTo>
                <a:cubicBezTo>
                  <a:pt x="793" y="1439"/>
                  <a:pt x="773" y="1348"/>
                  <a:pt x="741" y="1258"/>
                </a:cubicBezTo>
                <a:cubicBezTo>
                  <a:pt x="709" y="1168"/>
                  <a:pt x="664" y="1059"/>
                  <a:pt x="621" y="967"/>
                </a:cubicBezTo>
                <a:cubicBezTo>
                  <a:pt x="578" y="875"/>
                  <a:pt x="543" y="804"/>
                  <a:pt x="482" y="707"/>
                </a:cubicBezTo>
                <a:cubicBezTo>
                  <a:pt x="421" y="610"/>
                  <a:pt x="331" y="493"/>
                  <a:pt x="254" y="384"/>
                </a:cubicBezTo>
                <a:cubicBezTo>
                  <a:pt x="177" y="275"/>
                  <a:pt x="26" y="46"/>
                  <a:pt x="13" y="23"/>
                </a:cubicBezTo>
                <a:close/>
              </a:path>
            </a:pathLst>
          </a:custGeom>
          <a:solidFill>
            <a:srgbClr val="663300">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grpSp>
        <p:nvGrpSpPr>
          <p:cNvPr id="3" name="Group 16"/>
          <p:cNvGrpSpPr>
            <a:grpSpLocks/>
          </p:cNvGrpSpPr>
          <p:nvPr/>
        </p:nvGrpSpPr>
        <p:grpSpPr bwMode="auto">
          <a:xfrm>
            <a:off x="4502150" y="1989138"/>
            <a:ext cx="2217738" cy="3943350"/>
            <a:chOff x="2722" y="1320"/>
            <a:chExt cx="1397" cy="2484"/>
          </a:xfrm>
        </p:grpSpPr>
        <p:sp>
          <p:nvSpPr>
            <p:cNvPr id="23566" name="Freeform 14"/>
            <p:cNvSpPr>
              <a:spLocks/>
            </p:cNvSpPr>
            <p:nvPr/>
          </p:nvSpPr>
          <p:spPr bwMode="auto">
            <a:xfrm>
              <a:off x="2962" y="1320"/>
              <a:ext cx="1157" cy="2484"/>
            </a:xfrm>
            <a:custGeom>
              <a:avLst/>
              <a:gdLst/>
              <a:ahLst/>
              <a:cxnLst>
                <a:cxn ang="0">
                  <a:pos x="0" y="0"/>
                </a:cxn>
                <a:cxn ang="0">
                  <a:pos x="16" y="163"/>
                </a:cxn>
                <a:cxn ang="0">
                  <a:pos x="38" y="202"/>
                </a:cxn>
                <a:cxn ang="0">
                  <a:pos x="179" y="386"/>
                </a:cxn>
                <a:cxn ang="0">
                  <a:pos x="331" y="587"/>
                </a:cxn>
                <a:cxn ang="0">
                  <a:pos x="516" y="843"/>
                </a:cxn>
                <a:cxn ang="0">
                  <a:pos x="668" y="1093"/>
                </a:cxn>
                <a:cxn ang="0">
                  <a:pos x="760" y="1283"/>
                </a:cxn>
                <a:cxn ang="0">
                  <a:pos x="858" y="1533"/>
                </a:cxn>
                <a:cxn ang="0">
                  <a:pos x="907" y="1723"/>
                </a:cxn>
                <a:cxn ang="0">
                  <a:pos x="929" y="1810"/>
                </a:cxn>
                <a:cxn ang="0">
                  <a:pos x="1032" y="2071"/>
                </a:cxn>
                <a:cxn ang="0">
                  <a:pos x="1113" y="2342"/>
                </a:cxn>
                <a:cxn ang="0">
                  <a:pos x="1157" y="2484"/>
                </a:cxn>
              </a:cxnLst>
              <a:rect l="0" t="0" r="r" b="b"/>
              <a:pathLst>
                <a:path w="1157" h="2484">
                  <a:moveTo>
                    <a:pt x="0" y="0"/>
                  </a:moveTo>
                  <a:cubicBezTo>
                    <a:pt x="5" y="64"/>
                    <a:pt x="10" y="129"/>
                    <a:pt x="16" y="163"/>
                  </a:cubicBezTo>
                  <a:cubicBezTo>
                    <a:pt x="22" y="197"/>
                    <a:pt x="11" y="165"/>
                    <a:pt x="38" y="202"/>
                  </a:cubicBezTo>
                  <a:cubicBezTo>
                    <a:pt x="65" y="239"/>
                    <a:pt x="130" y="322"/>
                    <a:pt x="179" y="386"/>
                  </a:cubicBezTo>
                  <a:cubicBezTo>
                    <a:pt x="228" y="450"/>
                    <a:pt x="275" y="511"/>
                    <a:pt x="331" y="587"/>
                  </a:cubicBezTo>
                  <a:cubicBezTo>
                    <a:pt x="387" y="663"/>
                    <a:pt x="460" y="759"/>
                    <a:pt x="516" y="843"/>
                  </a:cubicBezTo>
                  <a:cubicBezTo>
                    <a:pt x="572" y="927"/>
                    <a:pt x="627" y="1020"/>
                    <a:pt x="668" y="1093"/>
                  </a:cubicBezTo>
                  <a:cubicBezTo>
                    <a:pt x="709" y="1166"/>
                    <a:pt x="728" y="1210"/>
                    <a:pt x="760" y="1283"/>
                  </a:cubicBezTo>
                  <a:cubicBezTo>
                    <a:pt x="792" y="1356"/>
                    <a:pt x="834" y="1460"/>
                    <a:pt x="858" y="1533"/>
                  </a:cubicBezTo>
                  <a:cubicBezTo>
                    <a:pt x="882" y="1606"/>
                    <a:pt x="895" y="1677"/>
                    <a:pt x="907" y="1723"/>
                  </a:cubicBezTo>
                  <a:cubicBezTo>
                    <a:pt x="919" y="1769"/>
                    <a:pt x="908" y="1752"/>
                    <a:pt x="929" y="1810"/>
                  </a:cubicBezTo>
                  <a:cubicBezTo>
                    <a:pt x="950" y="1868"/>
                    <a:pt x="1001" y="1982"/>
                    <a:pt x="1032" y="2071"/>
                  </a:cubicBezTo>
                  <a:cubicBezTo>
                    <a:pt x="1063" y="2160"/>
                    <a:pt x="1092" y="2273"/>
                    <a:pt x="1113" y="2342"/>
                  </a:cubicBezTo>
                  <a:cubicBezTo>
                    <a:pt x="1134" y="2411"/>
                    <a:pt x="1150" y="2461"/>
                    <a:pt x="1157" y="2484"/>
                  </a:cubicBezTo>
                </a:path>
              </a:pathLst>
            </a:custGeom>
            <a:noFill/>
            <a:ln w="38100" cap="sq" cmpd="sng">
              <a:solidFill>
                <a:schemeClr val="bg2"/>
              </a:solid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23567" name="Freeform 15"/>
            <p:cNvSpPr>
              <a:spLocks/>
            </p:cNvSpPr>
            <p:nvPr/>
          </p:nvSpPr>
          <p:spPr bwMode="auto">
            <a:xfrm>
              <a:off x="2722" y="1326"/>
              <a:ext cx="1267" cy="2478"/>
            </a:xfrm>
            <a:custGeom>
              <a:avLst/>
              <a:gdLst/>
              <a:ahLst/>
              <a:cxnLst>
                <a:cxn ang="0">
                  <a:pos x="0" y="0"/>
                </a:cxn>
                <a:cxn ang="0">
                  <a:pos x="11" y="125"/>
                </a:cxn>
                <a:cxn ang="0">
                  <a:pos x="22" y="179"/>
                </a:cxn>
                <a:cxn ang="0">
                  <a:pos x="87" y="277"/>
                </a:cxn>
                <a:cxn ang="0">
                  <a:pos x="267" y="516"/>
                </a:cxn>
                <a:cxn ang="0">
                  <a:pos x="413" y="723"/>
                </a:cxn>
                <a:cxn ang="0">
                  <a:pos x="549" y="940"/>
                </a:cxn>
                <a:cxn ang="0">
                  <a:pos x="680" y="1201"/>
                </a:cxn>
                <a:cxn ang="0">
                  <a:pos x="788" y="1483"/>
                </a:cxn>
                <a:cxn ang="0">
                  <a:pos x="848" y="1717"/>
                </a:cxn>
                <a:cxn ang="0">
                  <a:pos x="864" y="1799"/>
                </a:cxn>
                <a:cxn ang="0">
                  <a:pos x="984" y="1967"/>
                </a:cxn>
                <a:cxn ang="0">
                  <a:pos x="1060" y="2092"/>
                </a:cxn>
                <a:cxn ang="0">
                  <a:pos x="1147" y="2244"/>
                </a:cxn>
                <a:cxn ang="0">
                  <a:pos x="1245" y="2434"/>
                </a:cxn>
                <a:cxn ang="0">
                  <a:pos x="1267" y="2478"/>
                </a:cxn>
              </a:cxnLst>
              <a:rect l="0" t="0" r="r" b="b"/>
              <a:pathLst>
                <a:path w="1267" h="2478">
                  <a:moveTo>
                    <a:pt x="0" y="0"/>
                  </a:moveTo>
                  <a:cubicBezTo>
                    <a:pt x="3" y="47"/>
                    <a:pt x="7" y="95"/>
                    <a:pt x="11" y="125"/>
                  </a:cubicBezTo>
                  <a:cubicBezTo>
                    <a:pt x="15" y="155"/>
                    <a:pt x="9" y="154"/>
                    <a:pt x="22" y="179"/>
                  </a:cubicBezTo>
                  <a:cubicBezTo>
                    <a:pt x="35" y="204"/>
                    <a:pt x="46" y="221"/>
                    <a:pt x="87" y="277"/>
                  </a:cubicBezTo>
                  <a:cubicBezTo>
                    <a:pt x="128" y="333"/>
                    <a:pt x="213" y="442"/>
                    <a:pt x="267" y="516"/>
                  </a:cubicBezTo>
                  <a:cubicBezTo>
                    <a:pt x="321" y="590"/>
                    <a:pt x="366" y="652"/>
                    <a:pt x="413" y="723"/>
                  </a:cubicBezTo>
                  <a:cubicBezTo>
                    <a:pt x="460" y="794"/>
                    <a:pt x="504" y="860"/>
                    <a:pt x="549" y="940"/>
                  </a:cubicBezTo>
                  <a:cubicBezTo>
                    <a:pt x="594" y="1020"/>
                    <a:pt x="640" y="1110"/>
                    <a:pt x="680" y="1201"/>
                  </a:cubicBezTo>
                  <a:cubicBezTo>
                    <a:pt x="720" y="1292"/>
                    <a:pt x="760" y="1397"/>
                    <a:pt x="788" y="1483"/>
                  </a:cubicBezTo>
                  <a:cubicBezTo>
                    <a:pt x="816" y="1569"/>
                    <a:pt x="835" y="1664"/>
                    <a:pt x="848" y="1717"/>
                  </a:cubicBezTo>
                  <a:cubicBezTo>
                    <a:pt x="861" y="1770"/>
                    <a:pt x="841" y="1757"/>
                    <a:pt x="864" y="1799"/>
                  </a:cubicBezTo>
                  <a:cubicBezTo>
                    <a:pt x="887" y="1841"/>
                    <a:pt x="951" y="1918"/>
                    <a:pt x="984" y="1967"/>
                  </a:cubicBezTo>
                  <a:cubicBezTo>
                    <a:pt x="1017" y="2016"/>
                    <a:pt x="1033" y="2046"/>
                    <a:pt x="1060" y="2092"/>
                  </a:cubicBezTo>
                  <a:cubicBezTo>
                    <a:pt x="1087" y="2138"/>
                    <a:pt x="1116" y="2187"/>
                    <a:pt x="1147" y="2244"/>
                  </a:cubicBezTo>
                  <a:cubicBezTo>
                    <a:pt x="1178" y="2301"/>
                    <a:pt x="1225" y="2395"/>
                    <a:pt x="1245" y="2434"/>
                  </a:cubicBezTo>
                  <a:cubicBezTo>
                    <a:pt x="1265" y="2473"/>
                    <a:pt x="1263" y="2471"/>
                    <a:pt x="1267" y="2478"/>
                  </a:cubicBezTo>
                </a:path>
              </a:pathLst>
            </a:custGeom>
            <a:noFill/>
            <a:ln w="38100" cap="sq" cmpd="sng">
              <a:solidFill>
                <a:schemeClr val="bg2"/>
              </a:solid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dissolve">
                                      <p:cBhvr>
                                        <p:cTn id="17" dur="5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dissolve">
                                      <p:cBhvr>
                                        <p:cTn id="2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My Documents\papers\BMJ\ps_files\fig5.gif"/>
          <p:cNvPicPr>
            <a:picLocks noChangeAspect="1" noChangeArrowheads="1"/>
          </p:cNvPicPr>
          <p:nvPr/>
        </p:nvPicPr>
        <p:blipFill>
          <a:blip r:embed="rId2" cstate="print"/>
          <a:srcRect/>
          <a:stretch>
            <a:fillRect/>
          </a:stretch>
        </p:blipFill>
        <p:spPr bwMode="auto">
          <a:xfrm>
            <a:off x="2252663" y="1098550"/>
            <a:ext cx="5537200" cy="5759450"/>
          </a:xfrm>
          <a:prstGeom prst="rect">
            <a:avLst/>
          </a:prstGeom>
          <a:solidFill>
            <a:schemeClr val="tx1"/>
          </a:solidFill>
        </p:spPr>
      </p:pic>
      <p:grpSp>
        <p:nvGrpSpPr>
          <p:cNvPr id="2" name="Group 8"/>
          <p:cNvGrpSpPr>
            <a:grpSpLocks/>
          </p:cNvGrpSpPr>
          <p:nvPr/>
        </p:nvGrpSpPr>
        <p:grpSpPr bwMode="auto">
          <a:xfrm>
            <a:off x="4778375" y="2228850"/>
            <a:ext cx="2073275" cy="3919538"/>
            <a:chOff x="3010" y="1404"/>
            <a:chExt cx="1306" cy="2469"/>
          </a:xfrm>
        </p:grpSpPr>
        <p:sp>
          <p:nvSpPr>
            <p:cNvPr id="25604" name="Freeform 4"/>
            <p:cNvSpPr>
              <a:spLocks/>
            </p:cNvSpPr>
            <p:nvPr/>
          </p:nvSpPr>
          <p:spPr bwMode="auto">
            <a:xfrm>
              <a:off x="3010" y="1404"/>
              <a:ext cx="666" cy="942"/>
            </a:xfrm>
            <a:custGeom>
              <a:avLst/>
              <a:gdLst/>
              <a:ahLst/>
              <a:cxnLst>
                <a:cxn ang="0">
                  <a:pos x="47" y="1"/>
                </a:cxn>
                <a:cxn ang="0">
                  <a:pos x="98" y="83"/>
                </a:cxn>
                <a:cxn ang="0">
                  <a:pos x="224" y="254"/>
                </a:cxn>
                <a:cxn ang="0">
                  <a:pos x="402" y="508"/>
                </a:cxn>
                <a:cxn ang="0">
                  <a:pos x="528" y="697"/>
                </a:cxn>
                <a:cxn ang="0">
                  <a:pos x="604" y="818"/>
                </a:cxn>
                <a:cxn ang="0">
                  <a:pos x="649" y="925"/>
                </a:cxn>
                <a:cxn ang="0">
                  <a:pos x="503" y="716"/>
                </a:cxn>
                <a:cxn ang="0">
                  <a:pos x="319" y="463"/>
                </a:cxn>
                <a:cxn ang="0">
                  <a:pos x="104" y="191"/>
                </a:cxn>
                <a:cxn ang="0">
                  <a:pos x="9" y="77"/>
                </a:cxn>
                <a:cxn ang="0">
                  <a:pos x="47" y="1"/>
                </a:cxn>
              </a:cxnLst>
              <a:rect l="0" t="0" r="r" b="b"/>
              <a:pathLst>
                <a:path w="666" h="942">
                  <a:moveTo>
                    <a:pt x="47" y="1"/>
                  </a:moveTo>
                  <a:cubicBezTo>
                    <a:pt x="62" y="2"/>
                    <a:pt x="68" y="41"/>
                    <a:pt x="98" y="83"/>
                  </a:cubicBezTo>
                  <a:cubicBezTo>
                    <a:pt x="128" y="125"/>
                    <a:pt x="173" y="183"/>
                    <a:pt x="224" y="254"/>
                  </a:cubicBezTo>
                  <a:cubicBezTo>
                    <a:pt x="275" y="325"/>
                    <a:pt x="351" y="434"/>
                    <a:pt x="402" y="508"/>
                  </a:cubicBezTo>
                  <a:cubicBezTo>
                    <a:pt x="453" y="582"/>
                    <a:pt x="494" y="645"/>
                    <a:pt x="528" y="697"/>
                  </a:cubicBezTo>
                  <a:cubicBezTo>
                    <a:pt x="562" y="749"/>
                    <a:pt x="584" y="780"/>
                    <a:pt x="604" y="818"/>
                  </a:cubicBezTo>
                  <a:cubicBezTo>
                    <a:pt x="624" y="856"/>
                    <a:pt x="666" y="942"/>
                    <a:pt x="649" y="925"/>
                  </a:cubicBezTo>
                  <a:cubicBezTo>
                    <a:pt x="632" y="908"/>
                    <a:pt x="558" y="793"/>
                    <a:pt x="503" y="716"/>
                  </a:cubicBezTo>
                  <a:cubicBezTo>
                    <a:pt x="448" y="639"/>
                    <a:pt x="386" y="550"/>
                    <a:pt x="319" y="463"/>
                  </a:cubicBezTo>
                  <a:cubicBezTo>
                    <a:pt x="252" y="376"/>
                    <a:pt x="156" y="255"/>
                    <a:pt x="104" y="191"/>
                  </a:cubicBezTo>
                  <a:cubicBezTo>
                    <a:pt x="52" y="127"/>
                    <a:pt x="18" y="111"/>
                    <a:pt x="9" y="77"/>
                  </a:cubicBezTo>
                  <a:cubicBezTo>
                    <a:pt x="0" y="43"/>
                    <a:pt x="32" y="0"/>
                    <a:pt x="47" y="1"/>
                  </a:cubicBezTo>
                  <a:close/>
                </a:path>
              </a:pathLst>
            </a:custGeom>
            <a:solidFill>
              <a:srgbClr val="00CCFF">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
          <p:nvSpPr>
            <p:cNvPr id="25605" name="Freeform 5"/>
            <p:cNvSpPr>
              <a:spLocks/>
            </p:cNvSpPr>
            <p:nvPr/>
          </p:nvSpPr>
          <p:spPr bwMode="auto">
            <a:xfrm>
              <a:off x="4091" y="3363"/>
              <a:ext cx="225" cy="510"/>
            </a:xfrm>
            <a:custGeom>
              <a:avLst/>
              <a:gdLst/>
              <a:ahLst/>
              <a:cxnLst>
                <a:cxn ang="0">
                  <a:pos x="169" y="485"/>
                </a:cxn>
                <a:cxn ang="0">
                  <a:pos x="106" y="315"/>
                </a:cxn>
                <a:cxn ang="0">
                  <a:pos x="30" y="106"/>
                </a:cxn>
                <a:cxn ang="0">
                  <a:pos x="11" y="17"/>
                </a:cxn>
                <a:cxn ang="0">
                  <a:pos x="99" y="207"/>
                </a:cxn>
                <a:cxn ang="0">
                  <a:pos x="156" y="334"/>
                </a:cxn>
                <a:cxn ang="0">
                  <a:pos x="188" y="428"/>
                </a:cxn>
                <a:cxn ang="0">
                  <a:pos x="220" y="466"/>
                </a:cxn>
                <a:cxn ang="0">
                  <a:pos x="169" y="485"/>
                </a:cxn>
              </a:cxnLst>
              <a:rect l="0" t="0" r="r" b="b"/>
              <a:pathLst>
                <a:path w="225" h="510">
                  <a:moveTo>
                    <a:pt x="169" y="485"/>
                  </a:moveTo>
                  <a:cubicBezTo>
                    <a:pt x="150" y="460"/>
                    <a:pt x="129" y="378"/>
                    <a:pt x="106" y="315"/>
                  </a:cubicBezTo>
                  <a:cubicBezTo>
                    <a:pt x="83" y="252"/>
                    <a:pt x="46" y="156"/>
                    <a:pt x="30" y="106"/>
                  </a:cubicBezTo>
                  <a:cubicBezTo>
                    <a:pt x="14" y="56"/>
                    <a:pt x="0" y="0"/>
                    <a:pt x="11" y="17"/>
                  </a:cubicBezTo>
                  <a:cubicBezTo>
                    <a:pt x="22" y="34"/>
                    <a:pt x="75" y="154"/>
                    <a:pt x="99" y="207"/>
                  </a:cubicBezTo>
                  <a:cubicBezTo>
                    <a:pt x="123" y="260"/>
                    <a:pt x="141" y="297"/>
                    <a:pt x="156" y="334"/>
                  </a:cubicBezTo>
                  <a:cubicBezTo>
                    <a:pt x="171" y="371"/>
                    <a:pt x="177" y="406"/>
                    <a:pt x="188" y="428"/>
                  </a:cubicBezTo>
                  <a:cubicBezTo>
                    <a:pt x="199" y="450"/>
                    <a:pt x="225" y="457"/>
                    <a:pt x="220" y="466"/>
                  </a:cubicBezTo>
                  <a:cubicBezTo>
                    <a:pt x="215" y="475"/>
                    <a:pt x="188" y="510"/>
                    <a:pt x="169" y="485"/>
                  </a:cubicBezTo>
                  <a:close/>
                </a:path>
              </a:pathLst>
            </a:custGeom>
            <a:solidFill>
              <a:srgbClr val="00CCFF">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grpSp>
      <p:sp>
        <p:nvSpPr>
          <p:cNvPr id="25607" name="Freeform 7"/>
          <p:cNvSpPr>
            <a:spLocks/>
          </p:cNvSpPr>
          <p:nvPr/>
        </p:nvSpPr>
        <p:spPr bwMode="auto">
          <a:xfrm>
            <a:off x="5421313" y="3846513"/>
            <a:ext cx="1101725" cy="2259012"/>
          </a:xfrm>
          <a:custGeom>
            <a:avLst/>
            <a:gdLst/>
            <a:ahLst/>
            <a:cxnLst>
              <a:cxn ang="0">
                <a:pos x="3" y="1"/>
              </a:cxn>
              <a:cxn ang="0">
                <a:pos x="98" y="178"/>
              </a:cxn>
              <a:cxn ang="0">
                <a:pos x="130" y="254"/>
              </a:cxn>
              <a:cxn ang="0">
                <a:pos x="187" y="432"/>
              </a:cxn>
              <a:cxn ang="0">
                <a:pos x="225" y="565"/>
              </a:cxn>
              <a:cxn ang="0">
                <a:pos x="263" y="717"/>
              </a:cxn>
              <a:cxn ang="0">
                <a:pos x="357" y="843"/>
              </a:cxn>
              <a:cxn ang="0">
                <a:pos x="440" y="963"/>
              </a:cxn>
              <a:cxn ang="0">
                <a:pos x="535" y="1147"/>
              </a:cxn>
              <a:cxn ang="0">
                <a:pos x="649" y="1318"/>
              </a:cxn>
              <a:cxn ang="0">
                <a:pos x="693" y="1413"/>
              </a:cxn>
              <a:cxn ang="0">
                <a:pos x="642" y="1381"/>
              </a:cxn>
              <a:cxn ang="0">
                <a:pos x="604" y="1343"/>
              </a:cxn>
              <a:cxn ang="0">
                <a:pos x="585" y="1305"/>
              </a:cxn>
              <a:cxn ang="0">
                <a:pos x="554" y="1210"/>
              </a:cxn>
              <a:cxn ang="0">
                <a:pos x="497" y="1128"/>
              </a:cxn>
              <a:cxn ang="0">
                <a:pos x="452" y="1033"/>
              </a:cxn>
              <a:cxn ang="0">
                <a:pos x="395" y="932"/>
              </a:cxn>
              <a:cxn ang="0">
                <a:pos x="320" y="824"/>
              </a:cxn>
              <a:cxn ang="0">
                <a:pos x="250" y="748"/>
              </a:cxn>
              <a:cxn ang="0">
                <a:pos x="225" y="710"/>
              </a:cxn>
              <a:cxn ang="0">
                <a:pos x="174" y="628"/>
              </a:cxn>
              <a:cxn ang="0">
                <a:pos x="136" y="413"/>
              </a:cxn>
              <a:cxn ang="0">
                <a:pos x="79" y="185"/>
              </a:cxn>
              <a:cxn ang="0">
                <a:pos x="3" y="1"/>
              </a:cxn>
            </a:cxnLst>
            <a:rect l="0" t="0" r="r" b="b"/>
            <a:pathLst>
              <a:path w="694" h="1423">
                <a:moveTo>
                  <a:pt x="3" y="1"/>
                </a:moveTo>
                <a:cubicBezTo>
                  <a:pt x="0" y="2"/>
                  <a:pt x="77" y="136"/>
                  <a:pt x="98" y="178"/>
                </a:cubicBezTo>
                <a:cubicBezTo>
                  <a:pt x="119" y="220"/>
                  <a:pt x="115" y="212"/>
                  <a:pt x="130" y="254"/>
                </a:cubicBezTo>
                <a:cubicBezTo>
                  <a:pt x="145" y="296"/>
                  <a:pt x="171" y="380"/>
                  <a:pt x="187" y="432"/>
                </a:cubicBezTo>
                <a:cubicBezTo>
                  <a:pt x="203" y="484"/>
                  <a:pt x="212" y="518"/>
                  <a:pt x="225" y="565"/>
                </a:cubicBezTo>
                <a:cubicBezTo>
                  <a:pt x="238" y="612"/>
                  <a:pt x="241" y="671"/>
                  <a:pt x="263" y="717"/>
                </a:cubicBezTo>
                <a:cubicBezTo>
                  <a:pt x="285" y="763"/>
                  <a:pt x="328" y="802"/>
                  <a:pt x="357" y="843"/>
                </a:cubicBezTo>
                <a:cubicBezTo>
                  <a:pt x="386" y="884"/>
                  <a:pt x="410" y="912"/>
                  <a:pt x="440" y="963"/>
                </a:cubicBezTo>
                <a:cubicBezTo>
                  <a:pt x="470" y="1014"/>
                  <a:pt x="500" y="1088"/>
                  <a:pt x="535" y="1147"/>
                </a:cubicBezTo>
                <a:cubicBezTo>
                  <a:pt x="570" y="1206"/>
                  <a:pt x="623" y="1274"/>
                  <a:pt x="649" y="1318"/>
                </a:cubicBezTo>
                <a:cubicBezTo>
                  <a:pt x="675" y="1362"/>
                  <a:pt x="694" y="1403"/>
                  <a:pt x="693" y="1413"/>
                </a:cubicBezTo>
                <a:cubicBezTo>
                  <a:pt x="692" y="1423"/>
                  <a:pt x="657" y="1393"/>
                  <a:pt x="642" y="1381"/>
                </a:cubicBezTo>
                <a:cubicBezTo>
                  <a:pt x="627" y="1369"/>
                  <a:pt x="613" y="1356"/>
                  <a:pt x="604" y="1343"/>
                </a:cubicBezTo>
                <a:cubicBezTo>
                  <a:pt x="595" y="1330"/>
                  <a:pt x="593" y="1327"/>
                  <a:pt x="585" y="1305"/>
                </a:cubicBezTo>
                <a:cubicBezTo>
                  <a:pt x="577" y="1283"/>
                  <a:pt x="569" y="1239"/>
                  <a:pt x="554" y="1210"/>
                </a:cubicBezTo>
                <a:cubicBezTo>
                  <a:pt x="539" y="1181"/>
                  <a:pt x="514" y="1157"/>
                  <a:pt x="497" y="1128"/>
                </a:cubicBezTo>
                <a:cubicBezTo>
                  <a:pt x="480" y="1099"/>
                  <a:pt x="469" y="1066"/>
                  <a:pt x="452" y="1033"/>
                </a:cubicBezTo>
                <a:cubicBezTo>
                  <a:pt x="435" y="1000"/>
                  <a:pt x="417" y="967"/>
                  <a:pt x="395" y="932"/>
                </a:cubicBezTo>
                <a:cubicBezTo>
                  <a:pt x="373" y="897"/>
                  <a:pt x="344" y="855"/>
                  <a:pt x="320" y="824"/>
                </a:cubicBezTo>
                <a:cubicBezTo>
                  <a:pt x="296" y="793"/>
                  <a:pt x="266" y="767"/>
                  <a:pt x="250" y="748"/>
                </a:cubicBezTo>
                <a:cubicBezTo>
                  <a:pt x="234" y="729"/>
                  <a:pt x="238" y="730"/>
                  <a:pt x="225" y="710"/>
                </a:cubicBezTo>
                <a:cubicBezTo>
                  <a:pt x="212" y="690"/>
                  <a:pt x="189" y="677"/>
                  <a:pt x="174" y="628"/>
                </a:cubicBezTo>
                <a:cubicBezTo>
                  <a:pt x="159" y="579"/>
                  <a:pt x="152" y="487"/>
                  <a:pt x="136" y="413"/>
                </a:cubicBezTo>
                <a:cubicBezTo>
                  <a:pt x="120" y="339"/>
                  <a:pt x="100" y="251"/>
                  <a:pt x="79" y="185"/>
                </a:cubicBezTo>
                <a:cubicBezTo>
                  <a:pt x="58" y="119"/>
                  <a:pt x="6" y="0"/>
                  <a:pt x="3" y="1"/>
                </a:cubicBezTo>
                <a:close/>
              </a:path>
            </a:pathLst>
          </a:custGeom>
          <a:solidFill>
            <a:srgbClr val="339966">
              <a:alpha val="50000"/>
            </a:srgbClr>
          </a:solidFill>
          <a:ln w="12700" cap="sq" cmpd="sng">
            <a:noFill/>
            <a:prstDash val="solid"/>
            <a:round/>
            <a:headEnd type="none" w="sm" len="sm"/>
            <a:tailEnd type="none" w="sm" len="sm"/>
          </a:ln>
          <a:effectLst/>
        </p:spPr>
        <p:txBody>
          <a:bodyPr wrap="none"/>
          <a:lstStyle/>
          <a:p>
            <a:endParaRPr lang="en-IN" sz="240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dissolve">
                                      <p:cBhvr>
                                        <p:cTn id="12"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2" cstate="print"/>
          <a:srcRect/>
          <a:stretch>
            <a:fillRect/>
          </a:stretch>
        </p:blipFill>
        <p:spPr bwMode="auto">
          <a:xfrm>
            <a:off x="1710395" y="76200"/>
            <a:ext cx="5821323"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743200"/>
            <a:ext cx="4724400" cy="646331"/>
          </a:xfrm>
          <a:prstGeom prst="rect">
            <a:avLst/>
          </a:prstGeom>
          <a:noFill/>
        </p:spPr>
        <p:txBody>
          <a:bodyPr wrap="square" rtlCol="0">
            <a:spAutoFit/>
          </a:bodyPr>
          <a:lstStyle/>
          <a:p>
            <a:pPr algn="ctr"/>
            <a:r>
              <a:rPr lang="en-US" sz="3600" dirty="0" smtClean="0">
                <a:latin typeface="Comic Sans MS" pitchFamily="66" charset="0"/>
              </a:rPr>
              <a:t>Thank you</a:t>
            </a:r>
            <a:endParaRPr lang="en-IN" sz="36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txBox="1">
            <a:spLocks noChangeArrowheads="1"/>
          </p:cNvSpPr>
          <p:nvPr/>
        </p:nvSpPr>
        <p:spPr bwMode="auto">
          <a:xfrm>
            <a:off x="685800" y="609600"/>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dirty="0" smtClean="0">
                <a:solidFill>
                  <a:srgbClr val="000000"/>
                </a:solidFill>
                <a:effectLst/>
                <a:latin typeface="Tahoma"/>
              </a:rPr>
              <a:t>Meteorological Primitive Equations</a:t>
            </a:r>
            <a:endParaRPr lang="en-US" altLang="en-US" kern="0" dirty="0" smtClean="0">
              <a:solidFill>
                <a:srgbClr val="000000"/>
              </a:solidFill>
              <a:effectLst/>
              <a:latin typeface="Tahoma"/>
            </a:endParaRPr>
          </a:p>
        </p:txBody>
      </p:sp>
      <p:sp>
        <p:nvSpPr>
          <p:cNvPr id="4" name="Rectangle 1027"/>
          <p:cNvSpPr txBox="1">
            <a:spLocks noChangeArrowheads="1"/>
          </p:cNvSpPr>
          <p:nvPr/>
        </p:nvSpPr>
        <p:spPr bwMode="auto">
          <a:xfrm>
            <a:off x="685800" y="1676400"/>
            <a:ext cx="8077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kern="0" smtClean="0">
                <a:solidFill>
                  <a:srgbClr val="000000"/>
                </a:solidFill>
                <a:latin typeface="Tahoma"/>
              </a:rPr>
              <a:t>Applicable to wide scale of motions; &gt; 1hour, &gt;100km</a:t>
            </a:r>
            <a:endParaRPr lang="en-US" altLang="en-US" kern="0" dirty="0" smtClean="0">
              <a:solidFill>
                <a:srgbClr val="000000"/>
              </a:solidFill>
              <a:latin typeface="Tahoma"/>
            </a:endParaRPr>
          </a:p>
        </p:txBody>
      </p:sp>
      <p:pic>
        <p:nvPicPr>
          <p:cNvPr id="10244" name="Picture 1028" descr="primitive equations"/>
          <p:cNvPicPr>
            <a:picLocks noChangeAspect="1" noChangeArrowheads="1"/>
          </p:cNvPicPr>
          <p:nvPr/>
        </p:nvPicPr>
        <p:blipFill>
          <a:blip r:embed="rId2" cstate="print"/>
          <a:srcRect/>
          <a:stretch>
            <a:fillRect/>
          </a:stretch>
        </p:blipFill>
        <p:spPr bwMode="auto">
          <a:xfrm>
            <a:off x="762000" y="2286000"/>
            <a:ext cx="7848600"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676400"/>
            <a:ext cx="81534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defRPr/>
            </a:pPr>
            <a:r>
              <a:rPr lang="en-US" altLang="en-US" kern="0" dirty="0" smtClean="0">
                <a:solidFill>
                  <a:srgbClr val="000000"/>
                </a:solidFill>
                <a:effectLst/>
                <a:latin typeface="Tahoma"/>
              </a:rPr>
              <a:t>Terms </a:t>
            </a:r>
            <a:r>
              <a:rPr lang="en-US" altLang="en-US" i="1" kern="0" dirty="0" smtClean="0">
                <a:solidFill>
                  <a:srgbClr val="000000"/>
                </a:solidFill>
                <a:effectLst/>
                <a:latin typeface="Tahoma"/>
              </a:rPr>
              <a:t>F, Q,</a:t>
            </a:r>
            <a:r>
              <a:rPr lang="en-US" altLang="en-US" kern="0" dirty="0" smtClean="0">
                <a:solidFill>
                  <a:srgbClr val="000000"/>
                </a:solidFill>
                <a:effectLst/>
                <a:latin typeface="Tahoma"/>
              </a:rPr>
              <a:t> and </a:t>
            </a:r>
            <a:r>
              <a:rPr lang="en-US" altLang="en-US" i="1" kern="0" dirty="0" smtClean="0">
                <a:solidFill>
                  <a:srgbClr val="000000"/>
                </a:solidFill>
                <a:effectLst/>
                <a:latin typeface="Tahoma"/>
              </a:rPr>
              <a:t>S</a:t>
            </a:r>
            <a:r>
              <a:rPr lang="en-US" altLang="en-US" i="1" kern="0" baseline="-25000" dirty="0" smtClean="0">
                <a:solidFill>
                  <a:srgbClr val="000000"/>
                </a:solidFill>
                <a:effectLst/>
                <a:latin typeface="Tahoma"/>
              </a:rPr>
              <a:t>q  </a:t>
            </a:r>
            <a:r>
              <a:rPr lang="en-US" altLang="en-US" kern="0" dirty="0" smtClean="0">
                <a:solidFill>
                  <a:srgbClr val="000000"/>
                </a:solidFill>
                <a:effectLst/>
                <a:latin typeface="Tahoma"/>
              </a:rPr>
              <a:t>represent physical processes</a:t>
            </a:r>
          </a:p>
          <a:p>
            <a:pPr eaLnBrk="1" hangingPunct="1">
              <a:lnSpc>
                <a:spcPct val="40000"/>
              </a:lnSpc>
              <a:buFontTx/>
              <a:buNone/>
              <a:defRPr/>
            </a:pPr>
            <a:endParaRPr lang="en-US" altLang="en-US" kern="0" dirty="0" smtClean="0">
              <a:solidFill>
                <a:srgbClr val="000000"/>
              </a:solidFill>
              <a:effectLst/>
              <a:latin typeface="Tahoma"/>
            </a:endParaRPr>
          </a:p>
          <a:p>
            <a:pPr eaLnBrk="1" hangingPunct="1">
              <a:lnSpc>
                <a:spcPct val="90000"/>
              </a:lnSpc>
              <a:defRPr/>
            </a:pPr>
            <a:r>
              <a:rPr lang="en-US" altLang="en-US" kern="0" dirty="0" smtClean="0">
                <a:solidFill>
                  <a:srgbClr val="000000"/>
                </a:solidFill>
                <a:effectLst/>
                <a:latin typeface="Tahoma"/>
              </a:rPr>
              <a:t>Equations of motion, </a:t>
            </a:r>
            <a:r>
              <a:rPr lang="en-US" altLang="en-US" i="1" kern="0" dirty="0" smtClean="0">
                <a:solidFill>
                  <a:srgbClr val="000000"/>
                </a:solidFill>
                <a:effectLst/>
                <a:latin typeface="Tahoma"/>
              </a:rPr>
              <a:t>F</a:t>
            </a:r>
          </a:p>
          <a:p>
            <a:pPr lvl="1" eaLnBrk="1" hangingPunct="1">
              <a:lnSpc>
                <a:spcPct val="90000"/>
              </a:lnSpc>
              <a:defRPr/>
            </a:pPr>
            <a:r>
              <a:rPr lang="en-US" altLang="en-US" kern="0" dirty="0" smtClean="0">
                <a:solidFill>
                  <a:srgbClr val="000000"/>
                </a:solidFill>
                <a:latin typeface="Tahoma"/>
              </a:rPr>
              <a:t>turbulent transport, generation, and dissipation of momentum</a:t>
            </a:r>
          </a:p>
          <a:p>
            <a:pPr lvl="1" eaLnBrk="1" hangingPunct="1">
              <a:lnSpc>
                <a:spcPct val="70000"/>
              </a:lnSpc>
              <a:defRPr/>
            </a:pPr>
            <a:endParaRPr lang="en-US" altLang="en-US" kern="0" dirty="0" smtClean="0">
              <a:solidFill>
                <a:srgbClr val="000000"/>
              </a:solidFill>
              <a:latin typeface="Tahoma"/>
            </a:endParaRPr>
          </a:p>
          <a:p>
            <a:pPr eaLnBrk="1" hangingPunct="1">
              <a:lnSpc>
                <a:spcPct val="90000"/>
              </a:lnSpc>
              <a:defRPr/>
            </a:pPr>
            <a:r>
              <a:rPr lang="en-US" altLang="en-US" kern="0" dirty="0" smtClean="0">
                <a:solidFill>
                  <a:srgbClr val="000000"/>
                </a:solidFill>
                <a:effectLst/>
                <a:latin typeface="Tahoma"/>
              </a:rPr>
              <a:t>Thermodynamic energy equation, </a:t>
            </a:r>
            <a:r>
              <a:rPr lang="en-US" altLang="en-US" i="1" kern="0" dirty="0" smtClean="0">
                <a:solidFill>
                  <a:srgbClr val="000000"/>
                </a:solidFill>
                <a:effectLst/>
                <a:latin typeface="Tahoma"/>
              </a:rPr>
              <a:t>Q</a:t>
            </a:r>
            <a:endParaRPr lang="en-US" altLang="en-US" kern="0" dirty="0" smtClean="0">
              <a:solidFill>
                <a:srgbClr val="000000"/>
              </a:solidFill>
              <a:effectLst/>
              <a:latin typeface="Tahoma"/>
            </a:endParaRPr>
          </a:p>
          <a:p>
            <a:pPr lvl="1" eaLnBrk="1" hangingPunct="1">
              <a:lnSpc>
                <a:spcPct val="90000"/>
              </a:lnSpc>
              <a:defRPr/>
            </a:pPr>
            <a:r>
              <a:rPr lang="en-US" altLang="en-US" kern="0" dirty="0" smtClean="0">
                <a:solidFill>
                  <a:srgbClr val="000000"/>
                </a:solidFill>
                <a:latin typeface="Tahoma"/>
              </a:rPr>
              <a:t>convective-scale transport of heat</a:t>
            </a:r>
          </a:p>
          <a:p>
            <a:pPr lvl="1" eaLnBrk="1" hangingPunct="1">
              <a:lnSpc>
                <a:spcPct val="90000"/>
              </a:lnSpc>
              <a:defRPr/>
            </a:pPr>
            <a:r>
              <a:rPr lang="en-US" altLang="en-US" kern="0" dirty="0" smtClean="0">
                <a:solidFill>
                  <a:srgbClr val="000000"/>
                </a:solidFill>
                <a:latin typeface="Tahoma"/>
              </a:rPr>
              <a:t>convective-scale sources/sinks of heat (phase change)</a:t>
            </a:r>
          </a:p>
          <a:p>
            <a:pPr lvl="1" eaLnBrk="1" hangingPunct="1">
              <a:lnSpc>
                <a:spcPct val="90000"/>
              </a:lnSpc>
              <a:defRPr/>
            </a:pPr>
            <a:r>
              <a:rPr lang="en-US" altLang="en-US" kern="0" dirty="0" err="1" smtClean="0">
                <a:solidFill>
                  <a:srgbClr val="000000"/>
                </a:solidFill>
                <a:latin typeface="Tahoma"/>
              </a:rPr>
              <a:t>radiative</a:t>
            </a:r>
            <a:r>
              <a:rPr lang="en-US" altLang="en-US" kern="0" dirty="0" smtClean="0">
                <a:solidFill>
                  <a:srgbClr val="000000"/>
                </a:solidFill>
                <a:latin typeface="Tahoma"/>
              </a:rPr>
              <a:t> sources/sinks of heat</a:t>
            </a:r>
          </a:p>
          <a:p>
            <a:pPr lvl="1" eaLnBrk="1" hangingPunct="1">
              <a:lnSpc>
                <a:spcPct val="60000"/>
              </a:lnSpc>
              <a:defRPr/>
            </a:pPr>
            <a:endParaRPr lang="en-US" altLang="en-US" kern="0" dirty="0" smtClean="0">
              <a:solidFill>
                <a:srgbClr val="000000"/>
              </a:solidFill>
              <a:latin typeface="Tahoma"/>
            </a:endParaRPr>
          </a:p>
          <a:p>
            <a:pPr eaLnBrk="1" hangingPunct="1">
              <a:lnSpc>
                <a:spcPct val="90000"/>
              </a:lnSpc>
              <a:defRPr/>
            </a:pPr>
            <a:r>
              <a:rPr lang="en-US" altLang="en-US" kern="0" dirty="0" smtClean="0">
                <a:solidFill>
                  <a:srgbClr val="000000"/>
                </a:solidFill>
                <a:effectLst/>
                <a:latin typeface="Tahoma"/>
              </a:rPr>
              <a:t>Water vapor mass continuity equation</a:t>
            </a:r>
          </a:p>
          <a:p>
            <a:pPr lvl="1" eaLnBrk="1" hangingPunct="1">
              <a:lnSpc>
                <a:spcPct val="90000"/>
              </a:lnSpc>
              <a:defRPr/>
            </a:pPr>
            <a:r>
              <a:rPr lang="en-US" altLang="en-US" kern="0" dirty="0" smtClean="0">
                <a:solidFill>
                  <a:srgbClr val="000000"/>
                </a:solidFill>
                <a:latin typeface="Tahoma"/>
              </a:rPr>
              <a:t>convective-scale transport of water substance</a:t>
            </a:r>
          </a:p>
          <a:p>
            <a:pPr lvl="1" eaLnBrk="1" hangingPunct="1">
              <a:lnSpc>
                <a:spcPct val="90000"/>
              </a:lnSpc>
              <a:defRPr/>
            </a:pPr>
            <a:r>
              <a:rPr lang="en-US" altLang="en-US" kern="0" dirty="0" smtClean="0">
                <a:solidFill>
                  <a:srgbClr val="000000"/>
                </a:solidFill>
                <a:latin typeface="Tahoma"/>
              </a:rPr>
              <a:t>convective-scale water sources/sinks (phase change)</a:t>
            </a:r>
          </a:p>
        </p:txBody>
      </p:sp>
      <p:sp>
        <p:nvSpPr>
          <p:cNvPr id="3" name="Rectangle 2"/>
          <p:cNvSpPr txBox="1">
            <a:spLocks noChangeArrowheads="1"/>
          </p:cNvSpPr>
          <p:nvPr/>
        </p:nvSpPr>
        <p:spPr bwMode="auto">
          <a:xfrm>
            <a:off x="685800" y="609600"/>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dirty="0" smtClean="0">
                <a:solidFill>
                  <a:srgbClr val="000000"/>
                </a:solidFill>
                <a:effectLst/>
                <a:latin typeface="Tahoma"/>
              </a:rPr>
              <a:t>Global Climate Model Physics</a:t>
            </a:r>
            <a:endParaRPr lang="en-US" altLang="en-US" kern="0" dirty="0" smtClean="0">
              <a:solidFill>
                <a:srgbClr val="000000"/>
              </a:solidFill>
              <a:effectLst/>
              <a:latin typeface="Tahom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7467600" cy="5192713"/>
          </a:xfrm>
          <a:prstGeom prst="rect">
            <a:avLst/>
          </a:prstGeom>
        </p:spPr>
        <p:txBody>
          <a:bodyPr>
            <a:spAutoFit/>
          </a:bodyPr>
          <a:lstStyle/>
          <a:p>
            <a:pPr marL="342900" indent="-342900">
              <a:lnSpc>
                <a:spcPct val="90000"/>
              </a:lnSpc>
              <a:spcBef>
                <a:spcPct val="20000"/>
              </a:spcBef>
              <a:defRPr/>
            </a:pPr>
            <a:r>
              <a:rPr lang="en-US" altLang="en-US" sz="2000" kern="0" dirty="0">
                <a:solidFill>
                  <a:srgbClr val="000000"/>
                </a:solidFill>
                <a:effectLst>
                  <a:outerShdw blurRad="38100" dist="38100" dir="2700000" algn="tl">
                    <a:srgbClr val="C0C0C0"/>
                  </a:outerShdw>
                </a:effectLst>
                <a:latin typeface="Tahoma"/>
              </a:rPr>
              <a:t>Equations are distributed on a sphere</a:t>
            </a:r>
          </a:p>
          <a:p>
            <a:pPr marL="342900" indent="-342900">
              <a:lnSpc>
                <a:spcPct val="40000"/>
              </a:lnSpc>
              <a:spcBef>
                <a:spcPct val="20000"/>
              </a:spcBef>
              <a:defRPr/>
            </a:pPr>
            <a:endParaRPr lang="en-US" altLang="en-US" sz="2000" kern="0" dirty="0">
              <a:solidFill>
                <a:srgbClr val="000000"/>
              </a:solidFill>
              <a:effectLst>
                <a:outerShdw blurRad="38100" dist="38100" dir="2700000" algn="tl">
                  <a:srgbClr val="C0C0C0"/>
                </a:outerShdw>
              </a:effectLst>
              <a:latin typeface="Tahoma"/>
            </a:endParaRPr>
          </a:p>
          <a:p>
            <a:pPr marL="342900" indent="-342900">
              <a:lnSpc>
                <a:spcPct val="90000"/>
              </a:lnSpc>
              <a:spcBef>
                <a:spcPct val="20000"/>
              </a:spcBef>
              <a:buFontTx/>
              <a:buChar char="•"/>
              <a:defRPr/>
            </a:pPr>
            <a:r>
              <a:rPr lang="en-US" altLang="en-US" sz="2000" kern="0" dirty="0">
                <a:solidFill>
                  <a:srgbClr val="000000"/>
                </a:solidFill>
                <a:effectLst>
                  <a:outerShdw blurRad="38100" dist="38100" dir="2700000" algn="tl">
                    <a:srgbClr val="C0C0C0"/>
                  </a:outerShdw>
                </a:effectLst>
                <a:latin typeface="Tahoma"/>
              </a:rPr>
              <a:t>Different grid approaches: </a:t>
            </a:r>
          </a:p>
          <a:p>
            <a:pPr marL="742950" lvl="1" indent="-285750">
              <a:lnSpc>
                <a:spcPct val="90000"/>
              </a:lnSpc>
              <a:spcBef>
                <a:spcPct val="20000"/>
              </a:spcBef>
              <a:buFontTx/>
              <a:buChar char="–"/>
              <a:defRPr/>
            </a:pPr>
            <a:r>
              <a:rPr lang="en-US" altLang="en-US" kern="0" dirty="0">
                <a:solidFill>
                  <a:srgbClr val="000000"/>
                </a:solidFill>
                <a:latin typeface="Tahoma"/>
              </a:rPr>
              <a:t>Rectilinear (</a:t>
            </a:r>
            <a:r>
              <a:rPr lang="en-US" altLang="en-US" kern="0" dirty="0" err="1">
                <a:solidFill>
                  <a:srgbClr val="000000"/>
                </a:solidFill>
                <a:latin typeface="Tahoma"/>
              </a:rPr>
              <a:t>lat-lon</a:t>
            </a:r>
            <a:r>
              <a:rPr lang="en-US" altLang="en-US" kern="0" dirty="0">
                <a:solidFill>
                  <a:srgbClr val="000000"/>
                </a:solidFill>
                <a:latin typeface="Tahoma"/>
              </a:rPr>
              <a:t>)</a:t>
            </a:r>
          </a:p>
          <a:p>
            <a:pPr marL="742950" lvl="1" indent="-285750">
              <a:lnSpc>
                <a:spcPct val="90000"/>
              </a:lnSpc>
              <a:spcBef>
                <a:spcPct val="20000"/>
              </a:spcBef>
              <a:buFontTx/>
              <a:buChar char="–"/>
              <a:defRPr/>
            </a:pPr>
            <a:r>
              <a:rPr lang="en-US" altLang="en-US" kern="0" dirty="0">
                <a:solidFill>
                  <a:srgbClr val="000000"/>
                </a:solidFill>
                <a:latin typeface="Tahoma"/>
              </a:rPr>
              <a:t>Reduced grids</a:t>
            </a:r>
          </a:p>
          <a:p>
            <a:pPr marL="742950" lvl="1" indent="-285750">
              <a:lnSpc>
                <a:spcPct val="90000"/>
              </a:lnSpc>
              <a:spcBef>
                <a:spcPct val="20000"/>
              </a:spcBef>
              <a:buFontTx/>
              <a:buChar char="–"/>
              <a:defRPr/>
            </a:pPr>
            <a:r>
              <a:rPr lang="en-US" altLang="en-US" kern="0" dirty="0">
                <a:solidFill>
                  <a:srgbClr val="000000"/>
                </a:solidFill>
                <a:latin typeface="Tahoma"/>
              </a:rPr>
              <a:t>‘equal area grids’: icosahedral, cubed sphere</a:t>
            </a:r>
          </a:p>
          <a:p>
            <a:pPr marL="742950" lvl="1" indent="-285750">
              <a:lnSpc>
                <a:spcPct val="90000"/>
              </a:lnSpc>
              <a:spcBef>
                <a:spcPct val="20000"/>
              </a:spcBef>
              <a:buFontTx/>
              <a:buChar char="–"/>
              <a:defRPr/>
            </a:pPr>
            <a:r>
              <a:rPr lang="en-US" altLang="en-US" kern="0" dirty="0">
                <a:solidFill>
                  <a:srgbClr val="000000"/>
                </a:solidFill>
                <a:latin typeface="Tahoma"/>
              </a:rPr>
              <a:t>Spectral transforms</a:t>
            </a:r>
          </a:p>
          <a:p>
            <a:pPr marL="742950" lvl="1" indent="-285750">
              <a:lnSpc>
                <a:spcPct val="90000"/>
              </a:lnSpc>
              <a:spcBef>
                <a:spcPct val="20000"/>
              </a:spcBef>
              <a:buFontTx/>
              <a:buChar char="–"/>
              <a:defRPr/>
            </a:pPr>
            <a:endParaRPr lang="en-US" altLang="en-US" kern="0" dirty="0">
              <a:solidFill>
                <a:srgbClr val="000000"/>
              </a:solidFill>
              <a:latin typeface="Tahoma"/>
            </a:endParaRPr>
          </a:p>
          <a:p>
            <a:pPr marL="342900" indent="-342900">
              <a:lnSpc>
                <a:spcPct val="90000"/>
              </a:lnSpc>
              <a:spcBef>
                <a:spcPct val="20000"/>
              </a:spcBef>
              <a:buFontTx/>
              <a:buChar char="•"/>
              <a:defRPr/>
            </a:pPr>
            <a:r>
              <a:rPr lang="en-US" altLang="en-US" sz="2000" kern="0" dirty="0">
                <a:solidFill>
                  <a:srgbClr val="000000"/>
                </a:solidFill>
                <a:effectLst>
                  <a:outerShdw blurRad="38100" dist="38100" dir="2700000" algn="tl">
                    <a:srgbClr val="C0C0C0"/>
                  </a:outerShdw>
                </a:effectLst>
                <a:latin typeface="Tahoma"/>
              </a:rPr>
              <a:t>Different numerical methods for solution:</a:t>
            </a:r>
          </a:p>
          <a:p>
            <a:pPr marL="742950" lvl="1" indent="-285750">
              <a:lnSpc>
                <a:spcPct val="90000"/>
              </a:lnSpc>
              <a:spcBef>
                <a:spcPct val="20000"/>
              </a:spcBef>
              <a:buFontTx/>
              <a:buChar char="–"/>
              <a:defRPr/>
            </a:pPr>
            <a:r>
              <a:rPr lang="en-US" altLang="en-US" kern="0" dirty="0">
                <a:solidFill>
                  <a:srgbClr val="000000"/>
                </a:solidFill>
                <a:latin typeface="Tahoma"/>
              </a:rPr>
              <a:t>Spectral Transforms</a:t>
            </a:r>
          </a:p>
          <a:p>
            <a:pPr marL="742950" lvl="1" indent="-285750">
              <a:lnSpc>
                <a:spcPct val="90000"/>
              </a:lnSpc>
              <a:spcBef>
                <a:spcPct val="20000"/>
              </a:spcBef>
              <a:buFontTx/>
              <a:buChar char="–"/>
              <a:defRPr/>
            </a:pPr>
            <a:r>
              <a:rPr lang="en-US" altLang="en-US" kern="0" dirty="0">
                <a:solidFill>
                  <a:srgbClr val="000000"/>
                </a:solidFill>
                <a:latin typeface="Tahoma"/>
              </a:rPr>
              <a:t>Finite element</a:t>
            </a:r>
          </a:p>
          <a:p>
            <a:pPr marL="742950" lvl="1" indent="-285750">
              <a:lnSpc>
                <a:spcPct val="90000"/>
              </a:lnSpc>
              <a:spcBef>
                <a:spcPct val="20000"/>
              </a:spcBef>
              <a:buFontTx/>
              <a:buChar char="–"/>
              <a:defRPr/>
            </a:pPr>
            <a:r>
              <a:rPr lang="en-US" altLang="en-US" kern="0" dirty="0" err="1">
                <a:solidFill>
                  <a:srgbClr val="000000"/>
                </a:solidFill>
                <a:latin typeface="Tahoma"/>
              </a:rPr>
              <a:t>Lagrangian</a:t>
            </a:r>
            <a:r>
              <a:rPr lang="en-US" altLang="en-US" kern="0" dirty="0">
                <a:solidFill>
                  <a:srgbClr val="000000"/>
                </a:solidFill>
                <a:latin typeface="Tahoma"/>
              </a:rPr>
              <a:t> (semi-</a:t>
            </a:r>
            <a:r>
              <a:rPr lang="en-US" altLang="en-US" kern="0" dirty="0" err="1">
                <a:solidFill>
                  <a:srgbClr val="000000"/>
                </a:solidFill>
                <a:latin typeface="Tahoma"/>
              </a:rPr>
              <a:t>lagrangian</a:t>
            </a:r>
            <a:r>
              <a:rPr lang="en-US" altLang="en-US" kern="0" dirty="0">
                <a:solidFill>
                  <a:srgbClr val="000000"/>
                </a:solidFill>
                <a:latin typeface="Tahoma"/>
              </a:rPr>
              <a:t>)</a:t>
            </a:r>
          </a:p>
          <a:p>
            <a:pPr marL="742950" lvl="1" indent="-285750">
              <a:lnSpc>
                <a:spcPct val="70000"/>
              </a:lnSpc>
              <a:spcBef>
                <a:spcPct val="20000"/>
              </a:spcBef>
              <a:buFontTx/>
              <a:buChar char="–"/>
              <a:defRPr/>
            </a:pPr>
            <a:endParaRPr lang="en-US" altLang="en-US" kern="0" dirty="0">
              <a:solidFill>
                <a:srgbClr val="000000"/>
              </a:solidFill>
              <a:latin typeface="Tahoma"/>
            </a:endParaRPr>
          </a:p>
          <a:p>
            <a:pPr marL="342900" indent="-342900">
              <a:lnSpc>
                <a:spcPct val="70000"/>
              </a:lnSpc>
              <a:spcBef>
                <a:spcPct val="20000"/>
              </a:spcBef>
              <a:buFontTx/>
              <a:buChar char="•"/>
              <a:defRPr/>
            </a:pPr>
            <a:r>
              <a:rPr lang="en-US" altLang="en-US" sz="2000" kern="0" dirty="0">
                <a:solidFill>
                  <a:srgbClr val="000000"/>
                </a:solidFill>
                <a:effectLst>
                  <a:outerShdw blurRad="38100" dist="38100" dir="2700000" algn="tl">
                    <a:srgbClr val="C0C0C0"/>
                  </a:outerShdw>
                </a:effectLst>
                <a:latin typeface="Tahoma"/>
              </a:rPr>
              <a:t>Vertical Discretization</a:t>
            </a:r>
          </a:p>
          <a:p>
            <a:pPr marL="742950" lvl="1" indent="-285750">
              <a:lnSpc>
                <a:spcPct val="70000"/>
              </a:lnSpc>
              <a:spcBef>
                <a:spcPct val="20000"/>
              </a:spcBef>
              <a:buFontTx/>
              <a:buChar char="–"/>
              <a:defRPr/>
            </a:pPr>
            <a:r>
              <a:rPr lang="en-US" altLang="en-US" kern="0" dirty="0">
                <a:solidFill>
                  <a:srgbClr val="000000"/>
                </a:solidFill>
                <a:latin typeface="Tahoma"/>
              </a:rPr>
              <a:t>Terrain following (sigma)</a:t>
            </a:r>
          </a:p>
          <a:p>
            <a:pPr marL="742950" lvl="1" indent="-285750">
              <a:lnSpc>
                <a:spcPct val="70000"/>
              </a:lnSpc>
              <a:spcBef>
                <a:spcPct val="20000"/>
              </a:spcBef>
              <a:buFontTx/>
              <a:buChar char="–"/>
              <a:defRPr/>
            </a:pPr>
            <a:r>
              <a:rPr lang="en-US" altLang="en-US" kern="0" dirty="0">
                <a:solidFill>
                  <a:srgbClr val="000000"/>
                </a:solidFill>
                <a:latin typeface="Tahoma"/>
              </a:rPr>
              <a:t>Pressure</a:t>
            </a:r>
          </a:p>
          <a:p>
            <a:pPr marL="742950" lvl="1" indent="-285750">
              <a:lnSpc>
                <a:spcPct val="70000"/>
              </a:lnSpc>
              <a:spcBef>
                <a:spcPct val="20000"/>
              </a:spcBef>
              <a:buFontTx/>
              <a:buChar char="–"/>
              <a:defRPr/>
            </a:pPr>
            <a:r>
              <a:rPr lang="en-US" altLang="en-US" kern="0" dirty="0">
                <a:solidFill>
                  <a:srgbClr val="000000"/>
                </a:solidFill>
                <a:latin typeface="Tahoma"/>
              </a:rPr>
              <a:t>Isentropic</a:t>
            </a:r>
          </a:p>
          <a:p>
            <a:pPr marL="742950" lvl="1" indent="-285750">
              <a:lnSpc>
                <a:spcPct val="70000"/>
              </a:lnSpc>
              <a:spcBef>
                <a:spcPct val="20000"/>
              </a:spcBef>
              <a:buFontTx/>
              <a:buChar char="–"/>
              <a:defRPr/>
            </a:pPr>
            <a:r>
              <a:rPr lang="en-US" altLang="en-US" kern="0" dirty="0">
                <a:solidFill>
                  <a:srgbClr val="000000"/>
                </a:solidFill>
                <a:latin typeface="Tahoma"/>
              </a:rPr>
              <a:t>Hybrid Sigma-pressure (most common)</a:t>
            </a:r>
          </a:p>
        </p:txBody>
      </p:sp>
      <p:sp>
        <p:nvSpPr>
          <p:cNvPr id="3" name="Rectangle 2"/>
          <p:cNvSpPr txBox="1">
            <a:spLocks noChangeArrowheads="1"/>
          </p:cNvSpPr>
          <p:nvPr/>
        </p:nvSpPr>
        <p:spPr bwMode="auto">
          <a:xfrm>
            <a:off x="685800" y="228600"/>
            <a:ext cx="7772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chemeClr val="tx2"/>
                </a:solidFill>
                <a:effectLst>
                  <a:outerShdw blurRad="38100" dist="38100" dir="2700000" algn="tl">
                    <a:srgbClr val="C0C0C0"/>
                  </a:outerShdw>
                </a:effectLst>
                <a:latin typeface="Tahoma" pitchFamily="34" charset="0"/>
              </a:defRPr>
            </a:lvl9pPr>
          </a:lstStyle>
          <a:p>
            <a:pPr algn="l">
              <a:defRPr/>
            </a:pPr>
            <a:r>
              <a:rPr lang="en-US" altLang="en-US" u="sng" kern="0" dirty="0" smtClean="0">
                <a:solidFill>
                  <a:srgbClr val="000000"/>
                </a:solidFill>
                <a:effectLst/>
                <a:latin typeface="Tahoma"/>
              </a:rPr>
              <a:t>Grid </a:t>
            </a:r>
            <a:r>
              <a:rPr lang="en-US" altLang="en-US" u="sng" kern="0" dirty="0" err="1" smtClean="0">
                <a:solidFill>
                  <a:srgbClr val="000000"/>
                </a:solidFill>
                <a:effectLst/>
                <a:latin typeface="Tahoma"/>
              </a:rPr>
              <a:t>Discretizations</a:t>
            </a:r>
            <a:endParaRPr lang="en-US" altLang="en-US" kern="0" dirty="0" smtClean="0">
              <a:solidFill>
                <a:srgbClr val="000000"/>
              </a:solidFill>
              <a:effectLst/>
              <a:latin typeface="Taho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3525</TotalTime>
  <Words>2730</Words>
  <Application>Microsoft Office PowerPoint</Application>
  <PresentationFormat>On-screen Show (4:3)</PresentationFormat>
  <Paragraphs>321</Paragraphs>
  <Slides>63</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63</vt:i4>
      </vt:variant>
    </vt:vector>
  </HeadingPairs>
  <TitlesOfParts>
    <vt:vector size="67" baseType="lpstr">
      <vt:lpstr>Default Design</vt:lpstr>
      <vt:lpstr>Blue Diagonal</vt:lpstr>
      <vt:lpstr>Equation</vt:lpstr>
      <vt:lpstr>Image Document</vt:lpstr>
      <vt:lpstr>Slide 1</vt:lpstr>
      <vt:lpstr>Slide 2</vt:lpstr>
      <vt:lpstr>Slide 3</vt:lpstr>
      <vt:lpstr>Slide 4</vt:lpstr>
      <vt:lpstr>Slide 5</vt:lpstr>
      <vt:lpstr>Earth System Model ‘Evolution’</vt:lpstr>
      <vt:lpstr>Slide 7</vt:lpstr>
      <vt:lpstr>Slide 8</vt:lpstr>
      <vt:lpstr>Slide 9</vt:lpstr>
      <vt:lpstr>Slide 10</vt:lpstr>
      <vt:lpstr>Slide 11</vt:lpstr>
      <vt:lpstr>Slide 12</vt:lpstr>
      <vt:lpstr>Slide 13</vt:lpstr>
      <vt:lpstr>Flow chart of lecture on Convective parameterization</vt:lpstr>
      <vt:lpstr>Slide 15</vt:lpstr>
      <vt:lpstr>Slide 16</vt:lpstr>
      <vt:lpstr>Slide 17</vt:lpstr>
      <vt:lpstr>Slide 18</vt:lpstr>
      <vt:lpstr>Slide 19</vt:lpstr>
      <vt:lpstr>Slide 20</vt:lpstr>
      <vt:lpstr>Slide 21</vt:lpstr>
      <vt:lpstr>Stratiform convection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Governing equations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Arakawa-Schubert , 1974, JAS, 674-701</vt:lpstr>
      <vt:lpstr>Slide 51</vt:lpstr>
      <vt:lpstr>Slide 52</vt:lpstr>
      <vt:lpstr>Slide 53</vt:lpstr>
      <vt:lpstr>Slide 54</vt:lpstr>
      <vt:lpstr>Slide 55</vt:lpstr>
      <vt:lpstr>Slide 56</vt:lpstr>
      <vt:lpstr>Slide 57</vt:lpstr>
      <vt:lpstr>The Next Step is an Enthalpy Adjustment</vt:lpstr>
      <vt:lpstr>Slide 59</vt:lpstr>
      <vt:lpstr>Imposing Enthalpy Adjustment:</vt:lpstr>
      <vt:lpstr>Slide 61</vt:lpstr>
      <vt:lpstr>Slide 62</vt:lpstr>
      <vt:lpstr>Slide 63</vt:lpstr>
    </vt:vector>
  </TitlesOfParts>
  <Company>IITM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meso3</dc:creator>
  <cp:lastModifiedBy>PSM</cp:lastModifiedBy>
  <cp:revision>171</cp:revision>
  <dcterms:created xsi:type="dcterms:W3CDTF">2008-10-07T16:28:10Z</dcterms:created>
  <dcterms:modified xsi:type="dcterms:W3CDTF">2015-02-10T05:27:07Z</dcterms:modified>
</cp:coreProperties>
</file>